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10"/>
  </p:notesMasterIdLst>
  <p:sldIdLst>
    <p:sldId id="256" r:id="rId5"/>
    <p:sldId id="261" r:id="rId6"/>
    <p:sldId id="273" r:id="rId7"/>
    <p:sldId id="293" r:id="rId8"/>
    <p:sldId id="278" r:id="rId9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14" autoAdjust="0"/>
    <p:restoredTop sz="94647" autoAdjust="0"/>
  </p:normalViewPr>
  <p:slideViewPr>
    <p:cSldViewPr>
      <p:cViewPr varScale="1">
        <p:scale>
          <a:sx n="104" d="100"/>
          <a:sy n="104" d="100"/>
        </p:scale>
        <p:origin x="134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6EEF43C-96F6-6365-5F4C-12F3C83F2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980728"/>
            <a:ext cx="7772400" cy="14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ko-KR" altLang="en-US" sz="30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꿈을 찾아가는 </a:t>
            </a:r>
            <a:br>
              <a:rPr lang="en-US" altLang="ko-KR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</a:br>
            <a:r>
              <a:rPr lang="ko-KR" altLang="en-US" sz="5400" kern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탐색 워크북</a:t>
            </a:r>
            <a:endParaRPr lang="ko-KR" altLang="en-US" kern="0" dirty="0">
              <a:ea typeface="굴림" charset="-127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Ⅲ.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 설계와 실천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EE96B19D-DD6A-C77F-6007-EF98D63CB0FE}"/>
              </a:ext>
            </a:extLst>
          </p:cNvPr>
          <p:cNvSpPr txBox="1"/>
          <p:nvPr/>
        </p:nvSpPr>
        <p:spPr>
          <a:xfrm>
            <a:off x="2339752" y="3190473"/>
            <a:ext cx="648072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altLang="ko-KR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26 </a:t>
            </a:r>
            <a:r>
              <a:rPr lang="ko-KR" altLang="en-US" sz="2500" b="1" dirty="0">
                <a:solidFill>
                  <a:srgbClr val="7030A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나의 진로 경로 계획하기 </a:t>
            </a:r>
            <a:endParaRPr lang="ko-KR" altLang="en-US" sz="25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3638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26_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나의 진로 경로 계획하기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00752" y="1003375"/>
            <a:ext cx="78197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다음을 참고하여 진로 목표 성취를 위한 자신의 다양한 진로 경로를 계획해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3" name="별: 꼭짓점 5개 12">
            <a:extLst>
              <a:ext uri="{FF2B5EF4-FFF2-40B4-BE49-F238E27FC236}">
                <a16:creationId xmlns:a16="http://schemas.microsoft.com/office/drawing/2014/main" id="{6F2424EC-0CFD-6F46-1A69-BAB893C7A374}"/>
              </a:ext>
            </a:extLst>
          </p:cNvPr>
          <p:cNvSpPr/>
          <p:nvPr/>
        </p:nvSpPr>
        <p:spPr bwMode="auto">
          <a:xfrm>
            <a:off x="575047" y="1003375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화살표: 오른쪽 14">
            <a:extLst>
              <a:ext uri="{FF2B5EF4-FFF2-40B4-BE49-F238E27FC236}">
                <a16:creationId xmlns:a16="http://schemas.microsoft.com/office/drawing/2014/main" id="{66FA2DD1-0598-1913-137E-9AB1835E4BA9}"/>
              </a:ext>
            </a:extLst>
          </p:cNvPr>
          <p:cNvSpPr/>
          <p:nvPr/>
        </p:nvSpPr>
        <p:spPr bwMode="auto">
          <a:xfrm>
            <a:off x="2370996" y="2248697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화살표: 오른쪽 15">
            <a:extLst>
              <a:ext uri="{FF2B5EF4-FFF2-40B4-BE49-F238E27FC236}">
                <a16:creationId xmlns:a16="http://schemas.microsoft.com/office/drawing/2014/main" id="{1119ED03-7EB1-C193-D8DC-0575F26950B0}"/>
              </a:ext>
            </a:extLst>
          </p:cNvPr>
          <p:cNvSpPr/>
          <p:nvPr/>
        </p:nvSpPr>
        <p:spPr bwMode="auto">
          <a:xfrm>
            <a:off x="3861504" y="2232114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화살표: 오른쪽 16">
            <a:extLst>
              <a:ext uri="{FF2B5EF4-FFF2-40B4-BE49-F238E27FC236}">
                <a16:creationId xmlns:a16="http://schemas.microsoft.com/office/drawing/2014/main" id="{64C76118-BE87-D5CD-6AAE-EA79482803C6}"/>
              </a:ext>
            </a:extLst>
          </p:cNvPr>
          <p:cNvSpPr/>
          <p:nvPr/>
        </p:nvSpPr>
        <p:spPr bwMode="auto">
          <a:xfrm>
            <a:off x="2587020" y="2547106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화살표: 오른쪽 17">
            <a:extLst>
              <a:ext uri="{FF2B5EF4-FFF2-40B4-BE49-F238E27FC236}">
                <a16:creationId xmlns:a16="http://schemas.microsoft.com/office/drawing/2014/main" id="{8B0F8FC9-69CB-617F-2A4D-B2553E1FF800}"/>
              </a:ext>
            </a:extLst>
          </p:cNvPr>
          <p:cNvSpPr/>
          <p:nvPr/>
        </p:nvSpPr>
        <p:spPr bwMode="auto">
          <a:xfrm>
            <a:off x="2587020" y="2887755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화살표: 오른쪽 18">
            <a:extLst>
              <a:ext uri="{FF2B5EF4-FFF2-40B4-BE49-F238E27FC236}">
                <a16:creationId xmlns:a16="http://schemas.microsoft.com/office/drawing/2014/main" id="{B7A4F5D7-7C28-8DD0-5E19-9A5922BEB12C}"/>
              </a:ext>
            </a:extLst>
          </p:cNvPr>
          <p:cNvSpPr/>
          <p:nvPr/>
        </p:nvSpPr>
        <p:spPr bwMode="auto">
          <a:xfrm>
            <a:off x="4101599" y="2895644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화살표: 오른쪽 19">
            <a:extLst>
              <a:ext uri="{FF2B5EF4-FFF2-40B4-BE49-F238E27FC236}">
                <a16:creationId xmlns:a16="http://schemas.microsoft.com/office/drawing/2014/main" id="{EF4A18BE-8645-C580-95ED-E05342635463}"/>
              </a:ext>
            </a:extLst>
          </p:cNvPr>
          <p:cNvSpPr/>
          <p:nvPr/>
        </p:nvSpPr>
        <p:spPr bwMode="auto">
          <a:xfrm>
            <a:off x="5547658" y="2895643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화살표: 오른쪽 20">
            <a:extLst>
              <a:ext uri="{FF2B5EF4-FFF2-40B4-BE49-F238E27FC236}">
                <a16:creationId xmlns:a16="http://schemas.microsoft.com/office/drawing/2014/main" id="{7F310592-ECC7-3DBC-229A-C77C030A8972}"/>
              </a:ext>
            </a:extLst>
          </p:cNvPr>
          <p:cNvSpPr/>
          <p:nvPr/>
        </p:nvSpPr>
        <p:spPr bwMode="auto">
          <a:xfrm>
            <a:off x="1619672" y="3684009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0CA550A6-BF16-81E2-D03D-C87E42EE0F15}"/>
              </a:ext>
            </a:extLst>
          </p:cNvPr>
          <p:cNvSpPr txBox="1">
            <a:spLocks/>
          </p:cNvSpPr>
          <p:nvPr/>
        </p:nvSpPr>
        <p:spPr bwMode="auto">
          <a:xfrm>
            <a:off x="1000752" y="2004514"/>
            <a:ext cx="7488831" cy="36471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altLang="ko-KR" sz="1800" b="1" i="0" u="none" strike="noStrike" baseline="0" dirty="0">
                <a:latin typeface="YDVYGO34"/>
              </a:rPr>
              <a:t>&lt;</a:t>
            </a:r>
            <a:r>
              <a:rPr lang="ko-KR" altLang="en-US" sz="1800" b="1" i="0" u="none" strike="noStrike" baseline="0" dirty="0">
                <a:latin typeface="YDVYGO34"/>
              </a:rPr>
              <a:t>학업 경로</a:t>
            </a:r>
            <a:r>
              <a:rPr lang="en-US" altLang="ko-KR" sz="1800" b="1" i="0" u="none" strike="noStrike" baseline="0" dirty="0">
                <a:latin typeface="YDVYGO34"/>
              </a:rPr>
              <a:t>&gt;</a:t>
            </a:r>
            <a:endParaRPr lang="ko-KR" altLang="en-US" sz="1800" b="1" i="0" u="none" strike="noStrike" baseline="0" dirty="0">
              <a:latin typeface="YDVYGO34"/>
            </a:endParaRPr>
          </a:p>
          <a:p>
            <a:pPr algn="l"/>
            <a:r>
              <a:rPr lang="ko-KR" altLang="en-US" sz="2000" b="0" i="0" u="none" strike="noStrike" baseline="0" dirty="0" err="1">
                <a:solidFill>
                  <a:srgbClr val="000000"/>
                </a:solidFill>
                <a:latin typeface="YDVYGO32"/>
              </a:rPr>
              <a:t>일반고</a:t>
            </a: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 진학      대학교 진학     취업</a:t>
            </a:r>
          </a:p>
          <a:p>
            <a:pPr algn="l"/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특성화고 진학      취업</a:t>
            </a:r>
          </a:p>
          <a:p>
            <a:pPr algn="l"/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고등학교 진학       대학교 진학     대학원 진학     취업</a:t>
            </a:r>
            <a:endParaRPr lang="en-US" altLang="ko-KR" sz="2000" b="0" i="0" u="none" strike="noStrike" baseline="0" dirty="0">
              <a:solidFill>
                <a:srgbClr val="000000"/>
              </a:solidFill>
              <a:latin typeface="YDVYGO32"/>
            </a:endParaRPr>
          </a:p>
          <a:p>
            <a:pPr marL="0" indent="0" algn="l">
              <a:buNone/>
            </a:pPr>
            <a:endParaRPr lang="ko-KR" altLang="en-US" sz="2000" b="1" i="0" u="none" strike="noStrike" baseline="0" dirty="0">
              <a:latin typeface="YDVYGO32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en-US" altLang="ko-KR" sz="1800" b="1" i="0" u="none" strike="noStrike" baseline="0" dirty="0">
                <a:latin typeface="YDVYGO34"/>
              </a:rPr>
              <a:t>&lt;</a:t>
            </a:r>
            <a:r>
              <a:rPr lang="ko-KR" altLang="en-US" sz="1800" b="1" i="0" u="none" strike="noStrike" baseline="0" dirty="0">
                <a:latin typeface="YDVYGO34"/>
              </a:rPr>
              <a:t>취업 후 경로</a:t>
            </a:r>
            <a:r>
              <a:rPr lang="en-US" altLang="ko-KR" sz="1800" b="1" i="0" u="none" strike="noStrike" baseline="0" dirty="0">
                <a:latin typeface="YDVYGO34"/>
              </a:rPr>
              <a:t>&gt;</a:t>
            </a:r>
            <a:endParaRPr lang="en-US" altLang="ko-KR" sz="1800" b="1" i="0" u="none" strike="noStrike" baseline="0" dirty="0">
              <a:latin typeface="TimesNewRomanPSMT"/>
            </a:endParaRPr>
          </a:p>
          <a:p>
            <a:pPr algn="l"/>
            <a:r>
              <a:rPr lang="ko-KR" altLang="en-US" sz="1800" b="0" i="0" u="none" strike="noStrike" baseline="0" dirty="0">
                <a:latin typeface="YDVYGO32"/>
              </a:rPr>
              <a:t>취업       자기 계발</a:t>
            </a:r>
            <a:r>
              <a:rPr lang="en-US" altLang="ko-KR" sz="1800" b="0" i="0" u="none" strike="noStrike" baseline="0" dirty="0">
                <a:latin typeface="YDVYGO32"/>
              </a:rPr>
              <a:t>(</a:t>
            </a:r>
            <a:r>
              <a:rPr lang="ko-KR" altLang="en-US" sz="1800" b="0" i="0" u="none" strike="noStrike" baseline="0" dirty="0">
                <a:latin typeface="YDVYGO32"/>
              </a:rPr>
              <a:t>대학교 진학</a:t>
            </a:r>
            <a:r>
              <a:rPr lang="en-US" altLang="ko-KR" sz="1800" b="0" i="0" u="none" strike="noStrike" baseline="0" dirty="0">
                <a:latin typeface="YDVYGO32"/>
              </a:rPr>
              <a:t>)       (</a:t>
            </a:r>
            <a:r>
              <a:rPr lang="ko-KR" altLang="en-US" sz="1800" b="0" i="0" u="none" strike="noStrike" baseline="0" dirty="0">
                <a:latin typeface="YDVYGO32"/>
              </a:rPr>
              <a:t>재</a:t>
            </a:r>
            <a:r>
              <a:rPr lang="en-US" altLang="ko-KR" sz="1800" b="0" i="0" u="none" strike="noStrike" baseline="0" dirty="0">
                <a:latin typeface="YDVYGO32"/>
              </a:rPr>
              <a:t>)</a:t>
            </a:r>
            <a:r>
              <a:rPr lang="ko-KR" altLang="en-US" sz="1800" b="0" i="0" u="none" strike="noStrike" baseline="0" dirty="0">
                <a:latin typeface="YDVYGO32"/>
              </a:rPr>
              <a:t>취업</a:t>
            </a:r>
          </a:p>
          <a:p>
            <a:pPr algn="l"/>
            <a:r>
              <a:rPr lang="ko-KR" altLang="en-US" sz="1800" b="0" i="0" u="none" strike="noStrike" baseline="0" dirty="0">
                <a:latin typeface="YDVYGO32"/>
              </a:rPr>
              <a:t>취업      역량 강화</a:t>
            </a:r>
            <a:r>
              <a:rPr lang="en-US" altLang="ko-KR" sz="1800" b="0" i="0" u="none" strike="noStrike" baseline="0" dirty="0">
                <a:latin typeface="YDVYGO32"/>
              </a:rPr>
              <a:t>(</a:t>
            </a:r>
            <a:r>
              <a:rPr lang="ko-KR" altLang="en-US" sz="1800" b="0" i="0" u="none" strike="noStrike" baseline="0" dirty="0">
                <a:latin typeface="YDVYGO32"/>
              </a:rPr>
              <a:t>야간대학교 진학</a:t>
            </a:r>
            <a:r>
              <a:rPr lang="en-US" altLang="ko-KR" sz="1800" b="0" i="0" u="none" strike="noStrike" baseline="0" dirty="0">
                <a:latin typeface="YDVYGO32"/>
              </a:rPr>
              <a:t>)      </a:t>
            </a:r>
            <a:r>
              <a:rPr lang="ko-KR" altLang="en-US" sz="1800" b="0" i="0" u="none" strike="noStrike" baseline="0" dirty="0">
                <a:latin typeface="YDVYGO32"/>
              </a:rPr>
              <a:t>자기 계발</a:t>
            </a:r>
            <a:r>
              <a:rPr lang="en-US" altLang="ko-KR" sz="1800" b="0" i="0" u="none" strike="noStrike" baseline="0" dirty="0">
                <a:latin typeface="YDVYGO32"/>
              </a:rPr>
              <a:t>(</a:t>
            </a:r>
            <a:r>
              <a:rPr lang="ko-KR" altLang="en-US" sz="1800" b="0" i="0" u="none" strike="noStrike" baseline="0" dirty="0">
                <a:latin typeface="YDVYGO32"/>
              </a:rPr>
              <a:t>대학원 진학</a:t>
            </a:r>
            <a:r>
              <a:rPr lang="en-US" altLang="ko-KR" sz="1800" b="0" i="0" u="none" strike="noStrike" baseline="0" dirty="0">
                <a:latin typeface="YDVYGO32"/>
              </a:rPr>
              <a:t>)</a:t>
            </a:r>
          </a:p>
          <a:p>
            <a:pPr algn="l"/>
            <a:r>
              <a:rPr lang="ko-KR" altLang="en-US" sz="1800" b="0" i="0" u="none" strike="noStrike" baseline="0" dirty="0">
                <a:latin typeface="YDVYGO32"/>
              </a:rPr>
              <a:t>취업 및 방송통신대 또는 사이버대 진학      대학원 진학 및 </a:t>
            </a:r>
            <a:r>
              <a:rPr lang="en-US" altLang="ko-KR" sz="1800" b="0" i="0" u="none" strike="noStrike" baseline="0" dirty="0">
                <a:latin typeface="YDVYGO32"/>
              </a:rPr>
              <a:t>(</a:t>
            </a:r>
            <a:r>
              <a:rPr lang="ko-KR" altLang="en-US" sz="1800" b="0" i="0" u="none" strike="noStrike" baseline="0" dirty="0">
                <a:latin typeface="YDVYGO32"/>
              </a:rPr>
              <a:t>재</a:t>
            </a:r>
            <a:r>
              <a:rPr lang="en-US" altLang="ko-KR" sz="1800" b="0" i="0" u="none" strike="noStrike" baseline="0" dirty="0">
                <a:latin typeface="YDVYGO32"/>
              </a:rPr>
              <a:t>)</a:t>
            </a:r>
            <a:r>
              <a:rPr lang="ko-KR" altLang="en-US" sz="1800" b="0" i="0" u="none" strike="noStrike" baseline="0" dirty="0">
                <a:latin typeface="YDVYGO32"/>
              </a:rPr>
              <a:t>취업</a:t>
            </a:r>
          </a:p>
          <a:p>
            <a:pPr algn="l"/>
            <a:r>
              <a:rPr lang="ko-KR" altLang="en-US" sz="1800" b="0" i="0" u="none" strike="noStrike" baseline="0" dirty="0">
                <a:latin typeface="YDVYGO32"/>
              </a:rPr>
              <a:t>취업 및 학점 인증 대학교 편입       대학원 진학 </a:t>
            </a:r>
            <a:r>
              <a:rPr lang="en-US" altLang="ko-KR" sz="1800" b="0" i="0" u="none" strike="noStrike" baseline="0" dirty="0">
                <a:latin typeface="YDVYGO32"/>
              </a:rPr>
              <a:t>(</a:t>
            </a:r>
            <a:r>
              <a:rPr lang="ko-KR" altLang="en-US" sz="1800" b="0" i="0" u="none" strike="noStrike" baseline="0" dirty="0">
                <a:latin typeface="YDVYGO32"/>
              </a:rPr>
              <a:t>재</a:t>
            </a:r>
            <a:r>
              <a:rPr lang="en-US" altLang="ko-KR" sz="1800" b="0" i="0" u="none" strike="noStrike" baseline="0" dirty="0">
                <a:latin typeface="YDVYGO32"/>
              </a:rPr>
              <a:t>)</a:t>
            </a:r>
            <a:r>
              <a:rPr lang="ko-KR" altLang="en-US" sz="1800" b="0" i="0" u="none" strike="noStrike" baseline="0" dirty="0">
                <a:latin typeface="YDVYGO32"/>
              </a:rPr>
              <a:t>취업</a:t>
            </a:r>
            <a:endParaRPr lang="en-US" altLang="ko-KR" sz="2000" b="1" spc="-2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23" name="화살표: 오른쪽 22">
            <a:extLst>
              <a:ext uri="{FF2B5EF4-FFF2-40B4-BE49-F238E27FC236}">
                <a16:creationId xmlns:a16="http://schemas.microsoft.com/office/drawing/2014/main" id="{8C983A13-B924-1DFC-59B8-F4347453872A}"/>
              </a:ext>
            </a:extLst>
          </p:cNvPr>
          <p:cNvSpPr/>
          <p:nvPr/>
        </p:nvSpPr>
        <p:spPr bwMode="auto">
          <a:xfrm>
            <a:off x="4573060" y="4387488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화살표: 오른쪽 23">
            <a:extLst>
              <a:ext uri="{FF2B5EF4-FFF2-40B4-BE49-F238E27FC236}">
                <a16:creationId xmlns:a16="http://schemas.microsoft.com/office/drawing/2014/main" id="{35F927D0-103C-A3A2-B030-4FB39B5BD673}"/>
              </a:ext>
            </a:extLst>
          </p:cNvPr>
          <p:cNvSpPr/>
          <p:nvPr/>
        </p:nvSpPr>
        <p:spPr bwMode="auto">
          <a:xfrm>
            <a:off x="1885552" y="4339590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화살표: 오른쪽 26">
            <a:extLst>
              <a:ext uri="{FF2B5EF4-FFF2-40B4-BE49-F238E27FC236}">
                <a16:creationId xmlns:a16="http://schemas.microsoft.com/office/drawing/2014/main" id="{EB686F6C-0750-67E2-4786-AB42B9D484E4}"/>
              </a:ext>
            </a:extLst>
          </p:cNvPr>
          <p:cNvSpPr/>
          <p:nvPr/>
        </p:nvSpPr>
        <p:spPr bwMode="auto">
          <a:xfrm>
            <a:off x="1885552" y="4654687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화살표: 오른쪽 27">
            <a:extLst>
              <a:ext uri="{FF2B5EF4-FFF2-40B4-BE49-F238E27FC236}">
                <a16:creationId xmlns:a16="http://schemas.microsoft.com/office/drawing/2014/main" id="{735DD1A3-2B9E-6E8F-6694-5E865DA99CB6}"/>
              </a:ext>
            </a:extLst>
          </p:cNvPr>
          <p:cNvSpPr/>
          <p:nvPr/>
        </p:nvSpPr>
        <p:spPr bwMode="auto">
          <a:xfrm>
            <a:off x="5341936" y="5035454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화살표: 오른쪽 28">
            <a:extLst>
              <a:ext uri="{FF2B5EF4-FFF2-40B4-BE49-F238E27FC236}">
                <a16:creationId xmlns:a16="http://schemas.microsoft.com/office/drawing/2014/main" id="{D276B267-6530-E2B6-9A67-BE5BE5A65DE2}"/>
              </a:ext>
            </a:extLst>
          </p:cNvPr>
          <p:cNvSpPr/>
          <p:nvPr/>
        </p:nvSpPr>
        <p:spPr bwMode="auto">
          <a:xfrm>
            <a:off x="4465048" y="5339388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화살표: 오른쪽 29">
            <a:extLst>
              <a:ext uri="{FF2B5EF4-FFF2-40B4-BE49-F238E27FC236}">
                <a16:creationId xmlns:a16="http://schemas.microsoft.com/office/drawing/2014/main" id="{D010EC64-7887-C00A-C15D-89BBB2F3E11B}"/>
              </a:ext>
            </a:extLst>
          </p:cNvPr>
          <p:cNvSpPr/>
          <p:nvPr/>
        </p:nvSpPr>
        <p:spPr bwMode="auto">
          <a:xfrm>
            <a:off x="4955094" y="4707414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화살표: 오른쪽 35">
            <a:extLst>
              <a:ext uri="{FF2B5EF4-FFF2-40B4-BE49-F238E27FC236}">
                <a16:creationId xmlns:a16="http://schemas.microsoft.com/office/drawing/2014/main" id="{E5D0E6BD-0E80-5956-1C67-8EAD1B752B9F}"/>
              </a:ext>
            </a:extLst>
          </p:cNvPr>
          <p:cNvSpPr/>
          <p:nvPr/>
        </p:nvSpPr>
        <p:spPr bwMode="auto">
          <a:xfrm>
            <a:off x="2807284" y="2411466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화살표: 오른쪽 36">
            <a:extLst>
              <a:ext uri="{FF2B5EF4-FFF2-40B4-BE49-F238E27FC236}">
                <a16:creationId xmlns:a16="http://schemas.microsoft.com/office/drawing/2014/main" id="{D9338602-1D88-39E7-FA8C-08BF772AAE49}"/>
              </a:ext>
            </a:extLst>
          </p:cNvPr>
          <p:cNvSpPr/>
          <p:nvPr/>
        </p:nvSpPr>
        <p:spPr bwMode="auto">
          <a:xfrm>
            <a:off x="4440419" y="2433456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화살표: 오른쪽 37">
            <a:extLst>
              <a:ext uri="{FF2B5EF4-FFF2-40B4-BE49-F238E27FC236}">
                <a16:creationId xmlns:a16="http://schemas.microsoft.com/office/drawing/2014/main" id="{600A9421-3C87-7795-1518-448368C83B6A}"/>
              </a:ext>
            </a:extLst>
          </p:cNvPr>
          <p:cNvSpPr/>
          <p:nvPr/>
        </p:nvSpPr>
        <p:spPr bwMode="auto">
          <a:xfrm>
            <a:off x="3029752" y="2775736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화살표: 오른쪽 38">
            <a:extLst>
              <a:ext uri="{FF2B5EF4-FFF2-40B4-BE49-F238E27FC236}">
                <a16:creationId xmlns:a16="http://schemas.microsoft.com/office/drawing/2014/main" id="{A9935717-B691-F93C-C3BD-55F110ACF342}"/>
              </a:ext>
            </a:extLst>
          </p:cNvPr>
          <p:cNvSpPr/>
          <p:nvPr/>
        </p:nvSpPr>
        <p:spPr bwMode="auto">
          <a:xfrm>
            <a:off x="6349266" y="3149357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화살표: 오른쪽 39">
            <a:extLst>
              <a:ext uri="{FF2B5EF4-FFF2-40B4-BE49-F238E27FC236}">
                <a16:creationId xmlns:a16="http://schemas.microsoft.com/office/drawing/2014/main" id="{DD6192B1-0C24-A479-D35A-65571BF1FAC4}"/>
              </a:ext>
            </a:extLst>
          </p:cNvPr>
          <p:cNvSpPr/>
          <p:nvPr/>
        </p:nvSpPr>
        <p:spPr bwMode="auto">
          <a:xfrm>
            <a:off x="3055945" y="3161273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화살표: 오른쪽 40">
            <a:extLst>
              <a:ext uri="{FF2B5EF4-FFF2-40B4-BE49-F238E27FC236}">
                <a16:creationId xmlns:a16="http://schemas.microsoft.com/office/drawing/2014/main" id="{094212EC-A0BC-12D3-F275-C06770A0C1E9}"/>
              </a:ext>
            </a:extLst>
          </p:cNvPr>
          <p:cNvSpPr/>
          <p:nvPr/>
        </p:nvSpPr>
        <p:spPr bwMode="auto">
          <a:xfrm>
            <a:off x="4793025" y="3161273"/>
            <a:ext cx="216024" cy="16173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74DCE2-66F5-93C8-E93C-D35B78F050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85355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>
            <a:extLst>
              <a:ext uri="{FF2B5EF4-FFF2-40B4-BE49-F238E27FC236}">
                <a16:creationId xmlns:a16="http://schemas.microsoft.com/office/drawing/2014/main" id="{B1100FCD-2211-4CFD-27A6-3EA7AB721829}"/>
              </a:ext>
            </a:extLst>
          </p:cNvPr>
          <p:cNvSpPr/>
          <p:nvPr/>
        </p:nvSpPr>
        <p:spPr bwMode="auto">
          <a:xfrm>
            <a:off x="935086" y="2069602"/>
            <a:ext cx="7669362" cy="2151486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3638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720623" y="1889313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26_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나의 진로 경로 계획하기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935086" y="1003375"/>
            <a:ext cx="788538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다음을 참고하여 진로 목표 성취를 위한 자신의 다양한 진로 경로를 계획해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3" name="별: 꼭짓점 5개 12">
            <a:extLst>
              <a:ext uri="{FF2B5EF4-FFF2-40B4-BE49-F238E27FC236}">
                <a16:creationId xmlns:a16="http://schemas.microsoft.com/office/drawing/2014/main" id="{6F2424EC-0CFD-6F46-1A69-BAB893C7A374}"/>
              </a:ext>
            </a:extLst>
          </p:cNvPr>
          <p:cNvSpPr/>
          <p:nvPr/>
        </p:nvSpPr>
        <p:spPr bwMode="auto">
          <a:xfrm>
            <a:off x="575047" y="1003375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16B1D5FA-8A13-18BF-66C6-CF418D58520A}"/>
              </a:ext>
            </a:extLst>
          </p:cNvPr>
          <p:cNvSpPr txBox="1">
            <a:spLocks/>
          </p:cNvSpPr>
          <p:nvPr/>
        </p:nvSpPr>
        <p:spPr bwMode="auto">
          <a:xfrm>
            <a:off x="929314" y="1889313"/>
            <a:ext cx="4506781" cy="4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en-US" altLang="ko-KR" sz="1800" b="1" spc="-20" dirty="0">
                <a:solidFill>
                  <a:srgbClr val="C00000"/>
                </a:solidFill>
                <a:latin typeface="+mn-ea"/>
                <a:ea typeface="문체부 제목 돋음체" panose="020B0609000101010101" pitchFamily="49" charset="-127"/>
              </a:rPr>
              <a:t>&lt;</a:t>
            </a:r>
            <a:r>
              <a:rPr lang="ko-KR" altLang="en-US" sz="1800" b="1" spc="-20" dirty="0">
                <a:solidFill>
                  <a:srgbClr val="C00000"/>
                </a:solidFill>
                <a:latin typeface="+mn-ea"/>
                <a:ea typeface="문체부 제목 돋음체" panose="020B0609000101010101" pitchFamily="49" charset="-127"/>
              </a:rPr>
              <a:t>예 시</a:t>
            </a:r>
            <a:r>
              <a:rPr lang="en-US" altLang="ko-KR" sz="1800" b="1" spc="-20" dirty="0">
                <a:solidFill>
                  <a:srgbClr val="C00000"/>
                </a:solidFill>
                <a:latin typeface="+mn-ea"/>
                <a:ea typeface="문체부 제목 돋음체" panose="020B0609000101010101" pitchFamily="49" charset="-127"/>
              </a:rPr>
              <a:t>&gt; </a:t>
            </a:r>
            <a:r>
              <a:rPr lang="ko-KR" altLang="en-US" sz="1800" b="1" spc="-20" dirty="0">
                <a:solidFill>
                  <a:srgbClr val="C00000"/>
                </a:solidFill>
                <a:latin typeface="+mn-ea"/>
                <a:ea typeface="문체부 제목 돋음체" panose="020B0609000101010101" pitchFamily="49" charset="-127"/>
              </a:rPr>
              <a:t>극작가가 되기 위한 나의 진로 경로 </a:t>
            </a:r>
            <a:endParaRPr lang="en-US" altLang="ko-KR" sz="1800" b="1" spc="-20" dirty="0">
              <a:solidFill>
                <a:srgbClr val="C00000"/>
              </a:solidFill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9634230E-F41B-1160-6C67-877391307F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98" y="2486930"/>
            <a:ext cx="7669362" cy="21910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938E10-6064-0C84-2DA2-2B7F24FF22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32358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339752" y="4716736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활동이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43372E-F022-8860-B5CB-E82DC98099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72" y="6165304"/>
            <a:ext cx="38653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3011</TotalTime>
  <Words>158</Words>
  <Application>Microsoft Office PowerPoint</Application>
  <PresentationFormat>화면 슬라이드 쇼(4:3)</PresentationFormat>
  <Paragraphs>28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Adobe 고딕 Std B</vt:lpstr>
      <vt:lpstr>HY견고딕</vt:lpstr>
      <vt:lpstr>TimesNewRomanPSMT</vt:lpstr>
      <vt:lpstr>YDVYGO32</vt:lpstr>
      <vt:lpstr>YDVYGO34</vt:lpstr>
      <vt:lpstr>굴림</vt:lpstr>
      <vt:lpstr>Arial</vt:lpstr>
      <vt:lpstr>Times New Roman</vt:lpstr>
      <vt:lpstr>Wingdings</vt:lpstr>
      <vt:lpstr>Level</vt:lpstr>
      <vt:lpstr>PowerPoint 프레젠테이션</vt:lpstr>
      <vt:lpstr>Ⅲ. 진로 설계와 실천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Win10</cp:lastModifiedBy>
  <cp:revision>39</cp:revision>
  <dcterms:created xsi:type="dcterms:W3CDTF">2024-05-29T05:55:53Z</dcterms:created>
  <dcterms:modified xsi:type="dcterms:W3CDTF">2025-02-27T00:30:39Z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