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6"/>
  </p:notesMasterIdLst>
  <p:sldIdLst>
    <p:sldId id="314" r:id="rId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9CA688-3D0B-44D1-A7B1-E496062511A5}" v="6" dt="2026-02-02T06:01:12.5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71" d="100"/>
          <a:sy n="71" d="100"/>
        </p:scale>
        <p:origin x="54" y="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02T06:01:12.548" v="5" actId="20577"/>
      <pc:docMkLst>
        <pc:docMk/>
      </pc:docMkLst>
      <pc:sldChg chg="modSp mod">
        <pc:chgData name="young yoon" userId="91498ed6ae028579" providerId="LiveId" clId="{9C0A59D4-9A4E-4869-A37E-C7E1C3EAE03D}" dt="2026-02-02T06:01:12.548" v="5" actId="20577"/>
        <pc:sldMkLst>
          <pc:docMk/>
          <pc:sldMk cId="1086953393" sldId="314"/>
        </pc:sldMkLst>
        <pc:graphicFrameChg chg="mod modGraphic">
          <ac:chgData name="young yoon" userId="91498ed6ae028579" providerId="LiveId" clId="{9C0A59D4-9A4E-4869-A37E-C7E1C3EAE03D}" dt="2026-02-02T06:01:12.548" v="5" actId="20577"/>
          <ac:graphicFrameMkLst>
            <pc:docMk/>
            <pc:sldMk cId="1086953393" sldId="314"/>
            <ac:graphicFrameMk id="15" creationId="{B8EADCBD-0FAA-8D62-9D79-A358BB21CB3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C10A9-E59F-7B04-40B9-34C8C49D4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6632EE0-B8F1-D64B-0204-21E8B056C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46D709D-4EED-E228-84B6-84876A1572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7CB47C-D01D-C77F-29C9-D02B6FE3A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285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url.kr/wsahj7" TargetMode="External"/><Relationship Id="rId13" Type="http://schemas.openxmlformats.org/officeDocument/2006/relationships/hyperlink" Target="https://vimeo.com/user29181526/review/1058096504/c47bd29057" TargetMode="External"/><Relationship Id="rId18" Type="http://schemas.openxmlformats.org/officeDocument/2006/relationships/hyperlink" Target="https://www.career.go.kr/cloud/w/jinroMovie/view?arcl_ser=1024099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vimeo.com/user29181526/review/1058096262/6e312800c2" TargetMode="External"/><Relationship Id="rId12" Type="http://schemas.openxmlformats.org/officeDocument/2006/relationships/hyperlink" Target="https://youtu.be/z_z8doXreZs" TargetMode="External"/><Relationship Id="rId17" Type="http://schemas.openxmlformats.org/officeDocument/2006/relationships/hyperlink" Target="https://www.career.go.kr/cloud/w/jinroMovie/view?arcl_ser=1024157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youtu.be/xUzQTswTpUM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youtu.be/gL7IOSOQ3d8" TargetMode="External"/><Relationship Id="rId11" Type="http://schemas.openxmlformats.org/officeDocument/2006/relationships/hyperlink" Target="https://vimeo.com/user29181526/review/1058096395/e3b42c9a3a" TargetMode="External"/><Relationship Id="rId5" Type="http://schemas.openxmlformats.org/officeDocument/2006/relationships/hyperlink" Target="https://vimeo.com/user29181526/review/1058096203/dad28d3dc2" TargetMode="External"/><Relationship Id="rId15" Type="http://schemas.openxmlformats.org/officeDocument/2006/relationships/hyperlink" Target="https://vimeo.com/user29181526/review/1058096512/ad6817dd5f" TargetMode="External"/><Relationship Id="rId10" Type="http://schemas.openxmlformats.org/officeDocument/2006/relationships/hyperlink" Target="https://youtu.be/XBpbXb1SSJY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vimeo.com/user29181526/review/1058096298/a6728110aa" TargetMode="External"/><Relationship Id="rId14" Type="http://schemas.openxmlformats.org/officeDocument/2006/relationships/hyperlink" Target="https://youtu.be/CEHKRACPZO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DBAB3-0402-8E4E-5E0A-8875B4DAB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628F95-9AD1-59F8-A575-5DE505CCC74A}"/>
              </a:ext>
            </a:extLst>
          </p:cNvPr>
          <p:cNvSpPr txBox="1"/>
          <p:nvPr/>
        </p:nvSpPr>
        <p:spPr>
          <a:xfrm>
            <a:off x="243401" y="0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0E3C4C9-7122-1903-BC7D-A72206497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46A9F5-C648-7174-012E-081861939B0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025578E-83BC-312C-778D-F67F1B250CBC}"/>
              </a:ext>
            </a:extLst>
          </p:cNvPr>
          <p:cNvSpPr/>
          <p:nvPr/>
        </p:nvSpPr>
        <p:spPr>
          <a:xfrm>
            <a:off x="230349" y="0"/>
            <a:ext cx="90250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69D0E2-290E-00B7-D70B-2A5EE704FA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B8EADCBD-0FAA-8D62-9D79-A358BB21CB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01908"/>
              </p:ext>
            </p:extLst>
          </p:nvPr>
        </p:nvGraphicFramePr>
        <p:xfrm>
          <a:off x="415284" y="1196752"/>
          <a:ext cx="8655170" cy="4941228"/>
        </p:xfrm>
        <a:graphic>
          <a:graphicData uri="http://schemas.openxmlformats.org/drawingml/2006/table">
            <a:tbl>
              <a:tblPr/>
              <a:tblGrid>
                <a:gridCol w="1089581">
                  <a:extLst>
                    <a:ext uri="{9D8B030D-6E8A-4147-A177-3AD203B41FA5}">
                      <a16:colId xmlns:a16="http://schemas.microsoft.com/office/drawing/2014/main" val="979870345"/>
                    </a:ext>
                  </a:extLst>
                </a:gridCol>
                <a:gridCol w="2563919">
                  <a:extLst>
                    <a:ext uri="{9D8B030D-6E8A-4147-A177-3AD203B41FA5}">
                      <a16:colId xmlns:a16="http://schemas.microsoft.com/office/drawing/2014/main" val="384201682"/>
                    </a:ext>
                  </a:extLst>
                </a:gridCol>
                <a:gridCol w="2563919">
                  <a:extLst>
                    <a:ext uri="{9D8B030D-6E8A-4147-A177-3AD203B41FA5}">
                      <a16:colId xmlns:a16="http://schemas.microsoft.com/office/drawing/2014/main" val="2054709441"/>
                    </a:ext>
                  </a:extLst>
                </a:gridCol>
                <a:gridCol w="1706122">
                  <a:extLst>
                    <a:ext uri="{9D8B030D-6E8A-4147-A177-3AD203B41FA5}">
                      <a16:colId xmlns:a16="http://schemas.microsoft.com/office/drawing/2014/main" val="2710425182"/>
                    </a:ext>
                  </a:extLst>
                </a:gridCol>
                <a:gridCol w="731629">
                  <a:extLst>
                    <a:ext uri="{9D8B030D-6E8A-4147-A177-3AD203B41FA5}">
                      <a16:colId xmlns:a16="http://schemas.microsoft.com/office/drawing/2014/main" val="205811556"/>
                    </a:ext>
                  </a:extLst>
                </a:gridCol>
              </a:tblGrid>
              <a:tr h="46231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쪽수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영상 시간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0247" marR="60247" marT="30124" marB="301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149331"/>
                  </a:ext>
                </a:extLst>
              </a:tr>
              <a:tr h="6178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11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179" marR="40179" marT="11108" marB="1110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등굣길 아이들에게 무료로 빵을 나눠주는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'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빵식이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 아저씨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'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김쌍식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 님 이야기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| LG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의인상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179" marR="40179" marT="11108" marB="1110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0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아침밥을 챙겨 먹지 못한 아이들과 이웃을 위해 무료로 빵을 주는 사장님을 소개한다</a:t>
                      </a:r>
                      <a:r>
                        <a:rPr lang="en-US" altLang="ko-KR" sz="9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</a:p>
                  </a:txBody>
                  <a:tcPr marL="40179" marR="40179" marT="11108" marB="1110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6"/>
                        </a:rPr>
                        <a:t>https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6"/>
                        </a:rPr>
                        <a:t>:/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6"/>
                        </a:rPr>
                        <a:t>/youtu.b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6"/>
                        </a:rPr>
                        <a:t>e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6"/>
                        </a:rPr>
                        <a:t>/g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6"/>
                        </a:rPr>
                        <a:t>L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6"/>
                        </a:rPr>
                        <a:t>7IOSOQ3d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6"/>
                        </a:rPr>
                        <a:t>8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YDVYGO32"/>
                        <a:ea typeface="YDVYGO32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179" marR="40179" marT="11108" marB="1110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04:58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179" marR="40179" marT="11108" marB="1110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550152"/>
                  </a:ext>
                </a:extLst>
              </a:tr>
              <a:tr h="69640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 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[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세상돋보기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] 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취미가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직업되는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'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덕업일치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'…"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더 큰 성취감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" [MBN 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뉴스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7]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취미가 직업이 된다는 뜻의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'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워라블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'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을 선택한 특이한 이력의 사람들의 이야기를 알아본다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8"/>
                        </a:rPr>
                        <a:t>https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8"/>
                        </a:rPr>
                        <a:t>:/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8"/>
                        </a:rPr>
                        <a:t>/url.k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8"/>
                        </a:rPr>
                        <a:t>r</a:t>
                      </a: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8"/>
                        </a:rPr>
                        <a:t>/wsahj</a:t>
                      </a: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8"/>
                        </a:rPr>
                        <a:t>7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YDVYGO32"/>
                        <a:ea typeface="YDVYGO32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03:28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636812"/>
                  </a:ext>
                </a:extLst>
              </a:tr>
              <a:tr h="52773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16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5343" marR="35343" marT="9771" marB="977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대한민국 역대 직업 변천사</a:t>
                      </a:r>
                      <a:endParaRPr lang="en-US" altLang="ko-KR" sz="900" u="sng" kern="0" spc="0" dirty="0">
                        <a:solidFill>
                          <a:srgbClr val="800080"/>
                        </a:solidFill>
                        <a:effectLst/>
                        <a:uFill>
                          <a:solidFill>
                            <a:srgbClr val="800080"/>
                          </a:solidFill>
                        </a:uFill>
                        <a:latin typeface="함초롬바탕" panose="02030604000101010101" pitchFamily="18" charset="-127"/>
                        <a:ea typeface="함초롬바탕" panose="02030604000101010101" pitchFamily="18" charset="-127"/>
                      </a:endParaRPr>
                    </a:p>
                  </a:txBody>
                  <a:tcPr marL="35343" marR="35343" marT="9771" marB="977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00000"/>
                        </a:lnSpc>
                        <a:spcAft>
                          <a:spcPts val="10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각 시대별로 인기 있었던 직업을 알아본다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5343" marR="35343" marT="9771" marB="977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Helvetica-Light"/>
                          <a:ea typeface="Helvetica-Light"/>
                          <a:hlinkClick r:id="rId10"/>
                        </a:rPr>
                        <a:t>https://youtu.be/XBpbXb1SSJY</a:t>
                      </a:r>
                      <a:endParaRPr lang="en-US" sz="900" u="sng" kern="0" spc="0" dirty="0">
                        <a:solidFill>
                          <a:srgbClr val="800080"/>
                        </a:solidFill>
                        <a:effectLst/>
                        <a:uFill>
                          <a:solidFill>
                            <a:srgbClr val="800080"/>
                          </a:solidFill>
                        </a:uFill>
                        <a:latin typeface="Helvetica-Light"/>
                        <a:ea typeface="Helvetica-Light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5343" marR="35343" marT="9771" marB="977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05:27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5343" marR="35343" marT="9771" marB="977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226638"/>
                  </a:ext>
                </a:extLst>
              </a:tr>
              <a:tr h="46177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18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986" marR="34986" marT="9673" marB="967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10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년 후 의사보다 훨씬 유망하다는 의외의 직업들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986" marR="34986" marT="9673" marB="967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10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년 후 직업 세계는 어떻게 변화할까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?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인공지능과 경쟁하게 된다면 어떻게 해야 할지 알아본다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986" marR="34986" marT="9673" marB="967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Helvetica-Light"/>
                          <a:ea typeface="Helvetica-Light"/>
                          <a:hlinkClick r:id="rId12"/>
                        </a:rPr>
                        <a:t>https://youtu.be/z_z8doXreZs</a:t>
                      </a:r>
                      <a:endParaRPr lang="en-US" sz="900" u="sng" kern="0" spc="0" dirty="0">
                        <a:solidFill>
                          <a:srgbClr val="800080"/>
                        </a:solidFill>
                        <a:effectLst/>
                        <a:uFill>
                          <a:solidFill>
                            <a:srgbClr val="800080"/>
                          </a:solidFill>
                        </a:uFill>
                        <a:latin typeface="Helvetica-Light"/>
                        <a:ea typeface="Helvetica-Light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986" marR="34986" marT="9673" marB="967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07:22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986" marR="34986" marT="9673" marB="967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506241"/>
                  </a:ext>
                </a:extLst>
              </a:tr>
              <a:tr h="461770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28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en-US" altLang="ko-KR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60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초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! </a:t>
                      </a:r>
                      <a:r>
                        <a:rPr lang="ko-KR" altLang="en-US" sz="8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창업가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 알아보기 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[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안나 </a:t>
                      </a:r>
                      <a:r>
                        <a:rPr lang="ko-KR" altLang="en-US" sz="8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브라이트만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]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</a:pPr>
                      <a:r>
                        <a:rPr lang="ko-KR" altLang="en-US" sz="800" kern="0" spc="-4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커피 찌꺼기로 뷰티 제품을 만든 창업가 이야기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https://youtu.be/CEHKRACPZOA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00:46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899424"/>
                  </a:ext>
                </a:extLst>
              </a:tr>
              <a:tr h="5886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남들 인턴 할 때 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CEO 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달아버린 스무 살 😙 직원 수가 벌써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…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</a:pP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코딩 회사를 만든 </a:t>
                      </a:r>
                      <a:r>
                        <a:rPr lang="ko-KR" altLang="en-US" sz="800" kern="0" spc="-4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스무살</a:t>
                      </a: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청년의 이야기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https://youtu.be/xUzQTswTpUM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05:30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966371"/>
                  </a:ext>
                </a:extLst>
              </a:tr>
              <a:tr h="46672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29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en-US" altLang="ko-KR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7"/>
                        </a:rPr>
                        <a:t>감자 하나에 인생을 건 청년들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</a:pP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감자 농가와 상생하는 감자 전문회사의 창업</a:t>
                      </a:r>
                      <a:r>
                        <a:rPr lang="en-US" altLang="ko-KR" sz="8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성장 이야기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hlinkClick r:id="rId17"/>
                        </a:rPr>
                        <a:t>https://www.career.go.kr/cloud/w/jinroMovie/view?arcl_ser=1024157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05:10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790871"/>
                  </a:ext>
                </a:extLst>
              </a:tr>
              <a:tr h="620940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세상을 밝히는 식용유 조명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</a:pP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전기가 없는 가난한 사람들을 위해 식용유로 조명을 만든 청년 </a:t>
                      </a:r>
                      <a:r>
                        <a:rPr lang="ko-KR" altLang="en-US" sz="800" kern="0" spc="-4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창업가</a:t>
                      </a: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이야기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hlinkClick r:id="rId18"/>
                        </a:rPr>
                        <a:t>https://www.career.go.kr/cloud/w/jinroMovie/view?arcl_ser=1024099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04:52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29270" marR="29270" marT="8092" marB="809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79995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A8DEA62-6476-DFD1-89DA-E7CCA6F29218}"/>
              </a:ext>
            </a:extLst>
          </p:cNvPr>
          <p:cNvSpPr txBox="1"/>
          <p:nvPr/>
        </p:nvSpPr>
        <p:spPr>
          <a:xfrm>
            <a:off x="4413425" y="311147"/>
            <a:ext cx="4841964" cy="474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</a:pP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제목을 클릭하면 영상을 볼 수 있습니다</a:t>
            </a: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695339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3671</TotalTime>
  <Words>294</Words>
  <Application>Microsoft Office PowerPoint</Application>
  <PresentationFormat>화면 슬라이드 쇼(4:3)</PresentationFormat>
  <Paragraphs>52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0" baseType="lpstr">
      <vt:lpstr>Helvetica-Light</vt:lpstr>
      <vt:lpstr>HY견고딕</vt:lpstr>
      <vt:lpstr>YDVYGO32</vt:lpstr>
      <vt:lpstr>맑은 고딕</vt:lpstr>
      <vt:lpstr>함초롬바탕</vt:lpstr>
      <vt:lpstr>Arial</vt:lpstr>
      <vt:lpstr>Times New Roman</vt:lpstr>
      <vt:lpstr>Wingdings</vt:lpstr>
      <vt:lpstr>Level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64</cp:revision>
  <dcterms:created xsi:type="dcterms:W3CDTF">2024-05-29T05:55:53Z</dcterms:created>
  <dcterms:modified xsi:type="dcterms:W3CDTF">2026-02-02T06:01:14Z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