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1"/>
  </p:notesMasterIdLst>
  <p:sldIdLst>
    <p:sldId id="256" r:id="rId5"/>
    <p:sldId id="261" r:id="rId6"/>
    <p:sldId id="309" r:id="rId7"/>
    <p:sldId id="319" r:id="rId8"/>
    <p:sldId id="321" r:id="rId9"/>
    <p:sldId id="278" r:id="rId1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E5F8B8-07BF-44EB-9475-BBDDB8F86707}" v="10" dt="2026-02-03T07:27:36.5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18" autoAdjust="0"/>
    <p:restoredTop sz="94647" autoAdjust="0"/>
  </p:normalViewPr>
  <p:slideViewPr>
    <p:cSldViewPr>
      <p:cViewPr varScale="1">
        <p:scale>
          <a:sx n="101" d="100"/>
          <a:sy n="101" d="100"/>
        </p:scale>
        <p:origin x="112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modSld">
      <pc:chgData name="young yoon" userId="91498ed6ae028579" providerId="LiveId" clId="{9C0A59D4-9A4E-4869-A37E-C7E1C3EAE03D}" dt="2026-02-03T07:27:36.577" v="10"/>
      <pc:docMkLst>
        <pc:docMk/>
      </pc:docMkLst>
      <pc:sldChg chg="modSp mod modAnim">
        <pc:chgData name="young yoon" userId="91498ed6ae028579" providerId="LiveId" clId="{9C0A59D4-9A4E-4869-A37E-C7E1C3EAE03D}" dt="2026-02-03T07:08:39.540" v="2" actId="14100"/>
        <pc:sldMkLst>
          <pc:docMk/>
          <pc:sldMk cId="4262985746" sldId="309"/>
        </pc:sldMkLst>
        <pc:picChg chg="mod">
          <ac:chgData name="young yoon" userId="91498ed6ae028579" providerId="LiveId" clId="{9C0A59D4-9A4E-4869-A37E-C7E1C3EAE03D}" dt="2026-02-03T07:08:39.540" v="2" actId="14100"/>
          <ac:picMkLst>
            <pc:docMk/>
            <pc:sldMk cId="4262985746" sldId="309"/>
            <ac:picMk id="17" creationId="{067DA1FE-5E0F-FE7F-455E-19BA600310B4}"/>
          </ac:picMkLst>
        </pc:picChg>
      </pc:sldChg>
      <pc:sldChg chg="modAnim">
        <pc:chgData name="young yoon" userId="91498ed6ae028579" providerId="LiveId" clId="{9C0A59D4-9A4E-4869-A37E-C7E1C3EAE03D}" dt="2026-02-03T07:27:36.577" v="10"/>
        <pc:sldMkLst>
          <pc:docMk/>
          <pc:sldMk cId="732307293" sldId="32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user29181526/review/1058096262/6e312800c2" TargetMode="External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245EA77B-92C7-7DC5-3A52-3A63041C66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Ⅰ.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진로와 나의 이해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A97A6171-832E-6BBF-ABB3-ED9106B8C31D}"/>
              </a:ext>
            </a:extLst>
          </p:cNvPr>
          <p:cNvSpPr txBox="1"/>
          <p:nvPr/>
        </p:nvSpPr>
        <p:spPr>
          <a:xfrm>
            <a:off x="2267744" y="3284984"/>
            <a:ext cx="5814393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07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취미를 직업으로 연결하기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19275" y="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07_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취미를 직업으로 연결하기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3D948440-AD2D-8E23-7E14-8757871F09D8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    </a:t>
            </a:r>
            <a:r>
              <a:rPr lang="en-US" altLang="ko-KR" sz="2000" b="1" spc="-20" dirty="0">
                <a:latin typeface="+mn-ea"/>
              </a:rPr>
              <a:t> </a:t>
            </a:r>
            <a:r>
              <a:rPr lang="ko-KR" altLang="en-US" sz="2000" b="1" spc="-20" dirty="0">
                <a:latin typeface="+mn-ea"/>
              </a:rPr>
              <a:t>다음 영상을 보고 취미가 직업이 된다면 어떤 점이 좋을지 적어 보자</a:t>
            </a:r>
            <a:r>
              <a:rPr lang="en-US" altLang="ko-KR" sz="2000" b="1" spc="-20" dirty="0">
                <a:latin typeface="+mn-ea"/>
              </a:rPr>
              <a:t>.  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572D6CFB-FCA6-1B1B-3BAC-C84360E46CC3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13" name="그림 12">
            <a:hlinkClick r:id="rId3" tooltip="자아존중감이라는 가장 좋은 친구를 얻는 법"/>
            <a:extLst>
              <a:ext uri="{FF2B5EF4-FFF2-40B4-BE49-F238E27FC236}">
                <a16:creationId xmlns:a16="http://schemas.microsoft.com/office/drawing/2014/main" id="{E6FD27F6-E9E3-C1F8-5887-74602D0736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  <a14:imgEffect>
                      <a14:brightnessContrast contrast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218" y="1674611"/>
            <a:ext cx="936104" cy="936104"/>
          </a:xfrm>
          <a:prstGeom prst="rect">
            <a:avLst/>
          </a:prstGeom>
          <a:solidFill>
            <a:srgbClr val="FFFF00">
              <a:alpha val="0"/>
            </a:srgbClr>
          </a:solidFill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0A3A13F-3C53-EC35-DA76-A2F00328F7F0}"/>
              </a:ext>
            </a:extLst>
          </p:cNvPr>
          <p:cNvSpPr txBox="1"/>
          <p:nvPr/>
        </p:nvSpPr>
        <p:spPr>
          <a:xfrm>
            <a:off x="1619671" y="4653136"/>
            <a:ext cx="6517407" cy="18719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067DA1FE-5E0F-FE7F-455E-19BA600310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5175" y="1624590"/>
            <a:ext cx="4442930" cy="23748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AF5580-4980-A85A-9D1B-872C546462AD}"/>
              </a:ext>
            </a:extLst>
          </p:cNvPr>
          <p:cNvSpPr txBox="1"/>
          <p:nvPr/>
        </p:nvSpPr>
        <p:spPr>
          <a:xfrm>
            <a:off x="2339751" y="4869160"/>
            <a:ext cx="51845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rgbClr val="FF0000"/>
                </a:solidFill>
              </a:rPr>
              <a:t>자신이 좋아하는 일을 하면서 삶에서 큰 즐거움과 만족감을 얻을 수 있고</a:t>
            </a:r>
            <a:r>
              <a:rPr lang="en-US" altLang="ko-KR" sz="2400" dirty="0">
                <a:solidFill>
                  <a:srgbClr val="FF0000"/>
                </a:solidFill>
              </a:rPr>
              <a:t>, </a:t>
            </a:r>
            <a:r>
              <a:rPr lang="ko-KR" altLang="en-US" sz="2400" dirty="0">
                <a:solidFill>
                  <a:srgbClr val="FF0000"/>
                </a:solidFill>
              </a:rPr>
              <a:t>일에 대한 열정을 발휘할 수 있다</a:t>
            </a:r>
            <a:r>
              <a:rPr lang="en-US" altLang="ko-KR" sz="2400" dirty="0">
                <a:solidFill>
                  <a:srgbClr val="FF0000"/>
                </a:solidFill>
              </a:rPr>
              <a:t>. 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모서리가 둥근 직사각형 37">
            <a:extLst>
              <a:ext uri="{FF2B5EF4-FFF2-40B4-BE49-F238E27FC236}">
                <a16:creationId xmlns:a16="http://schemas.microsoft.com/office/drawing/2014/main" id="{5A07E102-8351-48F8-E123-17FBE1C6178E}"/>
              </a:ext>
            </a:extLst>
          </p:cNvPr>
          <p:cNvSpPr/>
          <p:nvPr/>
        </p:nvSpPr>
        <p:spPr bwMode="auto">
          <a:xfrm>
            <a:off x="7351252" y="3916428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pic>
        <p:nvPicPr>
          <p:cNvPr id="14" name="그림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A0A51FF-2B22-53AF-92B8-AA461F7D906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9857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1E112F-81C4-5091-7159-19B28E87D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42D2C6-DA72-ACD5-426E-C4C3686AEBE0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785038C-5EBB-434A-EB79-24975EA2B2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B7FFB07-7769-48F3-CBF9-8E6F209C8839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5845001C-BABC-CA08-5242-F37ACC4FB927}"/>
              </a:ext>
            </a:extLst>
          </p:cNvPr>
          <p:cNvSpPr/>
          <p:nvPr/>
        </p:nvSpPr>
        <p:spPr>
          <a:xfrm>
            <a:off x="217112" y="-3338"/>
            <a:ext cx="8926888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A27B78-3452-97DA-67FD-B2BA11D0AC82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07_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취미를 직업으로 연결하기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EA1B8F6-3F42-E787-15CF-76A63D2712BD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2000" b="1" spc="-20" dirty="0">
                <a:latin typeface="+mn-ea"/>
              </a:rPr>
              <a:t> </a:t>
            </a:r>
            <a:r>
              <a:rPr lang="ko-KR" altLang="en-US" sz="2000" b="1" spc="-20" dirty="0">
                <a:latin typeface="+mn-ea"/>
              </a:rPr>
              <a:t>취미 활동이 직업이 된 사람을 찾아보고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삶의 모습을 발표해 보자</a:t>
            </a:r>
            <a:r>
              <a:rPr lang="en-US" altLang="ko-KR" sz="2000" b="1" spc="-20" dirty="0">
                <a:latin typeface="+mn-ea"/>
              </a:rPr>
              <a:t>.  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C481913-E826-30FD-A39D-617F3A77A5C3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7" name="모서리가 둥근 직사각형 37">
            <a:extLst>
              <a:ext uri="{FF2B5EF4-FFF2-40B4-BE49-F238E27FC236}">
                <a16:creationId xmlns:a16="http://schemas.microsoft.com/office/drawing/2014/main" id="{1ECBF5B1-BCB8-052C-B4C1-0555624816E3}"/>
              </a:ext>
            </a:extLst>
          </p:cNvPr>
          <p:cNvSpPr/>
          <p:nvPr/>
        </p:nvSpPr>
        <p:spPr bwMode="auto">
          <a:xfrm>
            <a:off x="7818622" y="1452566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A26FB54F-C6BE-4E7A-9785-32A7804A92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541513"/>
              </p:ext>
            </p:extLst>
          </p:nvPr>
        </p:nvGraphicFramePr>
        <p:xfrm>
          <a:off x="971600" y="2144111"/>
          <a:ext cx="7632849" cy="3460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3495">
                  <a:extLst>
                    <a:ext uri="{9D8B030D-6E8A-4147-A177-3AD203B41FA5}">
                      <a16:colId xmlns:a16="http://schemas.microsoft.com/office/drawing/2014/main" val="3058171562"/>
                    </a:ext>
                  </a:extLst>
                </a:gridCol>
                <a:gridCol w="5289354">
                  <a:extLst>
                    <a:ext uri="{9D8B030D-6E8A-4147-A177-3AD203B41FA5}">
                      <a16:colId xmlns:a16="http://schemas.microsoft.com/office/drawing/2014/main" val="2553042095"/>
                    </a:ext>
                  </a:extLst>
                </a:gridCol>
              </a:tblGrid>
              <a:tr h="42979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이름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삶의 모습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9997844"/>
                  </a:ext>
                </a:extLst>
              </a:tr>
              <a:tr h="136914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6499156"/>
                  </a:ext>
                </a:extLst>
              </a:tr>
              <a:tr h="1661826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1518102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A8E5D4-3F87-94BE-4FF0-95165DD4DF6A}"/>
              </a:ext>
            </a:extLst>
          </p:cNvPr>
          <p:cNvSpPr txBox="1"/>
          <p:nvPr/>
        </p:nvSpPr>
        <p:spPr>
          <a:xfrm>
            <a:off x="1078000" y="2836013"/>
            <a:ext cx="21602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800" i="0" kern="1200" dirty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자전거 플랫폼 </a:t>
            </a:r>
            <a:endParaRPr lang="en-US" altLang="ko-KR" sz="1800" i="0" kern="1200" dirty="0">
              <a:solidFill>
                <a:srgbClr val="FF0000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800" i="0" kern="1200" dirty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&lt;</a:t>
            </a:r>
            <a:r>
              <a:rPr lang="ko-KR" altLang="en-US" sz="1800" i="0" kern="1200" dirty="0" err="1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라이트브라이더</a:t>
            </a:r>
            <a:r>
              <a:rPr lang="en-US" altLang="ko-KR" sz="1800" i="0" kern="1200" dirty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&gt; </a:t>
            </a:r>
            <a:r>
              <a:rPr lang="ko-KR" altLang="en-US" sz="1800" i="0" kern="1200" dirty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김희수 대표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F65E1E4-9D8A-940F-CB04-232037B7E009}"/>
              </a:ext>
            </a:extLst>
          </p:cNvPr>
          <p:cNvSpPr txBox="1"/>
          <p:nvPr/>
        </p:nvSpPr>
        <p:spPr>
          <a:xfrm>
            <a:off x="3393800" y="2773906"/>
            <a:ext cx="40684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dirty="0">
                <a:solidFill>
                  <a:srgbClr val="FF0000"/>
                </a:solidFill>
              </a:rPr>
              <a:t>친구의 권유로 자전거 타기를 시작한 후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자신이 하던 일을 접고 프리미엄 자전거 인증 플랫폼을 창업함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9BE1E2A-97B2-915E-7069-711376856FC2}"/>
              </a:ext>
            </a:extLst>
          </p:cNvPr>
          <p:cNvSpPr txBox="1"/>
          <p:nvPr/>
        </p:nvSpPr>
        <p:spPr>
          <a:xfrm>
            <a:off x="1388142" y="4523130"/>
            <a:ext cx="1944216" cy="473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</a:pPr>
            <a:r>
              <a:rPr lang="ko-KR" altLang="en-US" sz="1800" kern="0" spc="0" dirty="0" err="1">
                <a:solidFill>
                  <a:srgbClr val="FF0000"/>
                </a:solidFill>
                <a:effectLst/>
                <a:latin typeface="+mn-ea"/>
              </a:rPr>
              <a:t>박막례</a:t>
            </a:r>
            <a:r>
              <a:rPr lang="ko-KR" altLang="en-US" sz="1800" kern="0" spc="0" dirty="0">
                <a:solidFill>
                  <a:srgbClr val="FF0000"/>
                </a:solidFill>
                <a:effectLst/>
                <a:latin typeface="+mn-ea"/>
              </a:rPr>
              <a:t> 할머니</a:t>
            </a:r>
            <a:endParaRPr lang="ko-KR" altLang="en-US" sz="1800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7C5281-1F5B-368D-05B0-83E76901458C}"/>
              </a:ext>
            </a:extLst>
          </p:cNvPr>
          <p:cNvSpPr txBox="1"/>
          <p:nvPr/>
        </p:nvSpPr>
        <p:spPr>
          <a:xfrm>
            <a:off x="3366092" y="4159826"/>
            <a:ext cx="50060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just" fontAlgn="base" latinLnBrk="1"/>
            <a:r>
              <a:rPr lang="ko-KR" altLang="en-US" sz="1800" kern="0" spc="0" dirty="0">
                <a:solidFill>
                  <a:srgbClr val="FF0000"/>
                </a:solidFill>
                <a:effectLst/>
                <a:latin typeface="+mn-ea"/>
              </a:rPr>
              <a:t>손녀와 함께 유튜브 채널을 시작한 </a:t>
            </a:r>
            <a:r>
              <a:rPr lang="ko-KR" altLang="en-US" sz="1800" kern="0" spc="0" dirty="0" err="1">
                <a:solidFill>
                  <a:srgbClr val="FF0000"/>
                </a:solidFill>
                <a:effectLst/>
                <a:latin typeface="+mn-ea"/>
              </a:rPr>
              <a:t>박막례</a:t>
            </a:r>
            <a:r>
              <a:rPr lang="ko-KR" altLang="en-US" sz="1800" kern="0" spc="0" dirty="0">
                <a:solidFill>
                  <a:srgbClr val="FF0000"/>
                </a:solidFill>
                <a:effectLst/>
                <a:latin typeface="+mn-ea"/>
              </a:rPr>
              <a:t> 할머니는 여행과 일상 생활을 공유하며 큰 인기를 얻었다</a:t>
            </a:r>
            <a:r>
              <a:rPr lang="en-US" altLang="ko-KR" sz="1800" kern="0" spc="0" dirty="0">
                <a:solidFill>
                  <a:srgbClr val="FF0000"/>
                </a:solidFill>
                <a:effectLst/>
                <a:latin typeface="+mn-ea"/>
              </a:rPr>
              <a:t>. </a:t>
            </a:r>
            <a:r>
              <a:rPr lang="ko-KR" altLang="en-US" sz="1800" kern="0" spc="0" dirty="0">
                <a:solidFill>
                  <a:srgbClr val="FF0000"/>
                </a:solidFill>
                <a:effectLst/>
                <a:latin typeface="+mn-ea"/>
              </a:rPr>
              <a:t>유튜브 활동을 통해 다양한 광고와 협찬을 받으며 성공적인 </a:t>
            </a:r>
            <a:r>
              <a:rPr lang="ko-KR" altLang="en-US" sz="1800" kern="0" spc="0" dirty="0" err="1">
                <a:solidFill>
                  <a:srgbClr val="FF0000"/>
                </a:solidFill>
                <a:effectLst/>
                <a:latin typeface="+mn-ea"/>
              </a:rPr>
              <a:t>유튜버로</a:t>
            </a:r>
            <a:r>
              <a:rPr lang="ko-KR" altLang="en-US" sz="1800" kern="0" spc="0" dirty="0">
                <a:solidFill>
                  <a:srgbClr val="FF0000"/>
                </a:solidFill>
                <a:effectLst/>
                <a:latin typeface="+mn-ea"/>
              </a:rPr>
              <a:t> 자리 잡았다</a:t>
            </a:r>
            <a:r>
              <a:rPr lang="en-US" altLang="ko-KR" sz="1800" kern="0" spc="0" dirty="0">
                <a:solidFill>
                  <a:srgbClr val="FF0000"/>
                </a:solidFill>
                <a:effectLst/>
                <a:latin typeface="+mn-ea"/>
              </a:rPr>
              <a:t>.</a:t>
            </a:r>
            <a:endParaRPr lang="ko-KR" altLang="en-US" sz="1800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46DD810-E047-BE10-5E64-7066BAEE49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2142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323DA-B4C5-D82F-70B0-1BF2236B0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067A5D-A559-FBDB-1A9F-F2CD1364ABE0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F0BE27E-817D-8711-4AEF-B34E949FC1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B90FAE2-A3E7-2238-B488-B2815C19508F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66130B6C-B123-92E8-0A95-AAB08E64EBFB}"/>
              </a:ext>
            </a:extLst>
          </p:cNvPr>
          <p:cNvSpPr/>
          <p:nvPr/>
        </p:nvSpPr>
        <p:spPr>
          <a:xfrm>
            <a:off x="217112" y="-3338"/>
            <a:ext cx="8926888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87B9F0-18E5-C638-1851-B460BBF25AFD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07_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취미를 직업으로 연결하기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6134DE97-EF29-6D71-B0F3-D8698EC42B70}"/>
              </a:ext>
            </a:extLst>
          </p:cNvPr>
          <p:cNvSpPr txBox="1">
            <a:spLocks/>
          </p:cNvSpPr>
          <p:nvPr/>
        </p:nvSpPr>
        <p:spPr bwMode="auto">
          <a:xfrm>
            <a:off x="1043606" y="1003375"/>
            <a:ext cx="770485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나의 취미와 관련된 직업인이 되는 것을 상상해 보고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다음 내용을 작성해 보자</a:t>
            </a:r>
            <a:r>
              <a:rPr lang="en-US" altLang="ko-KR" sz="2000" b="1" spc="-20" dirty="0">
                <a:latin typeface="+mn-ea"/>
              </a:rPr>
              <a:t>.   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2ECB127A-0D24-E441-FA81-8140AA323015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7" name="모서리가 둥근 직사각형 37">
            <a:extLst>
              <a:ext uri="{FF2B5EF4-FFF2-40B4-BE49-F238E27FC236}">
                <a16:creationId xmlns:a16="http://schemas.microsoft.com/office/drawing/2014/main" id="{71643169-C129-A84C-C914-710CB1941FDA}"/>
              </a:ext>
            </a:extLst>
          </p:cNvPr>
          <p:cNvSpPr/>
          <p:nvPr/>
        </p:nvSpPr>
        <p:spPr bwMode="auto">
          <a:xfrm>
            <a:off x="7792536" y="1406029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DA85683C-45A9-83DB-7070-AC6409792E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690345"/>
              </p:ext>
            </p:extLst>
          </p:nvPr>
        </p:nvGraphicFramePr>
        <p:xfrm>
          <a:off x="970871" y="1997408"/>
          <a:ext cx="7588052" cy="43199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2280347">
                  <a:extLst>
                    <a:ext uri="{9D8B030D-6E8A-4147-A177-3AD203B41FA5}">
                      <a16:colId xmlns:a16="http://schemas.microsoft.com/office/drawing/2014/main" val="2787265832"/>
                    </a:ext>
                  </a:extLst>
                </a:gridCol>
                <a:gridCol w="5307705">
                  <a:extLst>
                    <a:ext uri="{9D8B030D-6E8A-4147-A177-3AD203B41FA5}">
                      <a16:colId xmlns:a16="http://schemas.microsoft.com/office/drawing/2014/main" val="387762690"/>
                    </a:ext>
                  </a:extLst>
                </a:gridCol>
              </a:tblGrid>
              <a:tr h="592996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0" dirty="0"/>
                        <a:t>나의 취미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127452"/>
                  </a:ext>
                </a:extLst>
              </a:tr>
              <a:tr h="73742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/>
                        <a:t>취미와 관련된 </a:t>
                      </a:r>
                      <a:endParaRPr lang="en-US" altLang="ko-KR" sz="2200" dirty="0"/>
                    </a:p>
                    <a:p>
                      <a:pPr latinLnBrk="1"/>
                      <a:r>
                        <a:rPr lang="ko-KR" altLang="en-US" sz="2200" dirty="0"/>
                        <a:t>직업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8399739"/>
                  </a:ext>
                </a:extLst>
              </a:tr>
              <a:tr h="2964964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/>
                        <a:t>희망 직업을 갖기 위해 노력해야 할 점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각 직업의 하는 일과 진로 경로 등을 찾아 본다</a:t>
                      </a:r>
                      <a:r>
                        <a:rPr lang="en-US" altLang="ko-KR" dirty="0"/>
                        <a:t>. </a:t>
                      </a:r>
                      <a:endParaRPr lang="ko-KR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378712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7DB90A1B-C221-3C6C-9F29-A3A7E496723A}"/>
              </a:ext>
            </a:extLst>
          </p:cNvPr>
          <p:cNvSpPr txBox="1"/>
          <p:nvPr/>
        </p:nvSpPr>
        <p:spPr>
          <a:xfrm>
            <a:off x="3216732" y="2100534"/>
            <a:ext cx="54412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200" dirty="0">
                <a:solidFill>
                  <a:srgbClr val="FF0000"/>
                </a:solidFill>
              </a:rPr>
              <a:t>사진 촬영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노래하기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음악 듣기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글쓰기 등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4B1ADA7-F46E-40FB-3C89-5DDDC37BA1A9}"/>
              </a:ext>
            </a:extLst>
          </p:cNvPr>
          <p:cNvSpPr txBox="1"/>
          <p:nvPr/>
        </p:nvSpPr>
        <p:spPr>
          <a:xfrm>
            <a:off x="3234541" y="2808362"/>
            <a:ext cx="53877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200" dirty="0">
                <a:solidFill>
                  <a:srgbClr val="FF0000"/>
                </a:solidFill>
              </a:rPr>
              <a:t>사진 작가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가수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작곡가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싱어송라이터 등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148ECF-EF4D-7BB7-BECB-9D12760716CE}"/>
              </a:ext>
            </a:extLst>
          </p:cNvPr>
          <p:cNvSpPr txBox="1"/>
          <p:nvPr/>
        </p:nvSpPr>
        <p:spPr>
          <a:xfrm>
            <a:off x="3279764" y="3772037"/>
            <a:ext cx="510704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200" dirty="0">
                <a:solidFill>
                  <a:srgbClr val="FF0000"/>
                </a:solidFill>
              </a:rPr>
              <a:t>평소 사진을 많이 찍어서 다양한 인터넷 사이트에 올린다</a:t>
            </a:r>
            <a:r>
              <a:rPr lang="en-US" altLang="ko-KR" sz="2200" dirty="0">
                <a:solidFill>
                  <a:srgbClr val="FF0000"/>
                </a:solidFill>
              </a:rPr>
              <a:t>. </a:t>
            </a:r>
          </a:p>
          <a:p>
            <a:pPr latinLnBrk="1"/>
            <a:r>
              <a:rPr lang="ko-KR" altLang="en-US" sz="2200" dirty="0">
                <a:solidFill>
                  <a:srgbClr val="FF0000"/>
                </a:solidFill>
              </a:rPr>
              <a:t>사진과 관련된 책을 읽는다</a:t>
            </a:r>
            <a:r>
              <a:rPr lang="en-US" altLang="ko-KR" sz="2200" dirty="0">
                <a:solidFill>
                  <a:srgbClr val="FF0000"/>
                </a:solidFill>
              </a:rPr>
              <a:t>. </a:t>
            </a:r>
          </a:p>
          <a:p>
            <a:pPr latinLnBrk="1"/>
            <a:r>
              <a:rPr lang="ko-KR" altLang="en-US" sz="2200" dirty="0">
                <a:solidFill>
                  <a:srgbClr val="FF0000"/>
                </a:solidFill>
              </a:rPr>
              <a:t>컴퓨터를 활용한 사진과 영상 편집 기술을 익힌다</a:t>
            </a:r>
            <a:r>
              <a:rPr lang="en-US" altLang="ko-KR" sz="2200" dirty="0">
                <a:solidFill>
                  <a:srgbClr val="FF0000"/>
                </a:solidFill>
              </a:rPr>
              <a:t>. </a:t>
            </a:r>
          </a:p>
          <a:p>
            <a:pPr latinLnBrk="1"/>
            <a:r>
              <a:rPr lang="ko-KR" altLang="en-US" sz="2200" dirty="0">
                <a:solidFill>
                  <a:srgbClr val="FF0000"/>
                </a:solidFill>
              </a:rPr>
              <a:t>사진 전시회 등에 참여한다</a:t>
            </a:r>
            <a:r>
              <a:rPr lang="en-US" altLang="ko-KR" sz="2200" dirty="0">
                <a:solidFill>
                  <a:srgbClr val="FF0000"/>
                </a:solidFill>
              </a:rPr>
              <a:t>. </a:t>
            </a:r>
            <a:endParaRPr lang="ko-KR" altLang="en-US" sz="2200" dirty="0">
              <a:solidFill>
                <a:srgbClr val="FF0000"/>
              </a:solidFill>
            </a:endParaRPr>
          </a:p>
        </p:txBody>
      </p:sp>
      <p:pic>
        <p:nvPicPr>
          <p:cNvPr id="15" name="그림 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4951352-17F0-B767-F85E-93DAC5753E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3072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2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3630</TotalTime>
  <Words>246</Words>
  <Application>Microsoft Office PowerPoint</Application>
  <PresentationFormat>화면 슬라이드 쇼(4:3)</PresentationFormat>
  <Paragraphs>44</Paragraphs>
  <Slides>6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Adobe 고딕 Std B</vt:lpstr>
      <vt:lpstr>HY견고딕</vt:lpstr>
      <vt:lpstr>HY헤드라인M</vt:lpstr>
      <vt:lpstr>굴림</vt:lpstr>
      <vt:lpstr>Arial</vt:lpstr>
      <vt:lpstr>Times New Roman</vt:lpstr>
      <vt:lpstr>Wingdings</vt:lpstr>
      <vt:lpstr>Level</vt:lpstr>
      <vt:lpstr>PowerPoint 프레젠테이션</vt:lpstr>
      <vt:lpstr>Ⅰ. 진로와 나의 이해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59</cp:revision>
  <dcterms:created xsi:type="dcterms:W3CDTF">2024-05-29T05:55:53Z</dcterms:created>
  <dcterms:modified xsi:type="dcterms:W3CDTF">2026-02-03T07:27:45Z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