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7" r:id="rId7"/>
    <p:sldId id="314" r:id="rId8"/>
    <p:sldId id="324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10" initials="W" lastIdx="1" clrIdx="0">
    <p:extLst>
      <p:ext uri="{19B8F6BF-5375-455C-9EA6-DF929625EA0E}">
        <p15:presenceInfo xmlns:p15="http://schemas.microsoft.com/office/powerpoint/2012/main" userId="Win1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974D2B-CA4F-48F1-95ED-1DF4CDB624D5}" v="12" dt="2026-02-03T07:07:43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31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3T07:07:43.691" v="14"/>
      <pc:docMkLst>
        <pc:docMk/>
      </pc:docMkLst>
      <pc:sldChg chg="modAnim">
        <pc:chgData name="young yoon" userId="91498ed6ae028579" providerId="LiveId" clId="{9C0A59D4-9A4E-4869-A37E-C7E1C3EAE03D}" dt="2026-02-03T07:07:43.691" v="14"/>
        <pc:sldMkLst>
          <pc:docMk/>
          <pc:sldMk cId="3859114597" sldId="307"/>
        </pc:sldMkLst>
      </pc:sldChg>
      <pc:sldChg chg="modAnim">
        <pc:chgData name="young yoon" userId="91498ed6ae028579" providerId="LiveId" clId="{9C0A59D4-9A4E-4869-A37E-C7E1C3EAE03D}" dt="2026-02-03T07:06:41.633" v="4"/>
        <pc:sldMkLst>
          <pc:docMk/>
          <pc:sldMk cId="4018595297" sldId="314"/>
        </pc:sldMkLst>
      </pc:sldChg>
      <pc:sldChg chg="modSp mod modAnim">
        <pc:chgData name="young yoon" userId="91498ed6ae028579" providerId="LiveId" clId="{9C0A59D4-9A4E-4869-A37E-C7E1C3EAE03D}" dt="2026-02-03T07:07:11.157" v="11"/>
        <pc:sldMkLst>
          <pc:docMk/>
          <pc:sldMk cId="1431299140" sldId="324"/>
        </pc:sldMkLst>
        <pc:spChg chg="mod">
          <ac:chgData name="young yoon" userId="91498ed6ae028579" providerId="LiveId" clId="{9C0A59D4-9A4E-4869-A37E-C7E1C3EAE03D}" dt="2026-02-03T07:07:01.483" v="7" actId="1035"/>
          <ac:spMkLst>
            <pc:docMk/>
            <pc:sldMk cId="1431299140" sldId="324"/>
            <ac:spMk id="22" creationId="{E815B54A-34D8-245A-E6B0-FDB96A28CA2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85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D816D-0CBF-BAD9-40D2-3033FCE54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82F2AFE-1A80-6901-5B3B-BCD0B55C11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BBD4994-D4DE-3323-34D3-91A418D39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6E3B63-3DA2-54A6-BECF-EB6A18D6A2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3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203/dad28d3dc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emf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51F4B8F0-E929-92D0-1A10-A751223683D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02EE5319-A167-11A1-0CF1-EEA15F355086}"/>
              </a:ext>
            </a:extLst>
          </p:cNvPr>
          <p:cNvSpPr txBox="1"/>
          <p:nvPr/>
        </p:nvSpPr>
        <p:spPr>
          <a:xfrm>
            <a:off x="1619672" y="3284984"/>
            <a:ext cx="6318449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06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직업인의 긍정적 특성 및 태도 알아보기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영상 속 주인공의 삶을 보고 아래 내용을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65454" y="1003375"/>
            <a:ext cx="432047" cy="3929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69D5447-3A4A-B137-0591-28C65EB8418B}"/>
              </a:ext>
            </a:extLst>
          </p:cNvPr>
          <p:cNvSpPr/>
          <p:nvPr/>
        </p:nvSpPr>
        <p:spPr bwMode="auto">
          <a:xfrm>
            <a:off x="7973319" y="159402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2" name="그림 1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AB02122E-94A0-0CB7-8816-564C1B2B00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849" y="3020639"/>
            <a:ext cx="812407" cy="812407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1278B340-9C2F-83CC-584D-C102C0D997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66" y="1585651"/>
            <a:ext cx="4226460" cy="2413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79BCBD39-7BCB-2CA7-53B9-5E27F36BB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881525"/>
              </p:ext>
            </p:extLst>
          </p:nvPr>
        </p:nvGraphicFramePr>
        <p:xfrm>
          <a:off x="953521" y="4180771"/>
          <a:ext cx="7938959" cy="234457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32250">
                  <a:extLst>
                    <a:ext uri="{9D8B030D-6E8A-4147-A177-3AD203B41FA5}">
                      <a16:colId xmlns:a16="http://schemas.microsoft.com/office/drawing/2014/main" val="470061941"/>
                    </a:ext>
                  </a:extLst>
                </a:gridCol>
                <a:gridCol w="5706709">
                  <a:extLst>
                    <a:ext uri="{9D8B030D-6E8A-4147-A177-3AD203B41FA5}">
                      <a16:colId xmlns:a16="http://schemas.microsoft.com/office/drawing/2014/main" val="1439742077"/>
                    </a:ext>
                  </a:extLst>
                </a:gridCol>
              </a:tblGrid>
              <a:tr h="45895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직업</a:t>
                      </a:r>
                      <a:r>
                        <a:rPr lang="en-US" altLang="ko-KR" b="0" dirty="0"/>
                        <a:t>(</a:t>
                      </a:r>
                      <a:r>
                        <a:rPr lang="ko-KR" altLang="en-US" b="0" dirty="0"/>
                        <a:t>하는 일</a:t>
                      </a:r>
                      <a:r>
                        <a:rPr lang="en-US" altLang="ko-KR" b="0" dirty="0"/>
                        <a:t>)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175625"/>
                  </a:ext>
                </a:extLst>
              </a:tr>
              <a:tr h="45895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중요하게 여긴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직업 가치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916997"/>
                  </a:ext>
                </a:extLst>
              </a:tr>
              <a:tr h="124554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긍정적인 특성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태도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4013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12BC014-926E-360A-524B-F746A1AEA81F}"/>
              </a:ext>
            </a:extLst>
          </p:cNvPr>
          <p:cNvSpPr txBox="1"/>
          <p:nvPr/>
        </p:nvSpPr>
        <p:spPr>
          <a:xfrm>
            <a:off x="3312303" y="422676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제과 제빵사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7005CB-9707-73BF-CF31-19D7F10CDAC6}"/>
              </a:ext>
            </a:extLst>
          </p:cNvPr>
          <p:cNvSpPr txBox="1"/>
          <p:nvPr/>
        </p:nvSpPr>
        <p:spPr>
          <a:xfrm>
            <a:off x="3312303" y="4778077"/>
            <a:ext cx="4086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배려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나눔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책임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성실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청렴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331C18-0FC5-493E-EF61-B0DDC87FA7CF}"/>
              </a:ext>
            </a:extLst>
          </p:cNvPr>
          <p:cNvSpPr txBox="1"/>
          <p:nvPr/>
        </p:nvSpPr>
        <p:spPr>
          <a:xfrm>
            <a:off x="3290562" y="5272349"/>
            <a:ext cx="5601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끼니를 챙기지 못하는 아이들을 위해 매일 빵을 무료로 나눠주는 모습에서 진정한 나눔의 태도가 </a:t>
            </a:r>
            <a:r>
              <a:rPr lang="ko-KR" altLang="en-US" sz="2400" kern="0" spc="0" dirty="0" err="1">
                <a:solidFill>
                  <a:srgbClr val="FF0000"/>
                </a:solidFill>
                <a:effectLst/>
                <a:latin typeface="+mn-ea"/>
              </a:rPr>
              <a:t>느껴짐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91145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25C8D298-E7D1-5782-6FBD-CCC77DC086C2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6663E374-467B-E6FB-33A1-3164AF7C3EBA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F968C95-A9E5-75B1-15CA-4C2CE6B9E5C5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083F5D1-140B-BA23-76E1-ECB535F5C635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767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자신이 관심을 가지는 직업을 적고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그 직업인에게 요청되는 긍정적 특성 및 태도를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B96919C-4A22-B4CD-38E5-30ED646FACDE}"/>
              </a:ext>
            </a:extLst>
          </p:cNvPr>
          <p:cNvSpPr/>
          <p:nvPr/>
        </p:nvSpPr>
        <p:spPr>
          <a:xfrm>
            <a:off x="611559" y="1047596"/>
            <a:ext cx="50405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A85D48F0-1A18-19E2-D3E3-D1178CA75CA5}"/>
              </a:ext>
            </a:extLst>
          </p:cNvPr>
          <p:cNvSpPr/>
          <p:nvPr/>
        </p:nvSpPr>
        <p:spPr bwMode="auto">
          <a:xfrm>
            <a:off x="7834815" y="166974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2270687F-2751-7297-4404-9B7CCF31E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616159"/>
              </p:ext>
            </p:extLst>
          </p:nvPr>
        </p:nvGraphicFramePr>
        <p:xfrm>
          <a:off x="971600" y="2426205"/>
          <a:ext cx="7649042" cy="2762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335">
                  <a:extLst>
                    <a:ext uri="{9D8B030D-6E8A-4147-A177-3AD203B41FA5}">
                      <a16:colId xmlns:a16="http://schemas.microsoft.com/office/drawing/2014/main" val="453145890"/>
                    </a:ext>
                  </a:extLst>
                </a:gridCol>
                <a:gridCol w="2784763">
                  <a:extLst>
                    <a:ext uri="{9D8B030D-6E8A-4147-A177-3AD203B41FA5}">
                      <a16:colId xmlns:a16="http://schemas.microsoft.com/office/drawing/2014/main" val="2924298134"/>
                    </a:ext>
                  </a:extLst>
                </a:gridCol>
                <a:gridCol w="2914944">
                  <a:extLst>
                    <a:ext uri="{9D8B030D-6E8A-4147-A177-3AD203B41FA5}">
                      <a16:colId xmlns:a16="http://schemas.microsoft.com/office/drawing/2014/main" val="3131028836"/>
                    </a:ext>
                  </a:extLst>
                </a:gridCol>
              </a:tblGrid>
              <a:tr h="501847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955930"/>
                  </a:ext>
                </a:extLst>
              </a:tr>
              <a:tr h="226019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45735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D7605E2-1668-E6E0-91DD-7EFAFCF65937}"/>
              </a:ext>
            </a:extLst>
          </p:cNvPr>
          <p:cNvSpPr txBox="1"/>
          <p:nvPr/>
        </p:nvSpPr>
        <p:spPr>
          <a:xfrm>
            <a:off x="1619672" y="247826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225B1D-5229-C4CA-BB2F-D56E30B2F00F}"/>
              </a:ext>
            </a:extLst>
          </p:cNvPr>
          <p:cNvSpPr txBox="1"/>
          <p:nvPr/>
        </p:nvSpPr>
        <p:spPr>
          <a:xfrm>
            <a:off x="2924295" y="3040907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2400" b="1" kern="0" spc="0" dirty="0">
                <a:solidFill>
                  <a:srgbClr val="FF0000"/>
                </a:solidFill>
                <a:effectLst/>
                <a:latin typeface="+mn-ea"/>
              </a:rPr>
              <a:t>교사</a:t>
            </a:r>
            <a:endParaRPr lang="ko-KR" altLang="en-US" sz="24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/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학생들을 사랑으로 대하는 배려심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통솔력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공감 능력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책임감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02CE16-DFCE-3EAA-5F83-818765472644}"/>
              </a:ext>
            </a:extLst>
          </p:cNvPr>
          <p:cNvSpPr txBox="1"/>
          <p:nvPr/>
        </p:nvSpPr>
        <p:spPr>
          <a:xfrm>
            <a:off x="6756334" y="242921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직업 </a:t>
            </a:r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9764E9-A3BF-9849-064B-D10059C3E94F}"/>
              </a:ext>
            </a:extLst>
          </p:cNvPr>
          <p:cNvSpPr txBox="1"/>
          <p:nvPr/>
        </p:nvSpPr>
        <p:spPr>
          <a:xfrm>
            <a:off x="1099067" y="2994741"/>
            <a:ext cx="17447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경찰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위험하거나 어려움에 처한 사람을 구하고 돕는 희생 정신</a:t>
            </a:r>
            <a:r>
              <a:rPr lang="en-US" altLang="ko-KR" dirty="0"/>
              <a:t>, </a:t>
            </a:r>
            <a:r>
              <a:rPr lang="ko-KR" altLang="en-US" dirty="0"/>
              <a:t>봉사심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927A7C-8E8D-10E3-4D4E-18BD55D5D7D7}"/>
              </a:ext>
            </a:extLst>
          </p:cNvPr>
          <p:cNvSpPr txBox="1"/>
          <p:nvPr/>
        </p:nvSpPr>
        <p:spPr>
          <a:xfrm>
            <a:off x="3851920" y="243971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직업 </a:t>
            </a:r>
            <a:r>
              <a:rPr lang="en-US" altLang="ko-KR" dirty="0"/>
              <a:t>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85952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855B7-33E4-5162-B262-499BDD5AC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ABC22D-0060-1958-6B89-A8067FC70E0A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D974AD-C848-E84A-6F74-557DD7ECCD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6D3FAB-5E54-CA9C-ADEE-A9520C435C43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082F16B-27FD-7D1C-E01B-8F018471B916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A17557-1312-F1A2-480D-BEADEDA3D25E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7C52CD5F-C0F4-96D5-8F22-490F78E3AD0A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E67FA584-AB49-6581-EC97-2B945AE5B18E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B7C66C7-59C2-50B7-1875-90D09567A527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18A5CCC-ABAB-D09B-828A-578996788616}"/>
              </a:ext>
            </a:extLst>
          </p:cNvPr>
          <p:cNvSpPr txBox="1">
            <a:spLocks/>
          </p:cNvSpPr>
          <p:nvPr/>
        </p:nvSpPr>
        <p:spPr bwMode="auto">
          <a:xfrm>
            <a:off x="611559" y="1003375"/>
            <a:ext cx="82715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 자신의 희망 직업을 적고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아래의 표에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63551F-0205-A44D-DAC2-81AE30675198}"/>
              </a:ext>
            </a:extLst>
          </p:cNvPr>
          <p:cNvSpPr/>
          <p:nvPr/>
        </p:nvSpPr>
        <p:spPr>
          <a:xfrm>
            <a:off x="611559" y="1047596"/>
            <a:ext cx="50405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4C4F41E5-D681-D925-5A83-9FB778597DDF}"/>
              </a:ext>
            </a:extLst>
          </p:cNvPr>
          <p:cNvSpPr/>
          <p:nvPr/>
        </p:nvSpPr>
        <p:spPr bwMode="auto">
          <a:xfrm>
            <a:off x="7834815" y="166974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593328E-7B40-7208-282D-AE2AA6252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61343"/>
              </p:ext>
            </p:extLst>
          </p:nvPr>
        </p:nvGraphicFramePr>
        <p:xfrm>
          <a:off x="979431" y="2388496"/>
          <a:ext cx="7676489" cy="310252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60359">
                  <a:extLst>
                    <a:ext uri="{9D8B030D-6E8A-4147-A177-3AD203B41FA5}">
                      <a16:colId xmlns:a16="http://schemas.microsoft.com/office/drawing/2014/main" val="470061941"/>
                    </a:ext>
                  </a:extLst>
                </a:gridCol>
                <a:gridCol w="5616130">
                  <a:extLst>
                    <a:ext uri="{9D8B030D-6E8A-4147-A177-3AD203B41FA5}">
                      <a16:colId xmlns:a16="http://schemas.microsoft.com/office/drawing/2014/main" val="1439742077"/>
                    </a:ext>
                  </a:extLst>
                </a:gridCol>
              </a:tblGrid>
              <a:tr h="65390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희망 직업</a:t>
                      </a:r>
                      <a:r>
                        <a:rPr lang="en-US" altLang="ko-KR" b="0" dirty="0"/>
                        <a:t>(</a:t>
                      </a:r>
                      <a:r>
                        <a:rPr lang="ko-KR" altLang="en-US" b="0" dirty="0"/>
                        <a:t>하는 일</a:t>
                      </a:r>
                      <a:r>
                        <a:rPr lang="en-US" altLang="ko-KR" b="0" dirty="0"/>
                        <a:t>)</a:t>
                      </a:r>
                      <a:endParaRPr lang="ko-KR" alt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175625"/>
                  </a:ext>
                </a:extLst>
              </a:tr>
              <a:tr h="120307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중요한 직업 가치</a:t>
                      </a:r>
                      <a:endParaRPr lang="en-US" altLang="ko-KR" dirty="0"/>
                    </a:p>
                    <a:p>
                      <a:pPr latinLnBrk="1"/>
                      <a:r>
                        <a:rPr lang="en-US" altLang="ko-KR" dirty="0"/>
                        <a:t>(3</a:t>
                      </a:r>
                      <a:r>
                        <a:rPr lang="ko-KR" altLang="en-US" dirty="0"/>
                        <a:t>가지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916997"/>
                  </a:ext>
                </a:extLst>
              </a:tr>
              <a:tr h="124554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가져야 할 태도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4013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33F6C94-FA86-5D39-CEAB-D07948475872}"/>
              </a:ext>
            </a:extLst>
          </p:cNvPr>
          <p:cNvSpPr txBox="1"/>
          <p:nvPr/>
        </p:nvSpPr>
        <p:spPr>
          <a:xfrm>
            <a:off x="3257380" y="3376619"/>
            <a:ext cx="38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성실함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정직함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창의성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15B54A-34D8-245A-E6B0-FDB96A28CA2B}"/>
              </a:ext>
            </a:extLst>
          </p:cNvPr>
          <p:cNvSpPr txBox="1"/>
          <p:nvPr/>
        </p:nvSpPr>
        <p:spPr>
          <a:xfrm>
            <a:off x="3227257" y="249289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크리에이터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BD128F-9A32-EC81-5D30-405E691575EB}"/>
              </a:ext>
            </a:extLst>
          </p:cNvPr>
          <p:cNvSpPr txBox="1"/>
          <p:nvPr/>
        </p:nvSpPr>
        <p:spPr>
          <a:xfrm>
            <a:off x="3257380" y="4456378"/>
            <a:ext cx="4757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구독자를 존중하고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콘텐츠에 </a:t>
            </a:r>
            <a:endParaRPr lang="en-US" altLang="ko-KR" sz="2400" dirty="0">
              <a:solidFill>
                <a:srgbClr val="FF0000"/>
              </a:solidFill>
              <a:latin typeface="+mn-ea"/>
            </a:endParaRPr>
          </a:p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허위 정보를 담지 않는다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7E7B73-6DAC-82EF-B066-8A9DFB9EB6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99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4665</TotalTime>
  <Words>218</Words>
  <Application>Microsoft Office PowerPoint</Application>
  <PresentationFormat>화면 슬라이드 쇼(4:3)</PresentationFormat>
  <Paragraphs>51</Paragraphs>
  <Slides>6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나의 꿈을 찾아가는  진로 탐색 워크북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64</cp:revision>
  <dcterms:created xsi:type="dcterms:W3CDTF">2024-05-29T05:55:53Z</dcterms:created>
  <dcterms:modified xsi:type="dcterms:W3CDTF">2026-02-03T07:07:51Z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