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5" r:id="rId7"/>
    <p:sldId id="309" r:id="rId8"/>
    <p:sldId id="308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CBBF1C-6625-4289-866E-DCF0CD078181}" v="2" dt="2026-02-02T02:52:45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14" autoAdjust="0"/>
    <p:restoredTop sz="94647" autoAdjust="0"/>
  </p:normalViewPr>
  <p:slideViewPr>
    <p:cSldViewPr>
      <p:cViewPr varScale="1">
        <p:scale>
          <a:sx n="64" d="100"/>
          <a:sy n="64" d="100"/>
        </p:scale>
        <p:origin x="72" y="8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addSld delSld modSld">
      <pc:chgData name="young yoon" userId="91498ed6ae028579" providerId="LiveId" clId="{9C0A59D4-9A4E-4869-A37E-C7E1C3EAE03D}" dt="2026-02-02T02:52:47.520" v="3" actId="47"/>
      <pc:docMkLst>
        <pc:docMk/>
      </pc:docMkLst>
      <pc:sldChg chg="add del">
        <pc:chgData name="young yoon" userId="91498ed6ae028579" providerId="LiveId" clId="{9C0A59D4-9A4E-4869-A37E-C7E1C3EAE03D}" dt="2026-02-02T02:52:36.923" v="1"/>
        <pc:sldMkLst>
          <pc:docMk/>
          <pc:sldMk cId="599509588" sldId="305"/>
        </pc:sldMkLst>
      </pc:sldChg>
      <pc:sldChg chg="del">
        <pc:chgData name="young yoon" userId="91498ed6ae028579" providerId="LiveId" clId="{9C0A59D4-9A4E-4869-A37E-C7E1C3EAE03D}" dt="2026-02-02T02:52:47.520" v="3" actId="47"/>
        <pc:sldMkLst>
          <pc:docMk/>
          <pc:sldMk cId="4128242854" sldId="306"/>
        </pc:sldMkLst>
      </pc:sldChg>
      <pc:sldChg chg="add">
        <pc:chgData name="young yoon" userId="91498ed6ae028579" providerId="LiveId" clId="{9C0A59D4-9A4E-4869-A37E-C7E1C3EAE03D}" dt="2026-02-02T02:52:45.699" v="2"/>
        <pc:sldMkLst>
          <pc:docMk/>
          <pc:sldMk cId="1594487230" sldId="3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career.go.kr/cloud/w/jinroMovie/view?arcl_ser=1024157r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hyperlink" Target="https://www.career.go.kr/cloud/w/jinroMovie/view?arcl_ser=1024099" TargetMode="Externa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79CE620-59D8-B076-3EE6-D7E29D52F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3AEE2A67-BA3F-91BA-12E8-0C67B6228E1A}"/>
              </a:ext>
            </a:extLst>
          </p:cNvPr>
          <p:cNvSpPr txBox="1"/>
          <p:nvPr/>
        </p:nvSpPr>
        <p:spPr>
          <a:xfrm>
            <a:off x="2339752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21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다양한 </a:t>
            </a:r>
            <a:r>
              <a:rPr lang="ko-KR" altLang="en-US" sz="2500" b="1" dirty="0" err="1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창업가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정신 찾기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14908-30B5-198F-F537-8EBE2F8BD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CFBA34-701C-ABBC-C59B-04466801AFC6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81367C0-60A6-9F31-0449-C70424C2B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EEF116-0AC3-FA6F-FF58-268CB618C85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A0BD50A-59A7-D70F-B03A-077E7D5DDC6A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028F98-8FD9-B296-F036-8283B56BBCB8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다양한 </a:t>
            </a:r>
            <a:r>
              <a:rPr lang="ko-KR" altLang="en-US" sz="2600" b="1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창업가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정신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EAD1044-03D1-0CA5-4EE3-3FD29B0A7D71}"/>
              </a:ext>
            </a:extLst>
          </p:cNvPr>
          <p:cNvSpPr txBox="1">
            <a:spLocks/>
          </p:cNvSpPr>
          <p:nvPr/>
        </p:nvSpPr>
        <p:spPr bwMode="auto">
          <a:xfrm>
            <a:off x="611560" y="1012666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새로운 진로를 개척한 </a:t>
            </a:r>
            <a:r>
              <a:rPr lang="ko-KR" altLang="en-US" sz="2000" b="1" spc="-20" dirty="0" err="1">
                <a:latin typeface="+mn-ea"/>
              </a:rPr>
              <a:t>창업가의</a:t>
            </a:r>
            <a:r>
              <a:rPr lang="ko-KR" altLang="en-US" sz="2000" b="1" spc="-20" dirty="0">
                <a:latin typeface="+mn-ea"/>
              </a:rPr>
              <a:t> 영상을 보고 그 내용을 정리해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203A85-B3F6-6EB3-6352-7047F3EDBF46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105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F5A515C-A6E8-C0FA-FFC1-D9279594C02A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8F222675-FFE1-9B8D-5F7C-D67322BBB0DF}"/>
              </a:ext>
            </a:extLst>
          </p:cNvPr>
          <p:cNvSpPr/>
          <p:nvPr/>
        </p:nvSpPr>
        <p:spPr bwMode="auto">
          <a:xfrm>
            <a:off x="8088247" y="299019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4A2A61BD-1EDB-B2AA-3685-06E78ED5A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344" y="1423506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CCF2A956-93D0-88AA-32E3-0A7F6F022529}"/>
              </a:ext>
            </a:extLst>
          </p:cNvPr>
          <p:cNvGraphicFramePr>
            <a:graphicFrameLocks noGrp="1"/>
          </p:cNvGraphicFramePr>
          <p:nvPr/>
        </p:nvGraphicFramePr>
        <p:xfrm>
          <a:off x="957129" y="3717031"/>
          <a:ext cx="7920383" cy="2788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133">
                  <a:extLst>
                    <a:ext uri="{9D8B030D-6E8A-4147-A177-3AD203B41FA5}">
                      <a16:colId xmlns:a16="http://schemas.microsoft.com/office/drawing/2014/main" val="2559294180"/>
                    </a:ext>
                  </a:extLst>
                </a:gridCol>
                <a:gridCol w="5886250">
                  <a:extLst>
                    <a:ext uri="{9D8B030D-6E8A-4147-A177-3AD203B41FA5}">
                      <a16:colId xmlns:a16="http://schemas.microsoft.com/office/drawing/2014/main" val="1339561430"/>
                    </a:ext>
                  </a:extLst>
                </a:gridCol>
              </a:tblGrid>
              <a:tr h="4108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제목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감자 하나에 인생을 건 청년들</a:t>
                      </a:r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en-US" altLang="ko-KR" b="0" dirty="0"/>
                        <a:t>＂</a:t>
                      </a:r>
                      <a:endParaRPr lang="ko-KR" alt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6622"/>
                  </a:ext>
                </a:extLst>
              </a:tr>
              <a:tr h="5086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이름</a:t>
                      </a:r>
                      <a:endParaRPr lang="en-US" altLang="ko-KR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75"/>
                  </a:ext>
                </a:extLst>
              </a:tr>
              <a:tr h="5702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창업 분야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91168"/>
                  </a:ext>
                </a:extLst>
              </a:tr>
              <a:tr h="7215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개발 내용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35425"/>
                  </a:ext>
                </a:extLst>
              </a:tr>
              <a:tr h="5768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정신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16346"/>
                  </a:ext>
                </a:extLst>
              </a:tr>
            </a:tbl>
          </a:graphicData>
        </a:graphic>
      </p:graphicFrame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331BC23-5019-B92E-0E80-2043218A5A27}"/>
              </a:ext>
            </a:extLst>
          </p:cNvPr>
          <p:cNvSpPr txBox="1">
            <a:spLocks/>
          </p:cNvSpPr>
          <p:nvPr/>
        </p:nvSpPr>
        <p:spPr bwMode="auto">
          <a:xfrm>
            <a:off x="3177914" y="4222249"/>
            <a:ext cx="211416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박영민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권민수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98BE7ACF-6D53-61F1-07EC-A23F8EE08C2B}"/>
              </a:ext>
            </a:extLst>
          </p:cNvPr>
          <p:cNvSpPr txBox="1">
            <a:spLocks/>
          </p:cNvSpPr>
          <p:nvPr/>
        </p:nvSpPr>
        <p:spPr bwMode="auto">
          <a:xfrm>
            <a:off x="3105907" y="4725144"/>
            <a:ext cx="277654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농업</a:t>
            </a:r>
            <a:r>
              <a:rPr lang="en-US" altLang="ko-KR" sz="2200" dirty="0">
                <a:solidFill>
                  <a:srgbClr val="FF0000"/>
                </a:solidFill>
              </a:rPr>
              <a:t>(</a:t>
            </a:r>
            <a:r>
              <a:rPr lang="ko-KR" altLang="en-US" sz="2200" dirty="0">
                <a:solidFill>
                  <a:srgbClr val="FF0000"/>
                </a:solidFill>
              </a:rPr>
              <a:t>감자</a:t>
            </a:r>
            <a:r>
              <a:rPr lang="en-US" altLang="ko-KR" sz="2200" dirty="0">
                <a:solidFill>
                  <a:srgbClr val="FF0000"/>
                </a:solidFill>
              </a:rPr>
              <a:t>) </a:t>
            </a:r>
            <a:r>
              <a:rPr lang="ko-KR" altLang="en-US" sz="2200" dirty="0">
                <a:solidFill>
                  <a:srgbClr val="FF0000"/>
                </a:solidFill>
              </a:rPr>
              <a:t>스타트업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DE2756CC-C6FF-EAA5-13B3-68229F93592C}"/>
              </a:ext>
            </a:extLst>
          </p:cNvPr>
          <p:cNvSpPr txBox="1">
            <a:spLocks/>
          </p:cNvSpPr>
          <p:nvPr/>
        </p:nvSpPr>
        <p:spPr bwMode="auto">
          <a:xfrm>
            <a:off x="3125053" y="5173747"/>
            <a:ext cx="5638539" cy="83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200" dirty="0">
                <a:solidFill>
                  <a:srgbClr val="FF0000"/>
                </a:solidFill>
              </a:rPr>
              <a:t>B2B </a:t>
            </a:r>
            <a:r>
              <a:rPr lang="ko-KR" altLang="en-US" sz="2200" dirty="0">
                <a:solidFill>
                  <a:srgbClr val="FF0000"/>
                </a:solidFill>
              </a:rPr>
              <a:t>계약 재배</a:t>
            </a:r>
            <a:r>
              <a:rPr lang="en-US" altLang="ko-KR" sz="2200" dirty="0">
                <a:solidFill>
                  <a:srgbClr val="FF0000"/>
                </a:solidFill>
              </a:rPr>
              <a:t>(</a:t>
            </a:r>
            <a:r>
              <a:rPr lang="ko-KR" altLang="en-US" sz="2200" dirty="0" err="1">
                <a:solidFill>
                  <a:srgbClr val="FF0000"/>
                </a:solidFill>
              </a:rPr>
              <a:t>재배량의</a:t>
            </a:r>
            <a:r>
              <a:rPr lang="ko-KR" altLang="en-US" sz="2200" dirty="0">
                <a:solidFill>
                  <a:srgbClr val="FF0000"/>
                </a:solidFill>
              </a:rPr>
              <a:t> </a:t>
            </a:r>
            <a:r>
              <a:rPr lang="en-US" altLang="ko-KR" sz="2200" dirty="0">
                <a:solidFill>
                  <a:srgbClr val="FF0000"/>
                </a:solidFill>
              </a:rPr>
              <a:t>70%</a:t>
            </a:r>
            <a:r>
              <a:rPr lang="ko-KR" altLang="en-US" sz="2200" dirty="0">
                <a:solidFill>
                  <a:srgbClr val="FF0000"/>
                </a:solidFill>
              </a:rPr>
              <a:t>만 계약</a:t>
            </a:r>
            <a:r>
              <a:rPr lang="en-US" altLang="ko-KR" sz="2200" dirty="0">
                <a:solidFill>
                  <a:srgbClr val="FF0000"/>
                </a:solidFill>
              </a:rPr>
              <a:t>) </a:t>
            </a: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농민과 상생하는 기업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6C97F1CC-5853-408D-79D6-F5F83C634F19}"/>
              </a:ext>
            </a:extLst>
          </p:cNvPr>
          <p:cNvSpPr txBox="1">
            <a:spLocks/>
          </p:cNvSpPr>
          <p:nvPr/>
        </p:nvSpPr>
        <p:spPr bwMode="auto">
          <a:xfrm>
            <a:off x="3189806" y="6045973"/>
            <a:ext cx="224629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err="1">
                <a:solidFill>
                  <a:srgbClr val="FF0000"/>
                </a:solidFill>
              </a:rPr>
              <a:t>혁신성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열정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561B576-566C-A32F-6774-127C07E9E4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129" y="1485314"/>
            <a:ext cx="3464968" cy="193103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8AC8FD-1376-286F-BE72-F79C7330FC58}"/>
              </a:ext>
            </a:extLst>
          </p:cNvPr>
          <p:cNvSpPr txBox="1">
            <a:spLocks/>
          </p:cNvSpPr>
          <p:nvPr/>
        </p:nvSpPr>
        <p:spPr bwMode="auto">
          <a:xfrm>
            <a:off x="4494900" y="2338859"/>
            <a:ext cx="3464968" cy="108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47675"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    </a:t>
            </a:r>
            <a:r>
              <a:rPr lang="ko-KR" altLang="en-US" sz="1800" spc="-20" dirty="0">
                <a:latin typeface="+mn-ea"/>
                <a:ea typeface="문체부 제목 돋음체" panose="020B0609000101010101" pitchFamily="49" charset="-127"/>
              </a:rPr>
              <a:t>커리어넷</a:t>
            </a:r>
            <a:r>
              <a:rPr lang="en-US" altLang="ko-KR" sz="1800" spc="-20" dirty="0">
                <a:latin typeface="+mn-ea"/>
                <a:ea typeface="문체부 제목 돋음체" panose="020B0609000101010101" pitchFamily="49" charset="-127"/>
              </a:rPr>
              <a:t>(www.career.go.kr)</a:t>
            </a:r>
            <a:r>
              <a:rPr lang="ko-KR" altLang="en-US" sz="1800" i="0" u="none" strike="noStrike" spc="-150" baseline="0" dirty="0">
                <a:latin typeface="YDVYGO32"/>
              </a:rPr>
              <a:t> </a:t>
            </a:r>
            <a:r>
              <a:rPr lang="ko-KR" altLang="en-US" sz="1800" dirty="0"/>
              <a:t>→ 진로동영상 →</a:t>
            </a:r>
            <a:r>
              <a:rPr lang="ko-KR" altLang="en-US" sz="1800" i="0" u="none" strike="noStrike" spc="-150" baseline="0" dirty="0">
                <a:latin typeface="YDVYGO32"/>
              </a:rPr>
              <a:t> 전체동영상</a:t>
            </a:r>
            <a:endParaRPr lang="en-US" altLang="ko-KR" sz="1800" i="0" u="none" strike="noStrike" spc="-150" baseline="0" dirty="0">
              <a:latin typeface="YDVYGO32"/>
            </a:endParaRPr>
          </a:p>
          <a:p>
            <a:pPr marL="447675" indent="-447675">
              <a:buNone/>
            </a:pPr>
            <a:r>
              <a:rPr lang="ko-KR" altLang="en-US" sz="1800" dirty="0"/>
              <a:t>       → 검색어 입력</a:t>
            </a:r>
            <a:endParaRPr lang="en-US" altLang="ko-KR" sz="1800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36685FD9-0BCA-2809-A81A-ADD4034AD9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30" y="2448893"/>
            <a:ext cx="438913" cy="307849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BBC411-3F2E-10D2-0CA2-1830C5260C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095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991EF-F50D-F50C-A632-61FE10CF0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922413-FBA3-DB2B-B82E-C0062638B839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A4115C9-BE53-494B-CB83-D68CD25C2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72B9D7-AF6C-0B36-5C4D-74EFD47EEAE8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6104EA6-43B6-290B-D83B-A0CE76B3E925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C59705-70D2-0B66-2233-59D0E360A6EE}"/>
              </a:ext>
            </a:extLst>
          </p:cNvPr>
          <p:cNvSpPr txBox="1"/>
          <p:nvPr/>
        </p:nvSpPr>
        <p:spPr>
          <a:xfrm>
            <a:off x="282142" y="139069"/>
            <a:ext cx="825029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spc="-1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 </a:t>
            </a:r>
            <a:r>
              <a:rPr lang="en-US" altLang="ko-KR" sz="2600" b="1" spc="-1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en-US" altLang="ko-KR" sz="2500" b="1" spc="-1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25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다양한 </a:t>
            </a:r>
            <a:r>
              <a:rPr lang="ko-KR" altLang="en-US" sz="2600" b="1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창업가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정신 찾기</a:t>
            </a:r>
            <a:endParaRPr lang="ko-KR" altLang="en-US" sz="2600" b="1" spc="-150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8055FC25-D1DB-3CC6-4DEA-721447E495EB}"/>
              </a:ext>
            </a:extLst>
          </p:cNvPr>
          <p:cNvSpPr txBox="1">
            <a:spLocks/>
          </p:cNvSpPr>
          <p:nvPr/>
        </p:nvSpPr>
        <p:spPr bwMode="auto">
          <a:xfrm>
            <a:off x="611560" y="1084674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기술을 통해 창업한 </a:t>
            </a:r>
            <a:r>
              <a:rPr lang="ko-KR" altLang="en-US" sz="2000" b="1" spc="-20" dirty="0" err="1">
                <a:latin typeface="+mn-ea"/>
              </a:rPr>
              <a:t>창업가의</a:t>
            </a:r>
            <a:r>
              <a:rPr lang="ko-KR" altLang="en-US" sz="2000" b="1" spc="-20" dirty="0">
                <a:latin typeface="+mn-ea"/>
              </a:rPr>
              <a:t> 영상을 보고 다음을 정리해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A4D195-7CE1-FD7B-20D0-56BCBDBE0C07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105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AF4C6E1-9714-B58B-F0AE-26A105F0226F}"/>
              </a:ext>
            </a:extLst>
          </p:cNvPr>
          <p:cNvSpPr/>
          <p:nvPr/>
        </p:nvSpPr>
        <p:spPr>
          <a:xfrm>
            <a:off x="611560" y="112889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8EEB9538-E674-B091-0554-35E667D8249D}"/>
              </a:ext>
            </a:extLst>
          </p:cNvPr>
          <p:cNvSpPr/>
          <p:nvPr/>
        </p:nvSpPr>
        <p:spPr bwMode="auto">
          <a:xfrm>
            <a:off x="8088247" y="299019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B688C1BA-A1D1-71D6-32E3-6DC6003F2A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178" y="2570441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C10A2630-8C98-3514-AA24-475BDDEFBAFB}"/>
              </a:ext>
            </a:extLst>
          </p:cNvPr>
          <p:cNvGraphicFramePr>
            <a:graphicFrameLocks noGrp="1"/>
          </p:cNvGraphicFramePr>
          <p:nvPr/>
        </p:nvGraphicFramePr>
        <p:xfrm>
          <a:off x="957129" y="3717031"/>
          <a:ext cx="7920383" cy="2788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133">
                  <a:extLst>
                    <a:ext uri="{9D8B030D-6E8A-4147-A177-3AD203B41FA5}">
                      <a16:colId xmlns:a16="http://schemas.microsoft.com/office/drawing/2014/main" val="2559294180"/>
                    </a:ext>
                  </a:extLst>
                </a:gridCol>
                <a:gridCol w="5886250">
                  <a:extLst>
                    <a:ext uri="{9D8B030D-6E8A-4147-A177-3AD203B41FA5}">
                      <a16:colId xmlns:a16="http://schemas.microsoft.com/office/drawing/2014/main" val="1339561430"/>
                    </a:ext>
                  </a:extLst>
                </a:gridCol>
              </a:tblGrid>
              <a:tr h="4108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제목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세상을 밝히는 식용유 조명</a:t>
                      </a:r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en-US" altLang="ko-KR" b="0" dirty="0"/>
                        <a:t>＂</a:t>
                      </a:r>
                      <a:endParaRPr lang="ko-KR" alt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6622"/>
                  </a:ext>
                </a:extLst>
              </a:tr>
              <a:tr h="5086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이름</a:t>
                      </a:r>
                      <a:endParaRPr lang="en-US" altLang="ko-KR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75"/>
                  </a:ext>
                </a:extLst>
              </a:tr>
              <a:tr h="5702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창업 분야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91168"/>
                  </a:ext>
                </a:extLst>
              </a:tr>
              <a:tr h="7215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개발 내용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35425"/>
                  </a:ext>
                </a:extLst>
              </a:tr>
              <a:tr h="5768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정신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16346"/>
                  </a:ext>
                </a:extLst>
              </a:tr>
            </a:tbl>
          </a:graphicData>
        </a:graphic>
      </p:graphicFrame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3949C69-B250-4BC5-93BE-4099B4E0E9B8}"/>
              </a:ext>
            </a:extLst>
          </p:cNvPr>
          <p:cNvSpPr txBox="1">
            <a:spLocks/>
          </p:cNvSpPr>
          <p:nvPr/>
        </p:nvSpPr>
        <p:spPr bwMode="auto">
          <a:xfrm>
            <a:off x="3033898" y="4180888"/>
            <a:ext cx="211416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박재환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9B187562-1C1A-30C3-60F9-FD77651BF1CE}"/>
              </a:ext>
            </a:extLst>
          </p:cNvPr>
          <p:cNvSpPr txBox="1">
            <a:spLocks/>
          </p:cNvSpPr>
          <p:nvPr/>
        </p:nvSpPr>
        <p:spPr bwMode="auto">
          <a:xfrm>
            <a:off x="3076876" y="4719960"/>
            <a:ext cx="35113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개발도상국의 빛 해결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3C6F503-890D-DFFD-32BE-39F5160445CF}"/>
              </a:ext>
            </a:extLst>
          </p:cNvPr>
          <p:cNvSpPr txBox="1">
            <a:spLocks/>
          </p:cNvSpPr>
          <p:nvPr/>
        </p:nvSpPr>
        <p:spPr bwMode="auto">
          <a:xfrm>
            <a:off x="3074575" y="5210616"/>
            <a:ext cx="531384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100" dirty="0">
                <a:solidFill>
                  <a:srgbClr val="FF0000"/>
                </a:solidFill>
              </a:rPr>
              <a:t>버려지는 열에너지를 전기에너지로</a:t>
            </a:r>
            <a:r>
              <a:rPr lang="en-US" altLang="ko-KR" sz="2100" dirty="0">
                <a:solidFill>
                  <a:srgbClr val="FF0000"/>
                </a:solidFill>
              </a:rPr>
              <a:t>, </a:t>
            </a:r>
            <a:r>
              <a:rPr lang="ko-KR" altLang="en-US" sz="2100" dirty="0">
                <a:solidFill>
                  <a:srgbClr val="FF0000"/>
                </a:solidFill>
              </a:rPr>
              <a:t>세상을 밝히는 식용유 조명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586CB8B7-030C-D870-5007-C02F644627A1}"/>
              </a:ext>
            </a:extLst>
          </p:cNvPr>
          <p:cNvSpPr txBox="1">
            <a:spLocks/>
          </p:cNvSpPr>
          <p:nvPr/>
        </p:nvSpPr>
        <p:spPr bwMode="auto">
          <a:xfrm>
            <a:off x="2915816" y="6045973"/>
            <a:ext cx="224629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  도전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창의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7EBFECAD-52DE-51A0-3BD3-EA7E9E4E695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61" y="1623823"/>
            <a:ext cx="438913" cy="30784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90A0B00C-C8DA-4FF4-4B6D-0A404D743A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129" y="1586157"/>
            <a:ext cx="3406241" cy="1935364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0F511B1-F45E-8077-75E1-C99F6B9B140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2B2C081-D8D9-9AE9-3BA5-9896B33140D5}"/>
              </a:ext>
            </a:extLst>
          </p:cNvPr>
          <p:cNvSpPr txBox="1">
            <a:spLocks/>
          </p:cNvSpPr>
          <p:nvPr/>
        </p:nvSpPr>
        <p:spPr bwMode="auto">
          <a:xfrm>
            <a:off x="4622529" y="1501883"/>
            <a:ext cx="4161132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    </a:t>
            </a:r>
            <a:r>
              <a:rPr lang="ko-KR" altLang="en-US" sz="1800" spc="-20" dirty="0">
                <a:latin typeface="+mn-ea"/>
                <a:ea typeface="문체부 제목 돋음체" panose="020B0609000101010101" pitchFamily="49" charset="-127"/>
              </a:rPr>
              <a:t>커리어넷</a:t>
            </a:r>
            <a:r>
              <a:rPr lang="en-US" altLang="ko-KR" sz="1800" spc="-20" dirty="0">
                <a:latin typeface="+mn-ea"/>
                <a:ea typeface="문체부 제목 돋음체" panose="020B0609000101010101" pitchFamily="49" charset="-127"/>
              </a:rPr>
              <a:t>(www.career.go.kr)</a:t>
            </a:r>
            <a:r>
              <a:rPr lang="ko-KR" altLang="en-US" sz="1800" i="0" u="none" strike="noStrike" spc="-150" baseline="0" dirty="0">
                <a:latin typeface="YDVYGO32"/>
              </a:rPr>
              <a:t> </a:t>
            </a:r>
            <a:r>
              <a:rPr lang="ko-KR" altLang="en-US" sz="1800" dirty="0"/>
              <a:t>→ 진로동영상 →</a:t>
            </a:r>
            <a:r>
              <a:rPr lang="ko-KR" altLang="en-US" sz="1800" i="0" u="none" strike="noStrike" spc="-150" baseline="0" dirty="0">
                <a:latin typeface="YDVYGO32"/>
              </a:rPr>
              <a:t> 전체동영상</a:t>
            </a:r>
            <a:r>
              <a:rPr lang="ko-KR" altLang="en-US" sz="1800" dirty="0"/>
              <a:t> → 검색어 입력</a:t>
            </a:r>
            <a:endParaRPr lang="en-US" altLang="ko-KR" sz="1800" spc="-150" dirty="0">
              <a:latin typeface="+mn-ea"/>
              <a:ea typeface="문체부 제목 돋음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44872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2F5B9-21F4-0A2B-01FF-3274EDE88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61506C-237B-5EE3-D9FE-9C9E6AC404BA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5E89D25-5A9C-4125-D87E-02B3958C79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993A0D-EA3D-9758-2628-F7E2E30E59A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F502099-A85B-B95D-F97C-8BDF411EBD65}"/>
              </a:ext>
            </a:extLst>
          </p:cNvPr>
          <p:cNvSpPr txBox="1">
            <a:spLocks/>
          </p:cNvSpPr>
          <p:nvPr/>
        </p:nvSpPr>
        <p:spPr bwMode="auto">
          <a:xfrm>
            <a:off x="691441" y="2149068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D8ADBD7-11B4-1548-BFCC-498B50B690E1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4B0000-6F3B-D673-D6C7-7E1122904B9C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다양한 </a:t>
            </a:r>
            <a:r>
              <a:rPr lang="ko-KR" altLang="en-US" sz="2600" b="1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창업가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정신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60DBF3A-A581-0814-5794-527534D3B805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199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다양한 분야의 창업 사례를 통해 자신이 관심 있는 분야를 정하고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그 내용을 정리해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113D188-BA57-34E6-4E0A-DC24C212DA12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9F0CB22A-DD63-EAA8-CB7F-48CB0BA40AC7}"/>
              </a:ext>
            </a:extLst>
          </p:cNvPr>
          <p:cNvSpPr/>
          <p:nvPr/>
        </p:nvSpPr>
        <p:spPr bwMode="auto">
          <a:xfrm>
            <a:off x="7849025" y="154051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14D913B1-9C44-C144-59AB-AACE591DE9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024454"/>
              </p:ext>
            </p:extLst>
          </p:nvPr>
        </p:nvGraphicFramePr>
        <p:xfrm>
          <a:off x="947653" y="2241662"/>
          <a:ext cx="7696488" cy="4192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147">
                  <a:extLst>
                    <a:ext uri="{9D8B030D-6E8A-4147-A177-3AD203B41FA5}">
                      <a16:colId xmlns:a16="http://schemas.microsoft.com/office/drawing/2014/main" val="2559294180"/>
                    </a:ext>
                  </a:extLst>
                </a:gridCol>
                <a:gridCol w="5872341">
                  <a:extLst>
                    <a:ext uri="{9D8B030D-6E8A-4147-A177-3AD203B41FA5}">
                      <a16:colId xmlns:a16="http://schemas.microsoft.com/office/drawing/2014/main" val="1339561430"/>
                    </a:ext>
                  </a:extLst>
                </a:gridCol>
              </a:tblGrid>
              <a:tr h="503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제목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6622"/>
                  </a:ext>
                </a:extLst>
              </a:tr>
              <a:tr h="6408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이름</a:t>
                      </a:r>
                      <a:endParaRPr lang="en-US" altLang="ko-KR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75"/>
                  </a:ext>
                </a:extLst>
              </a:tr>
              <a:tr h="9142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창업 분야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91168"/>
                  </a:ext>
                </a:extLst>
              </a:tr>
              <a:tr h="10730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개발 내용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939156"/>
                  </a:ext>
                </a:extLst>
              </a:tr>
              <a:tr h="10613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정신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35425"/>
                  </a:ext>
                </a:extLst>
              </a:tr>
            </a:tbl>
          </a:graphicData>
        </a:graphic>
      </p:graphicFrame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F93CFAD-707A-8831-7F17-7F223F45768E}"/>
              </a:ext>
            </a:extLst>
          </p:cNvPr>
          <p:cNvSpPr txBox="1">
            <a:spLocks/>
          </p:cNvSpPr>
          <p:nvPr/>
        </p:nvSpPr>
        <p:spPr bwMode="auto">
          <a:xfrm>
            <a:off x="3285005" y="2293076"/>
            <a:ext cx="30993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반려동물 케어 플러스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7389C081-324E-FCB4-29BA-BA994FF7D99E}"/>
              </a:ext>
            </a:extLst>
          </p:cNvPr>
          <p:cNvSpPr txBox="1">
            <a:spLocks/>
          </p:cNvSpPr>
          <p:nvPr/>
        </p:nvSpPr>
        <p:spPr bwMode="auto">
          <a:xfrm>
            <a:off x="3315945" y="4422913"/>
            <a:ext cx="49597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반려 동물을 위한 다양한 보험 상품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의료비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 err="1">
                <a:solidFill>
                  <a:srgbClr val="FF0000"/>
                </a:solidFill>
              </a:rPr>
              <a:t>사고비</a:t>
            </a:r>
            <a:r>
              <a:rPr lang="en-US" altLang="ko-KR" dirty="0">
                <a:solidFill>
                  <a:srgbClr val="FF0000"/>
                </a:solidFill>
              </a:rPr>
              <a:t>) </a:t>
            </a:r>
            <a:r>
              <a:rPr lang="ko-KR" altLang="en-US" dirty="0">
                <a:solidFill>
                  <a:srgbClr val="FF0000"/>
                </a:solidFill>
              </a:rPr>
              <a:t>개발하기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9D4E9B10-8AB6-72E6-EC5C-35DD7172684E}"/>
              </a:ext>
            </a:extLst>
          </p:cNvPr>
          <p:cNvSpPr txBox="1">
            <a:spLocks/>
          </p:cNvSpPr>
          <p:nvPr/>
        </p:nvSpPr>
        <p:spPr bwMode="auto">
          <a:xfrm>
            <a:off x="3315945" y="5613391"/>
            <a:ext cx="20481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도전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창의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634C65F-DE2C-0CA5-374A-B7BB3462C103}"/>
              </a:ext>
            </a:extLst>
          </p:cNvPr>
          <p:cNvSpPr txBox="1">
            <a:spLocks/>
          </p:cNvSpPr>
          <p:nvPr/>
        </p:nvSpPr>
        <p:spPr bwMode="auto">
          <a:xfrm>
            <a:off x="3315945" y="2891263"/>
            <a:ext cx="19435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 err="1">
                <a:solidFill>
                  <a:srgbClr val="FF0000"/>
                </a:solidFill>
              </a:rPr>
              <a:t>김창업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E799ECB-8F71-11D3-E26B-E0E9EC1BF030}"/>
              </a:ext>
            </a:extLst>
          </p:cNvPr>
          <p:cNvSpPr txBox="1">
            <a:spLocks/>
          </p:cNvSpPr>
          <p:nvPr/>
        </p:nvSpPr>
        <p:spPr bwMode="auto">
          <a:xfrm>
            <a:off x="3332891" y="3601387"/>
            <a:ext cx="43356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반려동물 보험 상품 만들기</a:t>
            </a: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3A7C9-0F92-3753-E8C0-37366B56C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5403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4114</TotalTime>
  <Words>258</Words>
  <Application>Microsoft Office PowerPoint</Application>
  <PresentationFormat>화면 슬라이드 쇼(4:3)</PresentationFormat>
  <Paragraphs>62</Paragraphs>
  <Slides>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YDVYGO32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62</cp:revision>
  <dcterms:created xsi:type="dcterms:W3CDTF">2024-05-29T05:55:53Z</dcterms:created>
  <dcterms:modified xsi:type="dcterms:W3CDTF">2026-02-02T02:52:53Z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