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04" r:id="rId7"/>
    <p:sldId id="271" r:id="rId8"/>
    <p:sldId id="300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428E38-2E15-4970-8004-6C7853B93D52}" v="15" dt="2026-02-06T03:17:46.6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48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131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custSel modSld">
      <pc:chgData name="young yoon" userId="91498ed6ae028579" providerId="LiveId" clId="{9C0A59D4-9A4E-4869-A37E-C7E1C3EAE03D}" dt="2026-02-06T03:18:10.378" v="29" actId="1037"/>
      <pc:docMkLst>
        <pc:docMk/>
      </pc:docMkLst>
      <pc:sldChg chg="modSp mod modAnim">
        <pc:chgData name="young yoon" userId="91498ed6ae028579" providerId="LiveId" clId="{9C0A59D4-9A4E-4869-A37E-C7E1C3EAE03D}" dt="2026-02-06T03:15:21.938" v="5"/>
        <pc:sldMkLst>
          <pc:docMk/>
          <pc:sldMk cId="3950224841" sldId="271"/>
        </pc:sldMkLst>
        <pc:spChg chg="mod">
          <ac:chgData name="young yoon" userId="91498ed6ae028579" providerId="LiveId" clId="{9C0A59D4-9A4E-4869-A37E-C7E1C3EAE03D}" dt="2026-02-06T03:14:55.106" v="4" actId="1036"/>
          <ac:spMkLst>
            <pc:docMk/>
            <pc:sldMk cId="3950224841" sldId="271"/>
            <ac:spMk id="22" creationId="{3C5BDD71-C123-FD7A-D089-E74DCDB6B372}"/>
          </ac:spMkLst>
        </pc:spChg>
        <pc:spChg chg="mod">
          <ac:chgData name="young yoon" userId="91498ed6ae028579" providerId="LiveId" clId="{9C0A59D4-9A4E-4869-A37E-C7E1C3EAE03D}" dt="2026-02-06T03:14:49.970" v="3" actId="255"/>
          <ac:spMkLst>
            <pc:docMk/>
            <pc:sldMk cId="3950224841" sldId="271"/>
            <ac:spMk id="25" creationId="{D8D50192-35BF-C6CF-A1FA-9DC0D345274E}"/>
          </ac:spMkLst>
        </pc:spChg>
      </pc:sldChg>
      <pc:sldChg chg="addSp modSp mod modAnim">
        <pc:chgData name="young yoon" userId="91498ed6ae028579" providerId="LiveId" clId="{9C0A59D4-9A4E-4869-A37E-C7E1C3EAE03D}" dt="2026-02-06T03:18:10.378" v="29" actId="1037"/>
        <pc:sldMkLst>
          <pc:docMk/>
          <pc:sldMk cId="4282749799" sldId="300"/>
        </pc:sldMkLst>
        <pc:spChg chg="add mod">
          <ac:chgData name="young yoon" userId="91498ed6ae028579" providerId="LiveId" clId="{9C0A59D4-9A4E-4869-A37E-C7E1C3EAE03D}" dt="2026-02-06T03:17:02.477" v="13" actId="571"/>
          <ac:spMkLst>
            <pc:docMk/>
            <pc:sldMk cId="4282749799" sldId="300"/>
            <ac:spMk id="5" creationId="{12213243-189D-4669-44B5-8A45FAACC05A}"/>
          </ac:spMkLst>
        </pc:spChg>
        <pc:spChg chg="add mod">
          <ac:chgData name="young yoon" userId="91498ed6ae028579" providerId="LiveId" clId="{9C0A59D4-9A4E-4869-A37E-C7E1C3EAE03D}" dt="2026-02-06T03:17:02.477" v="13" actId="571"/>
          <ac:spMkLst>
            <pc:docMk/>
            <pc:sldMk cId="4282749799" sldId="300"/>
            <ac:spMk id="9" creationId="{9C70F877-116A-D12B-AAA8-8AD5A5570BB8}"/>
          </ac:spMkLst>
        </pc:spChg>
        <pc:spChg chg="mod">
          <ac:chgData name="young yoon" userId="91498ed6ae028579" providerId="LiveId" clId="{9C0A59D4-9A4E-4869-A37E-C7E1C3EAE03D}" dt="2026-02-06T03:18:05.610" v="27" actId="1037"/>
          <ac:spMkLst>
            <pc:docMk/>
            <pc:sldMk cId="4282749799" sldId="300"/>
            <ac:spMk id="17" creationId="{2AF56944-C2E9-9DD6-FDC1-C71123D70E18}"/>
          </ac:spMkLst>
        </pc:spChg>
        <pc:spChg chg="mod">
          <ac:chgData name="young yoon" userId="91498ed6ae028579" providerId="LiveId" clId="{9C0A59D4-9A4E-4869-A37E-C7E1C3EAE03D}" dt="2026-02-06T03:18:01.664" v="25" actId="1037"/>
          <ac:spMkLst>
            <pc:docMk/>
            <pc:sldMk cId="4282749799" sldId="300"/>
            <ac:spMk id="18" creationId="{FA392781-8287-138D-2680-34AA6E7BF117}"/>
          </ac:spMkLst>
        </pc:spChg>
        <pc:spChg chg="mod">
          <ac:chgData name="young yoon" userId="91498ed6ae028579" providerId="LiveId" clId="{9C0A59D4-9A4E-4869-A37E-C7E1C3EAE03D}" dt="2026-02-06T03:17:57.592" v="22" actId="1036"/>
          <ac:spMkLst>
            <pc:docMk/>
            <pc:sldMk cId="4282749799" sldId="300"/>
            <ac:spMk id="19" creationId="{E93FCDF7-B27A-DD24-527C-119D3C9410C8}"/>
          </ac:spMkLst>
        </pc:spChg>
        <pc:spChg chg="mod">
          <ac:chgData name="young yoon" userId="91498ed6ae028579" providerId="LiveId" clId="{9C0A59D4-9A4E-4869-A37E-C7E1C3EAE03D}" dt="2026-02-06T03:18:10.378" v="29" actId="1037"/>
          <ac:spMkLst>
            <pc:docMk/>
            <pc:sldMk cId="4282749799" sldId="300"/>
            <ac:spMk id="20" creationId="{CF43F2C4-B5D3-1288-F8DE-0F355FCC4501}"/>
          </ac:spMkLst>
        </pc:spChg>
      </pc:sldChg>
      <pc:sldChg chg="addSp delSp modSp mod delAnim modAnim">
        <pc:chgData name="young yoon" userId="91498ed6ae028579" providerId="LiveId" clId="{9C0A59D4-9A4E-4869-A37E-C7E1C3EAE03D}" dt="2026-02-06T03:16:50.801" v="11" actId="14100"/>
        <pc:sldMkLst>
          <pc:docMk/>
          <pc:sldMk cId="3316052685" sldId="304"/>
        </pc:sldMkLst>
        <pc:spChg chg="add del mod">
          <ac:chgData name="young yoon" userId="91498ed6ae028579" providerId="LiveId" clId="{9C0A59D4-9A4E-4869-A37E-C7E1C3EAE03D}" dt="2026-02-06T03:16:11.054" v="8" actId="478"/>
          <ac:spMkLst>
            <pc:docMk/>
            <pc:sldMk cId="3316052685" sldId="304"/>
            <ac:spMk id="5" creationId="{03A34803-89B5-97F1-7B44-BA6DA59A8CBC}"/>
          </ac:spMkLst>
        </pc:spChg>
        <pc:spChg chg="mod">
          <ac:chgData name="young yoon" userId="91498ed6ae028579" providerId="LiveId" clId="{9C0A59D4-9A4E-4869-A37E-C7E1C3EAE03D}" dt="2026-02-06T03:16:50.801" v="11" actId="14100"/>
          <ac:spMkLst>
            <pc:docMk/>
            <pc:sldMk cId="3316052685" sldId="304"/>
            <ac:spMk id="22" creationId="{3C5BDD71-C123-FD7A-D089-E74DCDB6B372}"/>
          </ac:spMkLst>
        </pc:spChg>
        <pc:spChg chg="mod">
          <ac:chgData name="young yoon" userId="91498ed6ae028579" providerId="LiveId" clId="{9C0A59D4-9A4E-4869-A37E-C7E1C3EAE03D}" dt="2026-02-06T03:13:49.794" v="2" actId="255"/>
          <ac:spMkLst>
            <pc:docMk/>
            <pc:sldMk cId="3316052685" sldId="304"/>
            <ac:spMk id="23" creationId="{AFF8EBCD-97C0-F13E-BC58-22263B757245}"/>
          </ac:spMkLst>
        </pc:spChg>
        <pc:spChg chg="mod">
          <ac:chgData name="young yoon" userId="91498ed6ae028579" providerId="LiveId" clId="{9C0A59D4-9A4E-4869-A37E-C7E1C3EAE03D}" dt="2026-02-06T03:13:36.979" v="1" actId="255"/>
          <ac:spMkLst>
            <pc:docMk/>
            <pc:sldMk cId="3316052685" sldId="304"/>
            <ac:spMk id="25" creationId="{D8D50192-35BF-C6CF-A1FA-9DC0D345274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hyperlink" Target="https://vimeo.com/user29181526/review/1058096504/c47bd29057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user29181526/review/1058096512/ad6817dd5f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79CE620-59D8-B076-3EE6-D7E29D52F0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8134672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spc="-15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spc="-15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3AEE2A67-BA3F-91BA-12E8-0C67B6228E1A}"/>
              </a:ext>
            </a:extLst>
          </p:cNvPr>
          <p:cNvSpPr txBox="1"/>
          <p:nvPr/>
        </p:nvSpPr>
        <p:spPr>
          <a:xfrm>
            <a:off x="2123728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20 </a:t>
            </a:r>
            <a:r>
              <a:rPr lang="ko-KR" altLang="en-US" sz="2500" b="1" dirty="0" err="1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창업가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사례 탐색하기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dirty="0" err="1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창업가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사례 탐색하기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sz="2000" b="1" spc="-150" dirty="0">
                <a:latin typeface="+mn-ea"/>
              </a:rPr>
              <a:t>다양한 문제를 해결한 </a:t>
            </a:r>
            <a:r>
              <a:rPr lang="ko-KR" altLang="en-US" sz="2000" b="1" spc="-150" dirty="0" err="1">
                <a:latin typeface="+mn-ea"/>
              </a:rPr>
              <a:t>창업가들의</a:t>
            </a:r>
            <a:r>
              <a:rPr lang="ko-KR" altLang="en-US" sz="2000" b="1" spc="-150" dirty="0">
                <a:latin typeface="+mn-ea"/>
              </a:rPr>
              <a:t> 영상을 보고 다음 내용을 정리해 보자</a:t>
            </a:r>
            <a:r>
              <a:rPr lang="en-US" altLang="ko-KR" sz="2000" b="1" spc="-15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모서리가 둥근 직사각형 28">
            <a:extLst>
              <a:ext uri="{FF2B5EF4-FFF2-40B4-BE49-F238E27FC236}">
                <a16:creationId xmlns:a16="http://schemas.microsoft.com/office/drawing/2014/main" id="{B26EAB2A-433A-5855-26E0-00345D62950E}"/>
              </a:ext>
            </a:extLst>
          </p:cNvPr>
          <p:cNvSpPr/>
          <p:nvPr/>
        </p:nvSpPr>
        <p:spPr bwMode="auto">
          <a:xfrm>
            <a:off x="8114525" y="2971617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D24DB06-4F45-DF1F-DB9E-0100CE964A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28" y="1543716"/>
            <a:ext cx="3522664" cy="1947446"/>
          </a:xfrm>
          <a:prstGeom prst="rect">
            <a:avLst/>
          </a:prstGeom>
        </p:spPr>
      </p:pic>
      <p:pic>
        <p:nvPicPr>
          <p:cNvPr id="13" name="그림 12">
            <a:hlinkClick r:id="rId4" tooltip="자아존중감이라는 가장 좋은 친구를 얻는 법"/>
            <a:extLst>
              <a:ext uri="{FF2B5EF4-FFF2-40B4-BE49-F238E27FC236}">
                <a16:creationId xmlns:a16="http://schemas.microsoft.com/office/drawing/2014/main" id="{D26D8DDD-A1FE-73D1-3113-34F2F619FD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057" y="1563158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70293ECD-4D15-F71B-9D26-69C72A5C5630}"/>
              </a:ext>
            </a:extLst>
          </p:cNvPr>
          <p:cNvGraphicFramePr>
            <a:graphicFrameLocks noGrp="1"/>
          </p:cNvGraphicFramePr>
          <p:nvPr/>
        </p:nvGraphicFramePr>
        <p:xfrm>
          <a:off x="979969" y="3561467"/>
          <a:ext cx="7920383" cy="3039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0498">
                  <a:extLst>
                    <a:ext uri="{9D8B030D-6E8A-4147-A177-3AD203B41FA5}">
                      <a16:colId xmlns:a16="http://schemas.microsoft.com/office/drawing/2014/main" val="2559294180"/>
                    </a:ext>
                  </a:extLst>
                </a:gridCol>
                <a:gridCol w="5689885">
                  <a:extLst>
                    <a:ext uri="{9D8B030D-6E8A-4147-A177-3AD203B41FA5}">
                      <a16:colId xmlns:a16="http://schemas.microsoft.com/office/drawing/2014/main" val="1339561430"/>
                    </a:ext>
                  </a:extLst>
                </a:gridCol>
              </a:tblGrid>
              <a:tr h="5178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 err="1">
                          <a:solidFill>
                            <a:schemeClr val="tx1"/>
                          </a:solidFill>
                        </a:rPr>
                        <a:t>창업가</a:t>
                      </a:r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 이름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36622"/>
                  </a:ext>
                </a:extLst>
              </a:tr>
              <a:tr h="4714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창업 분야</a:t>
                      </a:r>
                      <a:endParaRPr lang="en-US" altLang="ko-KR" dirty="0"/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650575"/>
                  </a:ext>
                </a:extLst>
              </a:tr>
              <a:tr h="6227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특징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91168"/>
                  </a:ext>
                </a:extLst>
              </a:tr>
              <a:tr h="4579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창업가</a:t>
                      </a:r>
                      <a:r>
                        <a:rPr lang="ko-KR" altLang="en-US" dirty="0"/>
                        <a:t> 핵심 역량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835425"/>
                  </a:ext>
                </a:extLst>
              </a:tr>
              <a:tr h="9691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영상을 통해 배우고 느낀 점은 무엇인가</a:t>
                      </a:r>
                      <a:r>
                        <a:rPr lang="en-US" altLang="ko-KR" dirty="0"/>
                        <a:t>?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816346"/>
                  </a:ext>
                </a:extLst>
              </a:tr>
            </a:tbl>
          </a:graphicData>
        </a:graphic>
      </p:graphicFrame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1B533803-38A4-B112-80C0-218037F4B7AC}"/>
              </a:ext>
            </a:extLst>
          </p:cNvPr>
          <p:cNvSpPr txBox="1">
            <a:spLocks/>
          </p:cNvSpPr>
          <p:nvPr/>
        </p:nvSpPr>
        <p:spPr bwMode="auto">
          <a:xfrm>
            <a:off x="3310040" y="3571599"/>
            <a:ext cx="25202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안나 </a:t>
            </a:r>
            <a:r>
              <a:rPr lang="ko-KR" altLang="en-US" sz="2200" dirty="0" err="1">
                <a:solidFill>
                  <a:srgbClr val="FF0000"/>
                </a:solidFill>
              </a:rPr>
              <a:t>브라이트만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B74A227B-CD54-2A65-3385-90748086C1D9}"/>
              </a:ext>
            </a:extLst>
          </p:cNvPr>
          <p:cNvSpPr txBox="1">
            <a:spLocks/>
          </p:cNvSpPr>
          <p:nvPr/>
        </p:nvSpPr>
        <p:spPr bwMode="auto">
          <a:xfrm>
            <a:off x="3310040" y="4108369"/>
            <a:ext cx="25202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업사이클 뷰티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3C5BDD71-C123-FD7A-D089-E74DCDB6B372}"/>
              </a:ext>
            </a:extLst>
          </p:cNvPr>
          <p:cNvSpPr txBox="1">
            <a:spLocks/>
          </p:cNvSpPr>
          <p:nvPr/>
        </p:nvSpPr>
        <p:spPr bwMode="auto">
          <a:xfrm>
            <a:off x="3317914" y="4488575"/>
            <a:ext cx="47966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커피 찌꺼기를 이용</a:t>
            </a:r>
            <a:r>
              <a:rPr lang="en-US" altLang="ko-KR" sz="2000" dirty="0">
                <a:solidFill>
                  <a:srgbClr val="FF0000"/>
                </a:solidFill>
              </a:rPr>
              <a:t>,</a:t>
            </a:r>
            <a:r>
              <a:rPr lang="ko-KR" altLang="en-US" sz="2000" dirty="0">
                <a:solidFill>
                  <a:srgbClr val="FF0000"/>
                </a:solidFill>
              </a:rPr>
              <a:t> 비건 뷰티를 만들어 환경을 지킴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AFF8EBCD-97C0-F13E-BC58-22263B757245}"/>
              </a:ext>
            </a:extLst>
          </p:cNvPr>
          <p:cNvSpPr txBox="1">
            <a:spLocks/>
          </p:cNvSpPr>
          <p:nvPr/>
        </p:nvSpPr>
        <p:spPr bwMode="auto">
          <a:xfrm>
            <a:off x="3317913" y="5187711"/>
            <a:ext cx="44644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성취 지향성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자원 연계 역량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D8D50192-35BF-C6CF-A1FA-9DC0D345274E}"/>
              </a:ext>
            </a:extLst>
          </p:cNvPr>
          <p:cNvSpPr txBox="1">
            <a:spLocks/>
          </p:cNvSpPr>
          <p:nvPr/>
        </p:nvSpPr>
        <p:spPr bwMode="auto">
          <a:xfrm>
            <a:off x="3327132" y="5592617"/>
            <a:ext cx="535854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지속 가능한 환경을 위한 제품을 만들고 특히 커피 찌꺼기에서 영양분을 뽑아 내었다는 것이 대단하다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9EAE62F-53CC-C6A2-7BD1-BD5038A08D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526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  <p:bldP spid="23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dirty="0" err="1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창업가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사례 탐색하기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sz="2000" b="1" spc="-150" dirty="0">
                <a:latin typeface="+mn-ea"/>
              </a:rPr>
              <a:t>다양한 문제를 해결한 </a:t>
            </a:r>
            <a:r>
              <a:rPr lang="ko-KR" altLang="en-US" sz="2000" b="1" spc="-150" dirty="0" err="1">
                <a:latin typeface="+mn-ea"/>
              </a:rPr>
              <a:t>창업가들의</a:t>
            </a:r>
            <a:r>
              <a:rPr lang="ko-KR" altLang="en-US" sz="2000" b="1" spc="-150" dirty="0">
                <a:latin typeface="+mn-ea"/>
              </a:rPr>
              <a:t> 영상을 보고 다음 내용을 정리해 보자</a:t>
            </a:r>
            <a:r>
              <a:rPr lang="en-US" altLang="ko-KR" sz="2000" b="1" spc="-15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모서리가 둥근 직사각형 28">
            <a:extLst>
              <a:ext uri="{FF2B5EF4-FFF2-40B4-BE49-F238E27FC236}">
                <a16:creationId xmlns:a16="http://schemas.microsoft.com/office/drawing/2014/main" id="{B26EAB2A-433A-5855-26E0-00345D62950E}"/>
              </a:ext>
            </a:extLst>
          </p:cNvPr>
          <p:cNvSpPr/>
          <p:nvPr/>
        </p:nvSpPr>
        <p:spPr bwMode="auto">
          <a:xfrm>
            <a:off x="8088247" y="299019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3" name="그림 12">
            <a:hlinkClick r:id="rId3" tooltip="자아존중감이라는 가장 좋은 친구를 얻는 법"/>
            <a:extLst>
              <a:ext uri="{FF2B5EF4-FFF2-40B4-BE49-F238E27FC236}">
                <a16:creationId xmlns:a16="http://schemas.microsoft.com/office/drawing/2014/main" id="{D26D8DDD-A1FE-73D1-3113-34F2F619FD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344" y="1423506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70293ECD-4D15-F71B-9D26-69C72A5C5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394933"/>
              </p:ext>
            </p:extLst>
          </p:nvPr>
        </p:nvGraphicFramePr>
        <p:xfrm>
          <a:off x="953691" y="3578587"/>
          <a:ext cx="7920383" cy="3077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0498">
                  <a:extLst>
                    <a:ext uri="{9D8B030D-6E8A-4147-A177-3AD203B41FA5}">
                      <a16:colId xmlns:a16="http://schemas.microsoft.com/office/drawing/2014/main" val="2559294180"/>
                    </a:ext>
                  </a:extLst>
                </a:gridCol>
                <a:gridCol w="5689885">
                  <a:extLst>
                    <a:ext uri="{9D8B030D-6E8A-4147-A177-3AD203B41FA5}">
                      <a16:colId xmlns:a16="http://schemas.microsoft.com/office/drawing/2014/main" val="1339561430"/>
                    </a:ext>
                  </a:extLst>
                </a:gridCol>
              </a:tblGrid>
              <a:tr h="4264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 err="1">
                          <a:solidFill>
                            <a:schemeClr val="tx1"/>
                          </a:solidFill>
                        </a:rPr>
                        <a:t>창업가</a:t>
                      </a:r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 이름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3662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창업 분야</a:t>
                      </a:r>
                      <a:endParaRPr lang="en-US" altLang="ko-KR" dirty="0"/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650575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특징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91168"/>
                  </a:ext>
                </a:extLst>
              </a:tr>
              <a:tr h="5120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창업가</a:t>
                      </a:r>
                      <a:r>
                        <a:rPr lang="ko-KR" altLang="en-US" dirty="0"/>
                        <a:t> 핵심 역량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835425"/>
                  </a:ext>
                </a:extLst>
              </a:tr>
              <a:tr h="9144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영상을 통해 배우고 느낀 점은 무엇인가</a:t>
                      </a:r>
                      <a:r>
                        <a:rPr lang="en-US" altLang="ko-KR" dirty="0"/>
                        <a:t>?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816346"/>
                  </a:ext>
                </a:extLst>
              </a:tr>
            </a:tbl>
          </a:graphicData>
        </a:graphic>
      </p:graphicFrame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1B533803-38A4-B112-80C0-218037F4B7AC}"/>
              </a:ext>
            </a:extLst>
          </p:cNvPr>
          <p:cNvSpPr txBox="1">
            <a:spLocks/>
          </p:cNvSpPr>
          <p:nvPr/>
        </p:nvSpPr>
        <p:spPr bwMode="auto">
          <a:xfrm>
            <a:off x="3310040" y="3571599"/>
            <a:ext cx="25202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 err="1">
                <a:solidFill>
                  <a:srgbClr val="FF0000"/>
                </a:solidFill>
              </a:rPr>
              <a:t>유도희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B74A227B-CD54-2A65-3385-90748086C1D9}"/>
              </a:ext>
            </a:extLst>
          </p:cNvPr>
          <p:cNvSpPr txBox="1">
            <a:spLocks/>
          </p:cNvSpPr>
          <p:nvPr/>
        </p:nvSpPr>
        <p:spPr bwMode="auto">
          <a:xfrm>
            <a:off x="3310040" y="4108369"/>
            <a:ext cx="33501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한글 코딩 프로그램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3C5BDD71-C123-FD7A-D089-E74DCDB6B372}"/>
              </a:ext>
            </a:extLst>
          </p:cNvPr>
          <p:cNvSpPr txBox="1">
            <a:spLocks/>
          </p:cNvSpPr>
          <p:nvPr/>
        </p:nvSpPr>
        <p:spPr bwMode="auto">
          <a:xfrm>
            <a:off x="3317913" y="4521314"/>
            <a:ext cx="52145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어려워하는 영어를 한글로 코딩할 수 있도록 프로그램을 개발함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AFF8EBCD-97C0-F13E-BC58-22263B757245}"/>
              </a:ext>
            </a:extLst>
          </p:cNvPr>
          <p:cNvSpPr txBox="1">
            <a:spLocks/>
          </p:cNvSpPr>
          <p:nvPr/>
        </p:nvSpPr>
        <p:spPr bwMode="auto">
          <a:xfrm>
            <a:off x="3291435" y="5280455"/>
            <a:ext cx="446449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사회적 가치 지향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자율성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D8D50192-35BF-C6CF-A1FA-9DC0D345274E}"/>
              </a:ext>
            </a:extLst>
          </p:cNvPr>
          <p:cNvSpPr txBox="1">
            <a:spLocks/>
          </p:cNvSpPr>
          <p:nvPr/>
        </p:nvSpPr>
        <p:spPr bwMode="auto">
          <a:xfrm>
            <a:off x="3261814" y="5799626"/>
            <a:ext cx="532672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사회적 문제를 해결하기 위해 다양한 시도를 하는 </a:t>
            </a:r>
            <a:r>
              <a:rPr lang="en-US" altLang="ko-KR" sz="2000" dirty="0">
                <a:solidFill>
                  <a:srgbClr val="FF0000"/>
                </a:solidFill>
              </a:rPr>
              <a:t>CEO</a:t>
            </a:r>
            <a:r>
              <a:rPr lang="ko-KR" altLang="en-US" sz="2000" dirty="0">
                <a:solidFill>
                  <a:srgbClr val="FF0000"/>
                </a:solidFill>
              </a:rPr>
              <a:t>의 모습이 멋져 보였다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5C5BB14B-DA59-B278-FC30-066FB02744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969" y="1423506"/>
            <a:ext cx="3808055" cy="2066797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86995C3-2B5C-899F-28E3-3BBA0D55C5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248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  <p:bldP spid="23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91441" y="2149068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dirty="0" err="1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창업가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사례 탐색하기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내가 창업을 한다면 어떤 회사를 만들고 </a:t>
            </a:r>
            <a:r>
              <a:rPr lang="ko-KR" altLang="en-US" sz="2000" b="1" spc="-20" dirty="0" err="1">
                <a:latin typeface="+mn-ea"/>
              </a:rPr>
              <a:t>싶은지</a:t>
            </a:r>
            <a:r>
              <a:rPr lang="ko-KR" altLang="en-US" sz="2000" b="1" spc="-20" dirty="0">
                <a:latin typeface="+mn-ea"/>
              </a:rPr>
              <a:t>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모서리가 둥근 직사각형 28">
            <a:extLst>
              <a:ext uri="{FF2B5EF4-FFF2-40B4-BE49-F238E27FC236}">
                <a16:creationId xmlns:a16="http://schemas.microsoft.com/office/drawing/2014/main" id="{B26EAB2A-433A-5855-26E0-00345D62950E}"/>
              </a:ext>
            </a:extLst>
          </p:cNvPr>
          <p:cNvSpPr/>
          <p:nvPr/>
        </p:nvSpPr>
        <p:spPr bwMode="auto">
          <a:xfrm>
            <a:off x="7756176" y="1375227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0080180F-DBA3-307D-95EB-147D8C2C9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268374"/>
              </p:ext>
            </p:extLst>
          </p:nvPr>
        </p:nvGraphicFramePr>
        <p:xfrm>
          <a:off x="979971" y="2014649"/>
          <a:ext cx="7696486" cy="40926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9861">
                  <a:extLst>
                    <a:ext uri="{9D8B030D-6E8A-4147-A177-3AD203B41FA5}">
                      <a16:colId xmlns:a16="http://schemas.microsoft.com/office/drawing/2014/main" val="2559294180"/>
                    </a:ext>
                  </a:extLst>
                </a:gridCol>
                <a:gridCol w="5616625">
                  <a:extLst>
                    <a:ext uri="{9D8B030D-6E8A-4147-A177-3AD203B41FA5}">
                      <a16:colId xmlns:a16="http://schemas.microsoft.com/office/drawing/2014/main" val="1339561430"/>
                    </a:ext>
                  </a:extLst>
                </a:gridCol>
              </a:tblGrid>
              <a:tr h="6222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회사  이름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36622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창업 분야</a:t>
                      </a:r>
                      <a:endParaRPr lang="en-US" altLang="ko-KR" dirty="0"/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650575"/>
                  </a:ext>
                </a:extLst>
              </a:tr>
              <a:tr h="13525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특징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291168"/>
                  </a:ext>
                </a:extLst>
              </a:tr>
              <a:tr h="9657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창업가</a:t>
                      </a:r>
                      <a:r>
                        <a:rPr lang="ko-KR" altLang="en-US" dirty="0"/>
                        <a:t> 핵심 역량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835425"/>
                  </a:ext>
                </a:extLst>
              </a:tr>
            </a:tbl>
          </a:graphicData>
        </a:graphic>
      </p:graphicFrame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2AF56944-C2E9-9DD6-FDC1-C71123D70E18}"/>
              </a:ext>
            </a:extLst>
          </p:cNvPr>
          <p:cNvSpPr txBox="1">
            <a:spLocks/>
          </p:cNvSpPr>
          <p:nvPr/>
        </p:nvSpPr>
        <p:spPr bwMode="auto">
          <a:xfrm>
            <a:off x="3203848" y="2117331"/>
            <a:ext cx="433564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 err="1">
                <a:solidFill>
                  <a:srgbClr val="FF0000"/>
                </a:solidFill>
              </a:rPr>
              <a:t>스테푼</a:t>
            </a:r>
            <a:r>
              <a:rPr lang="en-US" altLang="ko-KR" sz="2200" dirty="0">
                <a:solidFill>
                  <a:srgbClr val="FF0000"/>
                </a:solidFill>
              </a:rPr>
              <a:t>(</a:t>
            </a:r>
            <a:r>
              <a:rPr lang="ko-KR" altLang="en-US" sz="2200" dirty="0">
                <a:solidFill>
                  <a:srgbClr val="FF0000"/>
                </a:solidFill>
              </a:rPr>
              <a:t>흔들리지 않는 숟가락</a:t>
            </a:r>
            <a:r>
              <a:rPr lang="en-US" altLang="ko-KR" sz="2200" dirty="0">
                <a:solidFill>
                  <a:srgbClr val="FF0000"/>
                </a:solidFill>
              </a:rPr>
              <a:t>)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FA392781-8287-138D-2680-34AA6E7BF117}"/>
              </a:ext>
            </a:extLst>
          </p:cNvPr>
          <p:cNvSpPr txBox="1">
            <a:spLocks/>
          </p:cNvSpPr>
          <p:nvPr/>
        </p:nvSpPr>
        <p:spPr bwMode="auto">
          <a:xfrm>
            <a:off x="3131840" y="2879020"/>
            <a:ext cx="53054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어린아이나 어르신들이 수전증이 있어 밥을 제대로 먹지 못하는 것을 해결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E93FCDF7-B27A-DD24-527C-119D3C9410C8}"/>
              </a:ext>
            </a:extLst>
          </p:cNvPr>
          <p:cNvSpPr txBox="1">
            <a:spLocks/>
          </p:cNvSpPr>
          <p:nvPr/>
        </p:nvSpPr>
        <p:spPr bwMode="auto">
          <a:xfrm>
            <a:off x="3131839" y="4089266"/>
            <a:ext cx="54740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손잡이와 먹는 부분을 분리 시켜 손이 흔들려도 먹는 부분에 지장이 안가는 숟가락을 만든다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F43F2C4-B5D3-1288-F8DE-0F355FCC4501}"/>
              </a:ext>
            </a:extLst>
          </p:cNvPr>
          <p:cNvSpPr txBox="1">
            <a:spLocks/>
          </p:cNvSpPr>
          <p:nvPr/>
        </p:nvSpPr>
        <p:spPr bwMode="auto">
          <a:xfrm>
            <a:off x="3203848" y="5333906"/>
            <a:ext cx="433564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 err="1">
                <a:solidFill>
                  <a:srgbClr val="FF0000"/>
                </a:solidFill>
              </a:rPr>
              <a:t>혁신성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사회적 가치 창출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ED1E1D-3D20-F7FE-996A-B25E1A9886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497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4125</TotalTime>
  <Words>242</Words>
  <Application>Microsoft Office PowerPoint</Application>
  <PresentationFormat>화면 슬라이드 쇼(4:3)</PresentationFormat>
  <Paragraphs>53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Adobe 고딕 Std B</vt:lpstr>
      <vt:lpstr>HY견고딕</vt:lpstr>
      <vt:lpstr>굴림</vt:lpstr>
      <vt:lpstr>Arial</vt:lpstr>
      <vt:lpstr>Times New Roman</vt:lpstr>
      <vt:lpstr>Wingdings</vt:lpstr>
      <vt:lpstr>Level</vt:lpstr>
      <vt:lpstr>PowerPoint 프레젠테이션</vt:lpstr>
      <vt:lpstr>Ⅱ. 직업 세계와 진로 탐색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62</cp:revision>
  <dcterms:created xsi:type="dcterms:W3CDTF">2024-05-29T05:55:53Z</dcterms:created>
  <dcterms:modified xsi:type="dcterms:W3CDTF">2026-02-06T03:18:16Z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