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300" r:id="rId7"/>
    <p:sldId id="308" r:id="rId8"/>
    <p:sldId id="290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E9AD"/>
    <a:srgbClr val="B9EDFF"/>
    <a:srgbClr val="B3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C6A158-DA7A-4098-A9B4-430679BD1190}" v="6" dt="2026-02-11T01:47:47.6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보통 스타일 1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6336" autoAdjust="0"/>
  </p:normalViewPr>
  <p:slideViewPr>
    <p:cSldViewPr>
      <p:cViewPr varScale="1">
        <p:scale>
          <a:sx n="107" d="100"/>
          <a:sy n="107" d="100"/>
        </p:scale>
        <p:origin x="9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6-02-11T06:32:30.306" v="122" actId="113"/>
      <pc:docMkLst>
        <pc:docMk/>
      </pc:docMkLst>
      <pc:sldChg chg="modSp mod">
        <pc:chgData name="young yoon" userId="91498ed6ae028579" providerId="LiveId" clId="{9C0A59D4-9A4E-4869-A37E-C7E1C3EAE03D}" dt="2026-02-11T01:49:16.552" v="91" actId="1037"/>
        <pc:sldMkLst>
          <pc:docMk/>
          <pc:sldMk cId="3777361902" sldId="290"/>
        </pc:sldMkLst>
        <pc:spChg chg="mod">
          <ac:chgData name="young yoon" userId="91498ed6ae028579" providerId="LiveId" clId="{9C0A59D4-9A4E-4869-A37E-C7E1C3EAE03D}" dt="2026-02-11T01:48:53.599" v="87" actId="14100"/>
          <ac:spMkLst>
            <pc:docMk/>
            <pc:sldMk cId="3777361902" sldId="290"/>
            <ac:spMk id="20" creationId="{9B40A8B2-84FB-BFE1-93DE-24626D07AF02}"/>
          </ac:spMkLst>
        </pc:spChg>
        <pc:spChg chg="mod">
          <ac:chgData name="young yoon" userId="91498ed6ae028579" providerId="LiveId" clId="{9C0A59D4-9A4E-4869-A37E-C7E1C3EAE03D}" dt="2026-02-11T01:49:05.312" v="89" actId="1038"/>
          <ac:spMkLst>
            <pc:docMk/>
            <pc:sldMk cId="3777361902" sldId="290"/>
            <ac:spMk id="21" creationId="{5A2C43F9-4BB5-1892-A6CD-72C3A171B61E}"/>
          </ac:spMkLst>
        </pc:spChg>
        <pc:spChg chg="mod">
          <ac:chgData name="young yoon" userId="91498ed6ae028579" providerId="LiveId" clId="{9C0A59D4-9A4E-4869-A37E-C7E1C3EAE03D}" dt="2026-02-11T01:49:01.451" v="88" actId="1038"/>
          <ac:spMkLst>
            <pc:docMk/>
            <pc:sldMk cId="3777361902" sldId="290"/>
            <ac:spMk id="22" creationId="{577973F3-8EBD-F72D-B8E0-7992EC406A40}"/>
          </ac:spMkLst>
        </pc:spChg>
        <pc:spChg chg="mod">
          <ac:chgData name="young yoon" userId="91498ed6ae028579" providerId="LiveId" clId="{9C0A59D4-9A4E-4869-A37E-C7E1C3EAE03D}" dt="2026-02-11T01:49:16.552" v="91" actId="1037"/>
          <ac:spMkLst>
            <pc:docMk/>
            <pc:sldMk cId="3777361902" sldId="290"/>
            <ac:spMk id="23" creationId="{AEE1677F-8D6D-FFFC-C8C3-092F62E0FD6C}"/>
          </ac:spMkLst>
        </pc:spChg>
        <pc:spChg chg="mod">
          <ac:chgData name="young yoon" userId="91498ed6ae028579" providerId="LiveId" clId="{9C0A59D4-9A4E-4869-A37E-C7E1C3EAE03D}" dt="2026-02-11T01:48:29.565" v="82" actId="1038"/>
          <ac:spMkLst>
            <pc:docMk/>
            <pc:sldMk cId="3777361902" sldId="290"/>
            <ac:spMk id="24" creationId="{2390A7B2-B8EF-E69F-C798-5371FE8F9D09}"/>
          </ac:spMkLst>
        </pc:spChg>
      </pc:sldChg>
      <pc:sldChg chg="modSp mod">
        <pc:chgData name="young yoon" userId="91498ed6ae028579" providerId="LiveId" clId="{9C0A59D4-9A4E-4869-A37E-C7E1C3EAE03D}" dt="2026-02-11T06:32:01.206" v="112" actId="14100"/>
        <pc:sldMkLst>
          <pc:docMk/>
          <pc:sldMk cId="2704693975" sldId="300"/>
        </pc:sldMkLst>
        <pc:spChg chg="mod">
          <ac:chgData name="young yoon" userId="91498ed6ae028579" providerId="LiveId" clId="{9C0A59D4-9A4E-4869-A37E-C7E1C3EAE03D}" dt="2026-02-11T06:31:57.157" v="111" actId="1037"/>
          <ac:spMkLst>
            <pc:docMk/>
            <pc:sldMk cId="2704693975" sldId="300"/>
            <ac:spMk id="7" creationId="{D829872D-1548-44DB-1A0F-86C49F935524}"/>
          </ac:spMkLst>
        </pc:spChg>
        <pc:spChg chg="mod">
          <ac:chgData name="young yoon" userId="91498ed6ae028579" providerId="LiveId" clId="{9C0A59D4-9A4E-4869-A37E-C7E1C3EAE03D}" dt="2026-02-11T01:28:48.429" v="5" actId="1036"/>
          <ac:spMkLst>
            <pc:docMk/>
            <pc:sldMk cId="2704693975" sldId="300"/>
            <ac:spMk id="11" creationId="{D9C2B8BD-5DF5-0741-D115-2A9BF77555DD}"/>
          </ac:spMkLst>
        </pc:spChg>
        <pc:spChg chg="mod">
          <ac:chgData name="young yoon" userId="91498ed6ae028579" providerId="LiveId" clId="{9C0A59D4-9A4E-4869-A37E-C7E1C3EAE03D}" dt="2026-02-11T01:28:51.614" v="6" actId="1036"/>
          <ac:spMkLst>
            <pc:docMk/>
            <pc:sldMk cId="2704693975" sldId="300"/>
            <ac:spMk id="13" creationId="{CB7CF9CD-1337-FD9F-37C4-A5652A21B85C}"/>
          </ac:spMkLst>
        </pc:spChg>
        <pc:spChg chg="mod">
          <ac:chgData name="young yoon" userId="91498ed6ae028579" providerId="LiveId" clId="{9C0A59D4-9A4E-4869-A37E-C7E1C3EAE03D}" dt="2026-02-11T02:50:25.307" v="98" actId="1038"/>
          <ac:spMkLst>
            <pc:docMk/>
            <pc:sldMk cId="2704693975" sldId="300"/>
            <ac:spMk id="14" creationId="{33D9E8F8-9E84-0ACA-AE66-517E9D199297}"/>
          </ac:spMkLst>
        </pc:spChg>
        <pc:spChg chg="mod">
          <ac:chgData name="young yoon" userId="91498ed6ae028579" providerId="LiveId" clId="{9C0A59D4-9A4E-4869-A37E-C7E1C3EAE03D}" dt="2026-02-11T01:29:29.229" v="27" actId="1038"/>
          <ac:spMkLst>
            <pc:docMk/>
            <pc:sldMk cId="2704693975" sldId="300"/>
            <ac:spMk id="15" creationId="{7A6FC0F7-50E3-3BFC-E3B3-61A8D2432BB1}"/>
          </ac:spMkLst>
        </pc:spChg>
        <pc:spChg chg="mod">
          <ac:chgData name="young yoon" userId="91498ed6ae028579" providerId="LiveId" clId="{9C0A59D4-9A4E-4869-A37E-C7E1C3EAE03D}" dt="2026-02-11T01:23:15.769" v="1" actId="255"/>
          <ac:spMkLst>
            <pc:docMk/>
            <pc:sldMk cId="2704693975" sldId="300"/>
            <ac:spMk id="16" creationId="{89FC542B-4777-67B5-64C4-3A95D41284FE}"/>
          </ac:spMkLst>
        </pc:spChg>
        <pc:spChg chg="mod">
          <ac:chgData name="young yoon" userId="91498ed6ae028579" providerId="LiveId" clId="{9C0A59D4-9A4E-4869-A37E-C7E1C3EAE03D}" dt="2026-02-11T01:49:50.201" v="94" actId="1036"/>
          <ac:spMkLst>
            <pc:docMk/>
            <pc:sldMk cId="2704693975" sldId="300"/>
            <ac:spMk id="17" creationId="{4736B2F9-4D01-2AC8-D966-E4C66A132D8D}"/>
          </ac:spMkLst>
        </pc:spChg>
        <pc:spChg chg="mod">
          <ac:chgData name="young yoon" userId="91498ed6ae028579" providerId="LiveId" clId="{9C0A59D4-9A4E-4869-A37E-C7E1C3EAE03D}" dt="2026-02-11T02:50:18.750" v="96" actId="1037"/>
          <ac:spMkLst>
            <pc:docMk/>
            <pc:sldMk cId="2704693975" sldId="300"/>
            <ac:spMk id="18" creationId="{A8D231FD-F0A2-9503-711B-7148841CC3CB}"/>
          </ac:spMkLst>
        </pc:spChg>
        <pc:spChg chg="mod">
          <ac:chgData name="young yoon" userId="91498ed6ae028579" providerId="LiveId" clId="{9C0A59D4-9A4E-4869-A37E-C7E1C3EAE03D}" dt="2026-02-11T01:30:22.230" v="53" actId="1076"/>
          <ac:spMkLst>
            <pc:docMk/>
            <pc:sldMk cId="2704693975" sldId="300"/>
            <ac:spMk id="19" creationId="{7DA7A907-4949-405D-EBA6-901E0B8042D9}"/>
          </ac:spMkLst>
        </pc:spChg>
        <pc:graphicFrameChg chg="modGraphic">
          <ac:chgData name="young yoon" userId="91498ed6ae028579" providerId="LiveId" clId="{9C0A59D4-9A4E-4869-A37E-C7E1C3EAE03D}" dt="2026-02-11T06:32:01.206" v="112" actId="14100"/>
          <ac:graphicFrameMkLst>
            <pc:docMk/>
            <pc:sldMk cId="2704693975" sldId="300"/>
            <ac:graphicFrameMk id="9" creationId="{E850FFFB-26AD-3F36-C249-94FCDD672744}"/>
          </ac:graphicFrameMkLst>
        </pc:graphicFrameChg>
      </pc:sldChg>
      <pc:sldChg chg="modSp mod">
        <pc:chgData name="young yoon" userId="91498ed6ae028579" providerId="LiveId" clId="{9C0A59D4-9A4E-4869-A37E-C7E1C3EAE03D}" dt="2026-02-11T06:32:30.306" v="122" actId="113"/>
        <pc:sldMkLst>
          <pc:docMk/>
          <pc:sldMk cId="995102233" sldId="308"/>
        </pc:sldMkLst>
        <pc:spChg chg="mod">
          <ac:chgData name="young yoon" userId="91498ed6ae028579" providerId="LiveId" clId="{9C0A59D4-9A4E-4869-A37E-C7E1C3EAE03D}" dt="2026-02-11T01:31:41.705" v="71" actId="1038"/>
          <ac:spMkLst>
            <pc:docMk/>
            <pc:sldMk cId="995102233" sldId="308"/>
            <ac:spMk id="7" creationId="{49E9387F-DE1F-63B5-FFBF-FF6B9661AC77}"/>
          </ac:spMkLst>
        </pc:spChg>
        <pc:spChg chg="mod">
          <ac:chgData name="young yoon" userId="91498ed6ae028579" providerId="LiveId" clId="{9C0A59D4-9A4E-4869-A37E-C7E1C3EAE03D}" dt="2026-02-11T06:32:12.665" v="118" actId="1037"/>
          <ac:spMkLst>
            <pc:docMk/>
            <pc:sldMk cId="995102233" sldId="308"/>
            <ac:spMk id="9" creationId="{C6A75DEB-ECBE-3BF6-ACDD-54F56A4E3860}"/>
          </ac:spMkLst>
        </pc:spChg>
        <pc:spChg chg="mod">
          <ac:chgData name="young yoon" userId="91498ed6ae028579" providerId="LiveId" clId="{9C0A59D4-9A4E-4869-A37E-C7E1C3EAE03D}" dt="2026-02-11T01:49:36.052" v="93" actId="1038"/>
          <ac:spMkLst>
            <pc:docMk/>
            <pc:sldMk cId="995102233" sldId="308"/>
            <ac:spMk id="13" creationId="{97669E15-0FDF-A31E-3014-CDB042C230D1}"/>
          </ac:spMkLst>
        </pc:spChg>
        <pc:graphicFrameChg chg="modGraphic">
          <ac:chgData name="young yoon" userId="91498ed6ae028579" providerId="LiveId" clId="{9C0A59D4-9A4E-4869-A37E-C7E1C3EAE03D}" dt="2026-02-11T06:32:30.306" v="122" actId="113"/>
          <ac:graphicFrameMkLst>
            <pc:docMk/>
            <pc:sldMk cId="995102233" sldId="308"/>
            <ac:graphicFrameMk id="14" creationId="{FCAC537E-C95A-F3B2-3BAD-78917E361CE2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1A7B8490-CBB2-9559-B354-527AE5E73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Ⅲ.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설계와 실천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1A850F58-4492-D509-7620-73AFA0445603}"/>
              </a:ext>
            </a:extLst>
          </p:cNvPr>
          <p:cNvSpPr txBox="1"/>
          <p:nvPr/>
        </p:nvSpPr>
        <p:spPr>
          <a:xfrm>
            <a:off x="1596193" y="3284984"/>
            <a:ext cx="6334472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28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중학교 졸업 이후의 진로 계획 수립하기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28_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중학교 졸업 이후의 진로 계획 수립하기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1158" y="1003375"/>
            <a:ext cx="763529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자신의 잠정적인 진로 목표를 단계별로 나누고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각 단계별로 중요한 것을 키워드로 적어 보자</a:t>
            </a:r>
            <a:r>
              <a:rPr lang="en-US" altLang="ko-KR" sz="2000" b="1" spc="-20" dirty="0">
                <a:latin typeface="+mn-ea"/>
              </a:rPr>
              <a:t>.  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7" name="모서리가 둥근 직사각형 37">
            <a:extLst>
              <a:ext uri="{FF2B5EF4-FFF2-40B4-BE49-F238E27FC236}">
                <a16:creationId xmlns:a16="http://schemas.microsoft.com/office/drawing/2014/main" id="{D829872D-1548-44DB-1A0F-86C49F935524}"/>
              </a:ext>
            </a:extLst>
          </p:cNvPr>
          <p:cNvSpPr/>
          <p:nvPr/>
        </p:nvSpPr>
        <p:spPr bwMode="auto">
          <a:xfrm>
            <a:off x="7812360" y="1598077"/>
            <a:ext cx="710169" cy="390763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E850FFFB-26AD-3F36-C249-94FCDD6727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999074"/>
              </p:ext>
            </p:extLst>
          </p:nvPr>
        </p:nvGraphicFramePr>
        <p:xfrm>
          <a:off x="965501" y="2143767"/>
          <a:ext cx="7557028" cy="427838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16594">
                  <a:extLst>
                    <a:ext uri="{9D8B030D-6E8A-4147-A177-3AD203B41FA5}">
                      <a16:colId xmlns:a16="http://schemas.microsoft.com/office/drawing/2014/main" val="3584503322"/>
                    </a:ext>
                  </a:extLst>
                </a:gridCol>
                <a:gridCol w="3197204">
                  <a:extLst>
                    <a:ext uri="{9D8B030D-6E8A-4147-A177-3AD203B41FA5}">
                      <a16:colId xmlns:a16="http://schemas.microsoft.com/office/drawing/2014/main" val="3609438"/>
                    </a:ext>
                  </a:extLst>
                </a:gridCol>
                <a:gridCol w="2543230">
                  <a:extLst>
                    <a:ext uri="{9D8B030D-6E8A-4147-A177-3AD203B41FA5}">
                      <a16:colId xmlns:a16="http://schemas.microsoft.com/office/drawing/2014/main" val="893893304"/>
                    </a:ext>
                  </a:extLst>
                </a:gridCol>
              </a:tblGrid>
              <a:tr h="5104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tx1"/>
                          </a:solidFill>
                        </a:rPr>
                        <a:t>시기</a:t>
                      </a: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tx1"/>
                          </a:solidFill>
                        </a:rPr>
                        <a:t>진로 목표</a:t>
                      </a: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tx1"/>
                          </a:solidFill>
                        </a:rPr>
                        <a:t>키워드</a:t>
                      </a: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5969283"/>
                  </a:ext>
                </a:extLst>
              </a:tr>
              <a:tr h="94197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</a:t>
                      </a:r>
                      <a:r>
                        <a:rPr lang="ko-KR" altLang="en-US" dirty="0"/>
                        <a:t>단계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현재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852896"/>
                  </a:ext>
                </a:extLst>
              </a:tr>
              <a:tr h="94197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단계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고등학교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851001"/>
                  </a:ext>
                </a:extLst>
              </a:tr>
              <a:tr h="94197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</a:t>
                      </a:r>
                      <a:r>
                        <a:rPr lang="ko-KR" altLang="en-US" dirty="0"/>
                        <a:t>단계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대학교 및 직장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057796"/>
                  </a:ext>
                </a:extLst>
              </a:tr>
              <a:tr h="94197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4</a:t>
                      </a:r>
                      <a:r>
                        <a:rPr lang="ko-KR" altLang="en-US" dirty="0"/>
                        <a:t>단계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최종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0825"/>
                  </a:ext>
                </a:extLst>
              </a:tr>
            </a:tbl>
          </a:graphicData>
        </a:graphic>
      </p:graphicFrame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D9C2B8BD-5DF5-0741-D115-2A9BF77555DD}"/>
              </a:ext>
            </a:extLst>
          </p:cNvPr>
          <p:cNvSpPr txBox="1">
            <a:spLocks/>
          </p:cNvSpPr>
          <p:nvPr/>
        </p:nvSpPr>
        <p:spPr bwMode="auto">
          <a:xfrm>
            <a:off x="2970433" y="2926105"/>
            <a:ext cx="253767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과학고등학교 진학 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CB7CF9CD-1337-FD9F-37C4-A5652A21B85C}"/>
              </a:ext>
            </a:extLst>
          </p:cNvPr>
          <p:cNvSpPr txBox="1">
            <a:spLocks/>
          </p:cNvSpPr>
          <p:nvPr/>
        </p:nvSpPr>
        <p:spPr bwMode="auto">
          <a:xfrm>
            <a:off x="6329263" y="2926105"/>
            <a:ext cx="187649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수학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과학 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33D9E8F8-9E84-0ACA-AE66-517E9D199297}"/>
              </a:ext>
            </a:extLst>
          </p:cNvPr>
          <p:cNvSpPr txBox="1">
            <a:spLocks/>
          </p:cNvSpPr>
          <p:nvPr/>
        </p:nvSpPr>
        <p:spPr bwMode="auto">
          <a:xfrm>
            <a:off x="2895055" y="3789040"/>
            <a:ext cx="304509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**대학교 ** 학과 진학 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7A6FC0F7-50E3-3BFC-E3B3-61A8D2432BB1}"/>
              </a:ext>
            </a:extLst>
          </p:cNvPr>
          <p:cNvSpPr txBox="1">
            <a:spLocks/>
          </p:cNvSpPr>
          <p:nvPr/>
        </p:nvSpPr>
        <p:spPr bwMode="auto">
          <a:xfrm>
            <a:off x="3059832" y="4641608"/>
            <a:ext cx="3240360" cy="83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 </a:t>
            </a:r>
            <a:r>
              <a:rPr lang="ko-KR" altLang="en-US" sz="2200" dirty="0" err="1">
                <a:solidFill>
                  <a:srgbClr val="FF0000"/>
                </a:solidFill>
              </a:rPr>
              <a:t>석박사</a:t>
            </a:r>
            <a:r>
              <a:rPr lang="ko-KR" altLang="en-US" sz="2200" dirty="0">
                <a:solidFill>
                  <a:srgbClr val="FF0000"/>
                </a:solidFill>
              </a:rPr>
              <a:t> 과정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</a:p>
          <a:p>
            <a:pPr marL="0" indent="0">
              <a:buNone/>
            </a:pPr>
            <a:r>
              <a:rPr lang="en-US" altLang="ko-KR" sz="2200" dirty="0">
                <a:solidFill>
                  <a:srgbClr val="FF0000"/>
                </a:solidFill>
              </a:rPr>
              <a:t> </a:t>
            </a:r>
            <a:r>
              <a:rPr lang="ko-KR" altLang="en-US" sz="2200" dirty="0">
                <a:solidFill>
                  <a:srgbClr val="FF0000"/>
                </a:solidFill>
              </a:rPr>
              <a:t>대학에서 강의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89FC542B-4777-67B5-64C4-3A95D41284FE}"/>
              </a:ext>
            </a:extLst>
          </p:cNvPr>
          <p:cNvSpPr txBox="1">
            <a:spLocks/>
          </p:cNvSpPr>
          <p:nvPr/>
        </p:nvSpPr>
        <p:spPr bwMode="auto">
          <a:xfrm>
            <a:off x="2984966" y="5701336"/>
            <a:ext cx="279105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인류에게 도움 주기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4736B2F9-4D01-2AC8-D966-E4C66A132D8D}"/>
              </a:ext>
            </a:extLst>
          </p:cNvPr>
          <p:cNvSpPr txBox="1">
            <a:spLocks/>
          </p:cNvSpPr>
          <p:nvPr/>
        </p:nvSpPr>
        <p:spPr bwMode="auto">
          <a:xfrm>
            <a:off x="6032923" y="3667671"/>
            <a:ext cx="228349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성적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탐구 활동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동아리 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A8D231FD-F0A2-9503-711B-7148841CC3CB}"/>
              </a:ext>
            </a:extLst>
          </p:cNvPr>
          <p:cNvSpPr txBox="1">
            <a:spLocks/>
          </p:cNvSpPr>
          <p:nvPr/>
        </p:nvSpPr>
        <p:spPr bwMode="auto">
          <a:xfrm>
            <a:off x="6012160" y="4581128"/>
            <a:ext cx="2211485" cy="83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영어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논문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</a:p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연구 활동 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7DA7A907-4949-405D-EBA6-901E0B8042D9}"/>
              </a:ext>
            </a:extLst>
          </p:cNvPr>
          <p:cNvSpPr txBox="1">
            <a:spLocks/>
          </p:cNvSpPr>
          <p:nvPr/>
        </p:nvSpPr>
        <p:spPr bwMode="auto">
          <a:xfrm>
            <a:off x="5913619" y="5717406"/>
            <a:ext cx="305930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과학고등학교 진학 </a:t>
            </a:r>
          </a:p>
        </p:txBody>
      </p:sp>
      <p:pic>
        <p:nvPicPr>
          <p:cNvPr id="20" name="그림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8966406-A190-2C70-AA23-224C4D119F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6939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28_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중학교 졸업 이후의 진로 계획 수립하기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88328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자신의 최종 진로 목표를 이루기 위해 노력해야 할 점을 </a:t>
            </a:r>
            <a:r>
              <a:rPr lang="en-US" altLang="ko-KR" sz="2000" b="1" spc="-20" dirty="0">
                <a:latin typeface="+mn-ea"/>
              </a:rPr>
              <a:t>5</a:t>
            </a:r>
            <a:r>
              <a:rPr lang="ko-KR" altLang="en-US" sz="2000" b="1" spc="-20" dirty="0">
                <a:latin typeface="+mn-ea"/>
              </a:rPr>
              <a:t>계명으로 작성해 보자</a:t>
            </a:r>
            <a:r>
              <a:rPr lang="en-US" altLang="ko-KR" sz="2000" b="1" spc="-20" dirty="0">
                <a:latin typeface="+mn-ea"/>
              </a:rPr>
              <a:t>.   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</a:t>
            </a:r>
            <a:r>
              <a:rPr lang="en-US" altLang="ko-KR" sz="2000" b="1" spc="-300" dirty="0">
                <a:latin typeface="+mn-ea"/>
              </a:rPr>
              <a:t>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21B95A65-91AC-8BC0-BA17-2440B6B802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164501"/>
              </p:ext>
            </p:extLst>
          </p:nvPr>
        </p:nvGraphicFramePr>
        <p:xfrm>
          <a:off x="956119" y="3158170"/>
          <a:ext cx="7180960" cy="311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80960">
                  <a:extLst>
                    <a:ext uri="{9D8B030D-6E8A-4147-A177-3AD203B41FA5}">
                      <a16:colId xmlns:a16="http://schemas.microsoft.com/office/drawing/2014/main" val="4101368252"/>
                    </a:ext>
                  </a:extLst>
                </a:gridCol>
              </a:tblGrid>
              <a:tr h="62225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 1</a:t>
                      </a:r>
                      <a:endParaRPr lang="ko-KR" altLang="en-US" dirty="0"/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542575"/>
                  </a:ext>
                </a:extLst>
              </a:tr>
              <a:tr h="62225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1" dirty="0">
                          <a:solidFill>
                            <a:schemeClr val="bg1"/>
                          </a:solidFill>
                        </a:rPr>
                        <a:t> 2</a:t>
                      </a:r>
                      <a:endParaRPr lang="ko-KR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0826979"/>
                  </a:ext>
                </a:extLst>
              </a:tr>
              <a:tr h="62225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ko-KR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ko-KR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3695878"/>
                  </a:ext>
                </a:extLst>
              </a:tr>
              <a:tr h="62225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ko-KR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ko-KR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197822"/>
                  </a:ext>
                </a:extLst>
              </a:tr>
              <a:tr h="62225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ko-KR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ko-KR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8600829"/>
                  </a:ext>
                </a:extLst>
              </a:tr>
            </a:tbl>
          </a:graphicData>
        </a:graphic>
      </p:graphicFrame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FCAC537E-C95A-F3B2-3BAD-78917E361C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272094"/>
              </p:ext>
            </p:extLst>
          </p:nvPr>
        </p:nvGraphicFramePr>
        <p:xfrm>
          <a:off x="984998" y="1783269"/>
          <a:ext cx="5378674" cy="1141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8674">
                  <a:extLst>
                    <a:ext uri="{9D8B030D-6E8A-4147-A177-3AD203B41FA5}">
                      <a16:colId xmlns:a16="http://schemas.microsoft.com/office/drawing/2014/main" val="611059784"/>
                    </a:ext>
                  </a:extLst>
                </a:gridCol>
              </a:tblGrid>
              <a:tr h="114167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&lt;</a:t>
                      </a:r>
                      <a:r>
                        <a:rPr lang="ko-KR" altLang="en-US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예 시</a:t>
                      </a:r>
                      <a:r>
                        <a:rPr lang="en-US" altLang="ko-KR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&gt; </a:t>
                      </a:r>
                    </a:p>
                    <a:p>
                      <a:pPr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나의 노력 </a:t>
                      </a:r>
                      <a:r>
                        <a:rPr lang="en-US" altLang="ko-KR" b="0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계명 </a:t>
                      </a:r>
                      <a:endParaRPr lang="en-US" altLang="ko-KR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ko-K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1. 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수학 교과 성적 향상을 위해 매일 복습을 한다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6822157"/>
                  </a:ext>
                </a:extLst>
              </a:tr>
            </a:tbl>
          </a:graphicData>
        </a:graphic>
      </p:graphicFrame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49E9387F-DE1F-63B5-FFBF-FF6B9661AC77}"/>
              </a:ext>
            </a:extLst>
          </p:cNvPr>
          <p:cNvSpPr txBox="1">
            <a:spLocks/>
          </p:cNvSpPr>
          <p:nvPr/>
        </p:nvSpPr>
        <p:spPr bwMode="auto">
          <a:xfrm>
            <a:off x="1454052" y="3269637"/>
            <a:ext cx="635830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수학 교과 성적 향상을 위해 매일 복습을 한다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6A75DEB-ECBE-3BF6-ACDD-54F56A4E3860}"/>
              </a:ext>
            </a:extLst>
          </p:cNvPr>
          <p:cNvSpPr txBox="1">
            <a:spLocks/>
          </p:cNvSpPr>
          <p:nvPr/>
        </p:nvSpPr>
        <p:spPr bwMode="auto">
          <a:xfrm>
            <a:off x="1475656" y="3934217"/>
            <a:ext cx="635830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과학 교과 탐구 주제 활동에 참가한다</a:t>
            </a:r>
            <a:r>
              <a:rPr lang="en-US" altLang="ko-KR" sz="2200" dirty="0">
                <a:solidFill>
                  <a:srgbClr val="FF0000"/>
                </a:solidFill>
              </a:rPr>
              <a:t>.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97669E15-0FDF-A31E-3014-CDB042C230D1}"/>
              </a:ext>
            </a:extLst>
          </p:cNvPr>
          <p:cNvSpPr txBox="1">
            <a:spLocks/>
          </p:cNvSpPr>
          <p:nvPr/>
        </p:nvSpPr>
        <p:spPr bwMode="auto">
          <a:xfrm>
            <a:off x="1475656" y="4509120"/>
            <a:ext cx="655272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봉사 동아리에서 월 </a:t>
            </a:r>
            <a:r>
              <a:rPr lang="en-US" altLang="ko-KR" sz="2200" dirty="0">
                <a:solidFill>
                  <a:srgbClr val="FF0000"/>
                </a:solidFill>
              </a:rPr>
              <a:t>1</a:t>
            </a:r>
            <a:r>
              <a:rPr lang="ko-KR" altLang="en-US" sz="2200" dirty="0">
                <a:solidFill>
                  <a:srgbClr val="FF0000"/>
                </a:solidFill>
              </a:rPr>
              <a:t>회 이상 봉사 활동을 한다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pic>
        <p:nvPicPr>
          <p:cNvPr id="15" name="그림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E877094-6170-3888-C9C4-17348CD630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  <p:pic>
        <p:nvPicPr>
          <p:cNvPr id="16" name="그림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6EB511-B4DD-F092-9751-5F035B2AB3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72" y="6317704"/>
            <a:ext cx="386534" cy="360040"/>
          </a:xfrm>
          <a:prstGeom prst="rect">
            <a:avLst/>
          </a:prstGeom>
        </p:spPr>
      </p:pic>
      <p:pic>
        <p:nvPicPr>
          <p:cNvPr id="17" name="그림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4A18D4C-FC3F-8591-FB83-D92BAFB090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72" y="64701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1022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43647" y="32842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2" y="139069"/>
            <a:ext cx="8068155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29_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고등학교 선택 중심 교육과정 설계하기</a:t>
            </a:r>
            <a:endParaRPr lang="en-US" altLang="ko-KR" sz="26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52826" y="1003375"/>
            <a:ext cx="77107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ko-KR" altLang="en-US" sz="2000" b="1" i="0" u="none" strike="noStrike" baseline="0" dirty="0">
                <a:latin typeface="+mn-ea"/>
              </a:rPr>
              <a:t>고등학교 교과 편제표</a:t>
            </a:r>
            <a:r>
              <a:rPr lang="en-US" altLang="ko-KR" sz="2000" b="1" i="0" u="none" strike="noStrike" baseline="0" dirty="0">
                <a:latin typeface="+mn-ea"/>
              </a:rPr>
              <a:t>(</a:t>
            </a:r>
            <a:r>
              <a:rPr lang="ko-KR" altLang="en-US" sz="2000" b="1" i="0" u="none" strike="noStrike" baseline="0" dirty="0">
                <a:latin typeface="+mn-ea"/>
              </a:rPr>
              <a:t>보통 교과</a:t>
            </a:r>
            <a:r>
              <a:rPr lang="en-US" altLang="ko-KR" sz="2000" b="1" i="0" u="none" strike="noStrike" baseline="0" dirty="0">
                <a:latin typeface="+mn-ea"/>
              </a:rPr>
              <a:t>/</a:t>
            </a:r>
            <a:r>
              <a:rPr lang="ko-KR" altLang="en-US" sz="2000" b="1" i="0" u="none" strike="noStrike" baseline="0" dirty="0">
                <a:latin typeface="+mn-ea"/>
              </a:rPr>
              <a:t>전문 교과</a:t>
            </a:r>
            <a:r>
              <a:rPr lang="en-US" altLang="ko-KR" sz="2000" b="1" i="0" u="none" strike="noStrike" baseline="0" dirty="0">
                <a:latin typeface="+mn-ea"/>
              </a:rPr>
              <a:t>)</a:t>
            </a:r>
            <a:r>
              <a:rPr lang="ko-KR" altLang="en-US" sz="2000" b="1" i="0" u="none" strike="noStrike" baseline="0" dirty="0">
                <a:latin typeface="+mn-ea"/>
              </a:rPr>
              <a:t>를 참고하여 내가 공부하고 싶은 교과를 있는 대로 적어 보자</a:t>
            </a:r>
            <a:r>
              <a:rPr lang="en-US" altLang="ko-KR" sz="2000" b="1" i="0" u="none" strike="noStrike" baseline="0" dirty="0">
                <a:latin typeface="+mn-ea"/>
              </a:rPr>
              <a:t>. </a:t>
            </a:r>
            <a:r>
              <a:rPr lang="en-US" altLang="ko-KR" sz="2000" i="0" u="none" strike="noStrike" baseline="0" dirty="0">
                <a:latin typeface="+mn-ea"/>
              </a:rPr>
              <a:t>(</a:t>
            </a:r>
            <a:r>
              <a:rPr lang="ko-KR" altLang="en-US" sz="2000" i="0" u="none" strike="noStrike" baseline="0" dirty="0">
                <a:latin typeface="+mn-ea"/>
              </a:rPr>
              <a:t>부록 </a:t>
            </a:r>
            <a:r>
              <a:rPr lang="en-US" altLang="ko-KR" sz="2000" i="0" u="none" strike="noStrike" baseline="0" dirty="0">
                <a:latin typeface="+mn-ea"/>
              </a:rPr>
              <a:t>156~159</a:t>
            </a:r>
            <a:r>
              <a:rPr lang="ko-KR" altLang="en-US" sz="2000" i="0" u="none" strike="noStrike" baseline="0" dirty="0">
                <a:latin typeface="+mn-ea"/>
              </a:rPr>
              <a:t>쪽 참고</a:t>
            </a:r>
            <a:r>
              <a:rPr lang="en-US" altLang="ko-KR" sz="2000" i="0" u="none" strike="noStrike" baseline="0" dirty="0">
                <a:latin typeface="+mn-ea"/>
              </a:rPr>
              <a:t>)</a:t>
            </a:r>
            <a:endParaRPr lang="en-US" altLang="ko-KR" sz="2000" spc="-20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8E1A8422-DC49-A5FD-0603-17E383685F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650907"/>
              </p:ext>
            </p:extLst>
          </p:nvPr>
        </p:nvGraphicFramePr>
        <p:xfrm>
          <a:off x="940145" y="2103777"/>
          <a:ext cx="7710766" cy="413729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07793">
                  <a:extLst>
                    <a:ext uri="{9D8B030D-6E8A-4147-A177-3AD203B41FA5}">
                      <a16:colId xmlns:a16="http://schemas.microsoft.com/office/drawing/2014/main" val="3584503322"/>
                    </a:ext>
                  </a:extLst>
                </a:gridCol>
                <a:gridCol w="1426658">
                  <a:extLst>
                    <a:ext uri="{9D8B030D-6E8A-4147-A177-3AD203B41FA5}">
                      <a16:colId xmlns:a16="http://schemas.microsoft.com/office/drawing/2014/main" val="3922706655"/>
                    </a:ext>
                  </a:extLst>
                </a:gridCol>
                <a:gridCol w="5476315">
                  <a:extLst>
                    <a:ext uri="{9D8B030D-6E8A-4147-A177-3AD203B41FA5}">
                      <a16:colId xmlns:a16="http://schemas.microsoft.com/office/drawing/2014/main" val="3609438"/>
                    </a:ext>
                  </a:extLst>
                </a:gridCol>
              </a:tblGrid>
              <a:tr h="61998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보통 교과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일반 선택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852896"/>
                  </a:ext>
                </a:extLst>
              </a:tr>
              <a:tr h="776146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진로 선택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851001"/>
                  </a:ext>
                </a:extLst>
              </a:tr>
              <a:tr h="8899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융합 선택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341956"/>
                  </a:ext>
                </a:extLst>
              </a:tr>
              <a:tr h="92561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전문 교과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전문 공통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057796"/>
                  </a:ext>
                </a:extLst>
              </a:tr>
              <a:tr h="92561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전공 일반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0825"/>
                  </a:ext>
                </a:extLst>
              </a:tr>
            </a:tbl>
          </a:graphicData>
        </a:graphic>
      </p:graphicFrame>
      <p:sp>
        <p:nvSpPr>
          <p:cNvPr id="9" name="모서리가 둥근 직사각형 37">
            <a:extLst>
              <a:ext uri="{FF2B5EF4-FFF2-40B4-BE49-F238E27FC236}">
                <a16:creationId xmlns:a16="http://schemas.microsoft.com/office/drawing/2014/main" id="{3FDDCB9C-89ED-A535-7F90-181D4B266F50}"/>
              </a:ext>
            </a:extLst>
          </p:cNvPr>
          <p:cNvSpPr/>
          <p:nvPr/>
        </p:nvSpPr>
        <p:spPr bwMode="auto">
          <a:xfrm>
            <a:off x="7788905" y="1603296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1F3C8624-C2BA-8F61-7193-AD6F7FFA125D}"/>
              </a:ext>
            </a:extLst>
          </p:cNvPr>
          <p:cNvSpPr txBox="1">
            <a:spLocks/>
          </p:cNvSpPr>
          <p:nvPr/>
        </p:nvSpPr>
        <p:spPr bwMode="auto">
          <a:xfrm>
            <a:off x="3248653" y="2240986"/>
            <a:ext cx="47795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독서와 작문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문학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사회와 음악 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5921B4C9-FB2A-530C-595E-251395B6EBCE}"/>
              </a:ext>
            </a:extLst>
          </p:cNvPr>
          <p:cNvSpPr txBox="1">
            <a:spLocks/>
          </p:cNvSpPr>
          <p:nvPr/>
        </p:nvSpPr>
        <p:spPr bwMode="auto">
          <a:xfrm>
            <a:off x="3266787" y="2894283"/>
            <a:ext cx="45651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문학과 영상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영미 문학 읽기 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5667D6BA-B2A0-12AA-CCD5-229450C129A2}"/>
              </a:ext>
            </a:extLst>
          </p:cNvPr>
          <p:cNvSpPr txBox="1">
            <a:spLocks/>
          </p:cNvSpPr>
          <p:nvPr/>
        </p:nvSpPr>
        <p:spPr bwMode="auto">
          <a:xfrm>
            <a:off x="3248653" y="3646163"/>
            <a:ext cx="518101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pc="-150" dirty="0">
                <a:solidFill>
                  <a:srgbClr val="FF0000"/>
                </a:solidFill>
              </a:rPr>
              <a:t>독서 토론과 글쓰기</a:t>
            </a:r>
            <a:r>
              <a:rPr lang="en-US" altLang="ko-KR" spc="-150" dirty="0">
                <a:solidFill>
                  <a:srgbClr val="FF0000"/>
                </a:solidFill>
              </a:rPr>
              <a:t>, </a:t>
            </a:r>
            <a:r>
              <a:rPr lang="ko-KR" altLang="en-US" spc="-150" dirty="0">
                <a:solidFill>
                  <a:srgbClr val="FF0000"/>
                </a:solidFill>
              </a:rPr>
              <a:t>금융과 경제생활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F67B2E09-086C-BADC-6DED-9002A9A35FD4}"/>
              </a:ext>
            </a:extLst>
          </p:cNvPr>
          <p:cNvSpPr txBox="1">
            <a:spLocks/>
          </p:cNvSpPr>
          <p:nvPr/>
        </p:nvSpPr>
        <p:spPr bwMode="auto">
          <a:xfrm>
            <a:off x="3266787" y="4606738"/>
            <a:ext cx="48859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dirty="0">
                <a:solidFill>
                  <a:srgbClr val="FF0000"/>
                </a:solidFill>
              </a:rPr>
              <a:t>성공적인 직업생활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6895689D-B4A9-BDF3-0AD5-E0A05979E1C8}"/>
              </a:ext>
            </a:extLst>
          </p:cNvPr>
          <p:cNvSpPr txBox="1">
            <a:spLocks/>
          </p:cNvSpPr>
          <p:nvPr/>
        </p:nvSpPr>
        <p:spPr bwMode="auto">
          <a:xfrm>
            <a:off x="3206034" y="5549791"/>
            <a:ext cx="54044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pc="-150" dirty="0">
                <a:solidFill>
                  <a:srgbClr val="FF0000"/>
                </a:solidFill>
              </a:rPr>
              <a:t>문화 콘텐츠 산업 일반</a:t>
            </a:r>
            <a:r>
              <a:rPr lang="en-US" altLang="ko-KR" spc="-150" dirty="0">
                <a:solidFill>
                  <a:srgbClr val="FF0000"/>
                </a:solidFill>
              </a:rPr>
              <a:t>, </a:t>
            </a:r>
            <a:r>
              <a:rPr lang="ko-KR" altLang="en-US" spc="-150" dirty="0">
                <a:solidFill>
                  <a:srgbClr val="FF0000"/>
                </a:solidFill>
              </a:rPr>
              <a:t>영상 제작 기초</a:t>
            </a:r>
            <a:r>
              <a:rPr lang="en-US" altLang="ko-KR" spc="-150" dirty="0">
                <a:solidFill>
                  <a:srgbClr val="FF0000"/>
                </a:solidFill>
              </a:rPr>
              <a:t> </a:t>
            </a:r>
            <a:endParaRPr lang="ko-KR" altLang="en-US" spc="-150" dirty="0">
              <a:solidFill>
                <a:srgbClr val="FF0000"/>
              </a:solidFill>
            </a:endParaRPr>
          </a:p>
        </p:txBody>
      </p:sp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2475920-5F3B-3C60-04F0-51A8A3ECEB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56" y="6310624"/>
            <a:ext cx="360040" cy="358598"/>
          </a:xfrm>
          <a:prstGeom prst="rect">
            <a:avLst/>
          </a:prstGeom>
        </p:spPr>
      </p:pic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2585B9D9-775D-B138-6BB7-E64192E6E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650907"/>
              </p:ext>
            </p:extLst>
          </p:nvPr>
        </p:nvGraphicFramePr>
        <p:xfrm>
          <a:off x="940145" y="2177031"/>
          <a:ext cx="7710766" cy="413729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07793">
                  <a:extLst>
                    <a:ext uri="{9D8B030D-6E8A-4147-A177-3AD203B41FA5}">
                      <a16:colId xmlns:a16="http://schemas.microsoft.com/office/drawing/2014/main" val="3584503322"/>
                    </a:ext>
                  </a:extLst>
                </a:gridCol>
                <a:gridCol w="1426658">
                  <a:extLst>
                    <a:ext uri="{9D8B030D-6E8A-4147-A177-3AD203B41FA5}">
                      <a16:colId xmlns:a16="http://schemas.microsoft.com/office/drawing/2014/main" val="3922706655"/>
                    </a:ext>
                  </a:extLst>
                </a:gridCol>
                <a:gridCol w="5476315">
                  <a:extLst>
                    <a:ext uri="{9D8B030D-6E8A-4147-A177-3AD203B41FA5}">
                      <a16:colId xmlns:a16="http://schemas.microsoft.com/office/drawing/2014/main" val="3609438"/>
                    </a:ext>
                  </a:extLst>
                </a:gridCol>
              </a:tblGrid>
              <a:tr h="61998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보통 교과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solidFill>
                            <a:schemeClr val="tx1"/>
                          </a:solidFill>
                        </a:rPr>
                        <a:t>일반 선택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852896"/>
                  </a:ext>
                </a:extLst>
              </a:tr>
              <a:tr h="776146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진로 선택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851001"/>
                  </a:ext>
                </a:extLst>
              </a:tr>
              <a:tr h="8899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융합 선택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341956"/>
                  </a:ext>
                </a:extLst>
              </a:tr>
              <a:tr h="92561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전문 교과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전문 공통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057796"/>
                  </a:ext>
                </a:extLst>
              </a:tr>
              <a:tr h="92561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전공 일반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0825"/>
                  </a:ext>
                </a:extLst>
              </a:tr>
            </a:tbl>
          </a:graphicData>
        </a:graphic>
      </p:graphicFrame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9B40A8B2-84FB-BFE1-93DE-24626D07AF02}"/>
              </a:ext>
            </a:extLst>
          </p:cNvPr>
          <p:cNvSpPr txBox="1">
            <a:spLocks/>
          </p:cNvSpPr>
          <p:nvPr/>
        </p:nvSpPr>
        <p:spPr bwMode="auto">
          <a:xfrm>
            <a:off x="3288104" y="2248420"/>
            <a:ext cx="477956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독서와 작문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문학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사회와 문화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음악 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5A2C43F9-4BB5-1892-A6CD-72C3A171B61E}"/>
              </a:ext>
            </a:extLst>
          </p:cNvPr>
          <p:cNvSpPr txBox="1">
            <a:spLocks/>
          </p:cNvSpPr>
          <p:nvPr/>
        </p:nvSpPr>
        <p:spPr bwMode="auto">
          <a:xfrm>
            <a:off x="3294304" y="2805890"/>
            <a:ext cx="39419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문학과 영상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영미 문학 읽기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인문학과 윤리 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577973F3-8EBD-F72D-B8E0-7992EC406A40}"/>
              </a:ext>
            </a:extLst>
          </p:cNvPr>
          <p:cNvSpPr txBox="1">
            <a:spLocks/>
          </p:cNvSpPr>
          <p:nvPr/>
        </p:nvSpPr>
        <p:spPr bwMode="auto">
          <a:xfrm>
            <a:off x="3268841" y="3645024"/>
            <a:ext cx="511958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독서 토론과 글쓰기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금융과 경제생활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음악과 미디어  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AEE1677F-8D6D-FFFC-C8C3-092F62E0FD6C}"/>
              </a:ext>
            </a:extLst>
          </p:cNvPr>
          <p:cNvSpPr txBox="1">
            <a:spLocks/>
          </p:cNvSpPr>
          <p:nvPr/>
        </p:nvSpPr>
        <p:spPr bwMode="auto">
          <a:xfrm>
            <a:off x="3275856" y="4687029"/>
            <a:ext cx="324714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성공적인 직업생활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2390A7B2-B8EF-E69F-C798-5371FE8F9D09}"/>
              </a:ext>
            </a:extLst>
          </p:cNvPr>
          <p:cNvSpPr txBox="1">
            <a:spLocks/>
          </p:cNvSpPr>
          <p:nvPr/>
        </p:nvSpPr>
        <p:spPr bwMode="auto">
          <a:xfrm>
            <a:off x="3286780" y="5483298"/>
            <a:ext cx="510164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200" dirty="0">
                <a:solidFill>
                  <a:srgbClr val="FF0000"/>
                </a:solidFill>
              </a:rPr>
              <a:t>문화 콘텐츠 산업 일반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영상 제작 기초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애니메이션 기초</a:t>
            </a:r>
          </a:p>
        </p:txBody>
      </p:sp>
    </p:spTree>
    <p:extLst>
      <p:ext uri="{BB962C8B-B14F-4D97-AF65-F5344CB8AC3E}">
        <p14:creationId xmlns:p14="http://schemas.microsoft.com/office/powerpoint/2010/main" val="37773619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3503</TotalTime>
  <Words>344</Words>
  <Application>Microsoft Office PowerPoint</Application>
  <PresentationFormat>화면 슬라이드 쇼(4:3)</PresentationFormat>
  <Paragraphs>80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Adobe 고딕 Std B</vt:lpstr>
      <vt:lpstr>HY견고딕</vt:lpstr>
      <vt:lpstr>HY헤드라인M</vt:lpstr>
      <vt:lpstr>굴림</vt:lpstr>
      <vt:lpstr>Arial</vt:lpstr>
      <vt:lpstr>Times New Roman</vt:lpstr>
      <vt:lpstr>Wingdings</vt:lpstr>
      <vt:lpstr>Level</vt:lpstr>
      <vt:lpstr>PowerPoint 프레젠테이션</vt:lpstr>
      <vt:lpstr>Ⅲ. 진로 설계와 실천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65</cp:revision>
  <dcterms:created xsi:type="dcterms:W3CDTF">2024-05-29T05:55:53Z</dcterms:created>
  <dcterms:modified xsi:type="dcterms:W3CDTF">2026-02-11T06:32:36Z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