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1"/>
  </p:notesMasterIdLst>
  <p:sldIdLst>
    <p:sldId id="256" r:id="rId5"/>
    <p:sldId id="261" r:id="rId6"/>
    <p:sldId id="276" r:id="rId7"/>
    <p:sldId id="313" r:id="rId8"/>
    <p:sldId id="312" r:id="rId9"/>
    <p:sldId id="278" r:id="rId1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A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335A56-A93D-499E-AFEC-95CDAB20C7D0}" v="88" dt="2026-02-03T06:45:39.6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0" autoAdjust="0"/>
    <p:restoredTop sz="96318" autoAdjust="0"/>
  </p:normalViewPr>
  <p:slideViewPr>
    <p:cSldViewPr>
      <p:cViewPr varScale="1">
        <p:scale>
          <a:sx n="107" d="100"/>
          <a:sy n="107" d="100"/>
        </p:scale>
        <p:origin x="82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addSld delSld modSld">
      <pc:chgData name="young yoon" userId="91498ed6ae028579" providerId="LiveId" clId="{9C0A59D4-9A4E-4869-A37E-C7E1C3EAE03D}" dt="2026-02-03T06:45:39.677" v="115" actId="20577"/>
      <pc:docMkLst>
        <pc:docMk/>
      </pc:docMkLst>
      <pc:sldChg chg="del">
        <pc:chgData name="young yoon" userId="91498ed6ae028579" providerId="LiveId" clId="{9C0A59D4-9A4E-4869-A37E-C7E1C3EAE03D}" dt="2026-01-30T03:04:12.852" v="0" actId="47"/>
        <pc:sldMkLst>
          <pc:docMk/>
          <pc:sldMk cId="1791241981" sldId="276"/>
        </pc:sldMkLst>
      </pc:sldChg>
      <pc:sldChg chg="addSp delSp modSp add mod modAnim">
        <pc:chgData name="young yoon" userId="91498ed6ae028579" providerId="LiveId" clId="{9C0A59D4-9A4E-4869-A37E-C7E1C3EAE03D}" dt="2026-02-03T06:33:55.015" v="85" actId="1036"/>
        <pc:sldMkLst>
          <pc:docMk/>
          <pc:sldMk cId="2305399702" sldId="276"/>
        </pc:sldMkLst>
        <pc:spChg chg="mod">
          <ac:chgData name="young yoon" userId="91498ed6ae028579" providerId="LiveId" clId="{9C0A59D4-9A4E-4869-A37E-C7E1C3EAE03D}" dt="2026-02-03T06:33:29.270" v="84" actId="1036"/>
          <ac:spMkLst>
            <pc:docMk/>
            <pc:sldMk cId="2305399702" sldId="276"/>
            <ac:spMk id="9" creationId="{0EAD8834-ED7C-DA85-A77D-2979989C1B33}"/>
          </ac:spMkLst>
        </pc:spChg>
        <pc:spChg chg="add del">
          <ac:chgData name="young yoon" userId="91498ed6ae028579" providerId="LiveId" clId="{9C0A59D4-9A4E-4869-A37E-C7E1C3EAE03D}" dt="2026-02-03T06:21:08.227" v="38" actId="478"/>
          <ac:spMkLst>
            <pc:docMk/>
            <pc:sldMk cId="2305399702" sldId="276"/>
            <ac:spMk id="11" creationId="{10BAA5F0-4B77-6749-0227-FCA17F60593B}"/>
          </ac:spMkLst>
        </pc:spChg>
        <pc:spChg chg="mod">
          <ac:chgData name="young yoon" userId="91498ed6ae028579" providerId="LiveId" clId="{9C0A59D4-9A4E-4869-A37E-C7E1C3EAE03D}" dt="2026-02-03T06:25:22.648" v="83" actId="179"/>
          <ac:spMkLst>
            <pc:docMk/>
            <pc:sldMk cId="2305399702" sldId="276"/>
            <ac:spMk id="12" creationId="{ACEA97B0-0423-1572-7BF0-0E9080EA2F0B}"/>
          </ac:spMkLst>
        </pc:spChg>
        <pc:spChg chg="mod">
          <ac:chgData name="young yoon" userId="91498ed6ae028579" providerId="LiveId" clId="{9C0A59D4-9A4E-4869-A37E-C7E1C3EAE03D}" dt="2026-02-03T06:33:29.270" v="84" actId="1036"/>
          <ac:spMkLst>
            <pc:docMk/>
            <pc:sldMk cId="2305399702" sldId="276"/>
            <ac:spMk id="13" creationId="{18181B99-381B-1105-1CE0-C3129F04B254}"/>
          </ac:spMkLst>
        </pc:spChg>
        <pc:spChg chg="add mod">
          <ac:chgData name="young yoon" userId="91498ed6ae028579" providerId="LiveId" clId="{9C0A59D4-9A4E-4869-A37E-C7E1C3EAE03D}" dt="2026-02-03T06:25:06.121" v="78" actId="1076"/>
          <ac:spMkLst>
            <pc:docMk/>
            <pc:sldMk cId="2305399702" sldId="276"/>
            <ac:spMk id="14" creationId="{02F13687-DFFF-A948-6361-FABEAB95B97E}"/>
          </ac:spMkLst>
        </pc:spChg>
        <pc:spChg chg="add mod">
          <ac:chgData name="young yoon" userId="91498ed6ae028579" providerId="LiveId" clId="{9C0A59D4-9A4E-4869-A37E-C7E1C3EAE03D}" dt="2026-02-03T06:25:08.967" v="79" actId="1076"/>
          <ac:spMkLst>
            <pc:docMk/>
            <pc:sldMk cId="2305399702" sldId="276"/>
            <ac:spMk id="15" creationId="{96542412-293E-17BF-79C0-3EF145E49A5D}"/>
          </ac:spMkLst>
        </pc:spChg>
        <pc:spChg chg="mod">
          <ac:chgData name="young yoon" userId="91498ed6ae028579" providerId="LiveId" clId="{9C0A59D4-9A4E-4869-A37E-C7E1C3EAE03D}" dt="2026-02-03T06:33:55.015" v="85" actId="1036"/>
          <ac:spMkLst>
            <pc:docMk/>
            <pc:sldMk cId="2305399702" sldId="276"/>
            <ac:spMk id="24" creationId="{B3D53237-D553-F942-0EB9-FFFA977346FA}"/>
          </ac:spMkLst>
        </pc:spChg>
        <pc:spChg chg="mod">
          <ac:chgData name="young yoon" userId="91498ed6ae028579" providerId="LiveId" clId="{9C0A59D4-9A4E-4869-A37E-C7E1C3EAE03D}" dt="2026-02-03T06:33:55.015" v="85" actId="1036"/>
          <ac:spMkLst>
            <pc:docMk/>
            <pc:sldMk cId="2305399702" sldId="276"/>
            <ac:spMk id="25" creationId="{C6BC48DD-9BA8-8A7D-13C4-EE268046D2AC}"/>
          </ac:spMkLst>
        </pc:spChg>
      </pc:sldChg>
      <pc:sldChg chg="modSp mod modAnim">
        <pc:chgData name="young yoon" userId="91498ed6ae028579" providerId="LiveId" clId="{9C0A59D4-9A4E-4869-A37E-C7E1C3EAE03D}" dt="2026-02-03T06:45:39.677" v="115" actId="20577"/>
        <pc:sldMkLst>
          <pc:docMk/>
          <pc:sldMk cId="3812934241" sldId="312"/>
        </pc:sldMkLst>
        <pc:spChg chg="mod">
          <ac:chgData name="young yoon" userId="91498ed6ae028579" providerId="LiveId" clId="{9C0A59D4-9A4E-4869-A37E-C7E1C3EAE03D}" dt="2026-02-03T06:45:39.677" v="115" actId="20577"/>
          <ac:spMkLst>
            <pc:docMk/>
            <pc:sldMk cId="3812934241" sldId="312"/>
            <ac:spMk id="9" creationId="{9B52346E-A2BC-B5B8-3C81-0AA78B386306}"/>
          </ac:spMkLst>
        </pc:spChg>
        <pc:spChg chg="mod">
          <ac:chgData name="young yoon" userId="91498ed6ae028579" providerId="LiveId" clId="{9C0A59D4-9A4E-4869-A37E-C7E1C3EAE03D}" dt="2026-02-03T06:44:31.667" v="89" actId="113"/>
          <ac:spMkLst>
            <pc:docMk/>
            <pc:sldMk cId="3812934241" sldId="312"/>
            <ac:spMk id="11" creationId="{20ADEA7E-BCAB-6313-375E-BAFE105E4C03}"/>
          </ac:spMkLst>
        </pc:spChg>
        <pc:spChg chg="mod">
          <ac:chgData name="young yoon" userId="91498ed6ae028579" providerId="LiveId" clId="{9C0A59D4-9A4E-4869-A37E-C7E1C3EAE03D}" dt="2026-02-03T06:44:31.667" v="89" actId="113"/>
          <ac:spMkLst>
            <pc:docMk/>
            <pc:sldMk cId="3812934241" sldId="312"/>
            <ac:spMk id="12" creationId="{3A425D83-BA46-46F6-FC53-291B30EE197C}"/>
          </ac:spMkLst>
        </pc:spChg>
        <pc:spChg chg="mod">
          <ac:chgData name="young yoon" userId="91498ed6ae028579" providerId="LiveId" clId="{9C0A59D4-9A4E-4869-A37E-C7E1C3EAE03D}" dt="2026-02-03T06:44:31.667" v="89" actId="113"/>
          <ac:spMkLst>
            <pc:docMk/>
            <pc:sldMk cId="3812934241" sldId="312"/>
            <ac:spMk id="14" creationId="{110ACD0A-2EF2-FFBB-8609-118BF38FE4C6}"/>
          </ac:spMkLst>
        </pc:spChg>
        <pc:spChg chg="mod">
          <ac:chgData name="young yoon" userId="91498ed6ae028579" providerId="LiveId" clId="{9C0A59D4-9A4E-4869-A37E-C7E1C3EAE03D}" dt="2026-01-30T06:45:40.431" v="15" actId="1036"/>
          <ac:spMkLst>
            <pc:docMk/>
            <pc:sldMk cId="3812934241" sldId="312"/>
            <ac:spMk id="24" creationId="{10DAFE90-6EB0-E4D6-0E9C-E1A9F8E59424}"/>
          </ac:spMkLst>
        </pc:spChg>
        <pc:spChg chg="mod">
          <ac:chgData name="young yoon" userId="91498ed6ae028579" providerId="LiveId" clId="{9C0A59D4-9A4E-4869-A37E-C7E1C3EAE03D}" dt="2026-01-30T06:45:40.431" v="15" actId="1036"/>
          <ac:spMkLst>
            <pc:docMk/>
            <pc:sldMk cId="3812934241" sldId="312"/>
            <ac:spMk id="25" creationId="{72100875-8929-710A-C68C-E2EDAC072745}"/>
          </ac:spMkLst>
        </pc:spChg>
      </pc:sldChg>
      <pc:sldChg chg="modSp mod modAnim">
        <pc:chgData name="young yoon" userId="91498ed6ae028579" providerId="LiveId" clId="{9C0A59D4-9A4E-4869-A37E-C7E1C3EAE03D}" dt="2026-02-03T06:34:12.910" v="87" actId="1035"/>
        <pc:sldMkLst>
          <pc:docMk/>
          <pc:sldMk cId="1616987340" sldId="313"/>
        </pc:sldMkLst>
        <pc:spChg chg="mod">
          <ac:chgData name="young yoon" userId="91498ed6ae028579" providerId="LiveId" clId="{9C0A59D4-9A4E-4869-A37E-C7E1C3EAE03D}" dt="2026-01-30T06:45:28.553" v="14" actId="1035"/>
          <ac:spMkLst>
            <pc:docMk/>
            <pc:sldMk cId="1616987340" sldId="313"/>
            <ac:spMk id="24" creationId="{FA5E4964-F320-D6A9-7503-9F6038E68BB1}"/>
          </ac:spMkLst>
        </pc:spChg>
        <pc:spChg chg="mod">
          <ac:chgData name="young yoon" userId="91498ed6ae028579" providerId="LiveId" clId="{9C0A59D4-9A4E-4869-A37E-C7E1C3EAE03D}" dt="2026-02-03T06:34:12.910" v="87" actId="1035"/>
          <ac:spMkLst>
            <pc:docMk/>
            <pc:sldMk cId="1616987340" sldId="313"/>
            <ac:spMk id="25" creationId="{E15E042C-0C7C-1616-7D95-C400EE6B749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E8B816-F928-D1A4-E1B8-1385B1107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BD5877A-8437-9287-C9CF-F3CFABE366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060A2C85-614A-2C5A-9BCA-5DFCBD6F24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DD7E476-54A9-38C5-F1C3-353EB9DC30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003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F2078E-F742-F1EF-65C4-C6740C970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D777A5E-EF2D-4DB2-7378-3045B73AE2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8449D36-B3D9-CCE9-DF23-FA1F54AD19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22F7984-5404-2B6F-9366-08ECE98C99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5977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F64B7-1F30-2E4F-BFD3-68B120DD2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D320513-1634-45F4-8AA9-829A95537E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8C818AD-5246-2248-7EC2-1760CC769B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4BEBE36-04EE-0729-0A0C-695B14F469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7052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wagework.go.kr/pt/b/b/retrieveOccpFndnList.do?topPageId=PT06000000&amp;pageId=PT06020100" TargetMode="External"/><Relationship Id="rId5" Type="http://schemas.openxmlformats.org/officeDocument/2006/relationships/hyperlink" Target="https://www.career.go.kr/cloud/w/job/list" TargetMode="External"/><Relationship Id="rId4" Type="http://schemas.openxmlformats.org/officeDocument/2006/relationships/hyperlink" Target="http://www.career.go.kr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r>
              <a:rPr lang="ko-KR" altLang="en-US" sz="3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DEF991C6-5BFE-EABD-B2AC-A2E7E9B73B55}"/>
              </a:ext>
            </a:extLst>
          </p:cNvPr>
          <p:cNvSpPr txBox="1"/>
          <p:nvPr/>
        </p:nvSpPr>
        <p:spPr>
          <a:xfrm>
            <a:off x="2286000" y="3190473"/>
            <a:ext cx="457200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03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미래 직업과 진로 특성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Ⅰ.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진로와 나의 이해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6ABB1E81-F8BF-ECAE-93BF-832D19F3737A}"/>
              </a:ext>
            </a:extLst>
          </p:cNvPr>
          <p:cNvSpPr txBox="1"/>
          <p:nvPr/>
        </p:nvSpPr>
        <p:spPr>
          <a:xfrm>
            <a:off x="2286000" y="3190473"/>
            <a:ext cx="457200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03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미래 직업과 진로 특성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715B99-275C-7F58-7371-26B3F35A3B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E8F01D-6C95-4F97-CD9C-6632C0C76B28}"/>
              </a:ext>
            </a:extLst>
          </p:cNvPr>
          <p:cNvSpPr txBox="1"/>
          <p:nvPr/>
        </p:nvSpPr>
        <p:spPr>
          <a:xfrm>
            <a:off x="323528" y="-28495"/>
            <a:ext cx="902504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C77CEC1-0A99-A6B5-C694-8A2ADFA981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35ADEEE-5764-94F4-36F7-BB1396EF799B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B9CDCBBD-AAF7-C9FF-EFF4-18FC23C9D175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CA881D5B-E1AF-6A59-DC0B-21A7EB70B915}"/>
              </a:ext>
            </a:extLst>
          </p:cNvPr>
          <p:cNvSpPr/>
          <p:nvPr/>
        </p:nvSpPr>
        <p:spPr>
          <a:xfrm>
            <a:off x="234428" y="-21202"/>
            <a:ext cx="9114140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8E4F9E-6233-D82A-048C-26F9BB499F43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 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4_ 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미래 직업과 진로 특성 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ACEA97B0-0423-1572-7BF0-0E9080EA2F0B}"/>
              </a:ext>
            </a:extLst>
          </p:cNvPr>
          <p:cNvSpPr txBox="1">
            <a:spLocks/>
          </p:cNvSpPr>
          <p:nvPr/>
        </p:nvSpPr>
        <p:spPr bwMode="auto">
          <a:xfrm>
            <a:off x="738850" y="1024695"/>
            <a:ext cx="7967497" cy="139730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solidFill>
                  <a:schemeClr val="tx2"/>
                </a:solidFill>
                <a:latin typeface="+mn-ea"/>
              </a:rPr>
              <a:t>🤖</a:t>
            </a:r>
            <a:r>
              <a:rPr lang="ko-KR" altLang="en-US" sz="2000" b="1" spc="-20" dirty="0">
                <a:latin typeface="+mn-ea"/>
              </a:rPr>
              <a:t>미래 직업이 요구되는 진로 특성을 탐색해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i="0" u="none" strike="noStrike" baseline="0" dirty="0">
              <a:latin typeface="+mn-ea"/>
            </a:endParaRPr>
          </a:p>
          <a:p>
            <a:pPr marL="538163" indent="-538163">
              <a:buNone/>
              <a:tabLst>
                <a:tab pos="179388" algn="l"/>
              </a:tabLst>
            </a:pPr>
            <a:r>
              <a:rPr lang="ko-KR" altLang="en-US" sz="1800" b="0" i="0" u="none" strike="noStrike" baseline="0" dirty="0">
                <a:latin typeface="YDVYGO34"/>
              </a:rPr>
              <a:t>　　커리어넷 </a:t>
            </a:r>
            <a:r>
              <a:rPr lang="en-US" altLang="ko-KR" sz="1800" b="0" i="0" u="none" strike="noStrike" baseline="0" dirty="0">
                <a:latin typeface="YDVYGO32"/>
              </a:rPr>
              <a:t>(</a:t>
            </a:r>
            <a:r>
              <a:rPr lang="en-US" altLang="ko-KR" sz="1800" b="0" i="0" u="none" strike="noStrike" baseline="0" dirty="0">
                <a:latin typeface="YDVYGO32"/>
                <a:hlinkClick r:id="rId4"/>
              </a:rPr>
              <a:t>www.career.go.kr</a:t>
            </a:r>
            <a:r>
              <a:rPr lang="en-US" altLang="ko-KR" sz="1800" b="0" i="0" u="none" strike="noStrike" baseline="0" dirty="0">
                <a:latin typeface="YDVYGO32"/>
              </a:rPr>
              <a:t>) → </a:t>
            </a:r>
            <a:r>
              <a:rPr lang="ko-KR" altLang="en-US" sz="1800" b="0" i="0" u="none" strike="noStrike" baseline="0" dirty="0">
                <a:latin typeface="YDVYGO32"/>
              </a:rPr>
              <a:t>직업정보 </a:t>
            </a:r>
            <a:r>
              <a:rPr lang="en-US" altLang="ko-KR" sz="1800" b="0" i="0" u="none" strike="noStrike" baseline="0" dirty="0">
                <a:latin typeface="YDVYGO32"/>
              </a:rPr>
              <a:t>→ </a:t>
            </a:r>
            <a:r>
              <a:rPr lang="ko-KR" altLang="en-US" sz="1800" dirty="0">
                <a:latin typeface="YDVYGO32"/>
              </a:rPr>
              <a:t>직업백과</a:t>
            </a:r>
            <a:r>
              <a:rPr lang="ko-KR" altLang="en-US" sz="1800" b="0" i="0" u="none" strike="noStrike" baseline="0" dirty="0">
                <a:latin typeface="YDVYGO32"/>
              </a:rPr>
              <a:t>     </a:t>
            </a:r>
            <a:r>
              <a:rPr lang="ko-KR" altLang="en-US" sz="1800" b="0" i="0" u="none" strike="noStrike" baseline="0" dirty="0">
                <a:latin typeface="YDVYGO32"/>
                <a:hlinkClick r:id="rId5"/>
              </a:rPr>
              <a:t>🛜</a:t>
            </a:r>
            <a:endParaRPr lang="en-US" altLang="ko-KR" sz="1800" b="0" i="0" u="none" strike="noStrike" baseline="0" dirty="0">
              <a:latin typeface="YDVYGO32"/>
            </a:endParaRPr>
          </a:p>
          <a:p>
            <a:pPr marL="712788" indent="-712788">
              <a:buNone/>
            </a:pPr>
            <a:r>
              <a:rPr lang="ko-KR" altLang="en-US" sz="1800" dirty="0"/>
              <a:t>　　</a:t>
            </a:r>
            <a:r>
              <a:rPr lang="ko-KR" altLang="en-US" sz="1800" dirty="0" err="1"/>
              <a:t>임금직업포털</a:t>
            </a:r>
            <a:r>
              <a:rPr lang="ko-KR" altLang="en-US" sz="1800" dirty="0"/>
              <a:t> </a:t>
            </a:r>
            <a:r>
              <a:rPr lang="ko-KR" altLang="en-US" sz="1800" dirty="0" err="1"/>
              <a:t>워크피디아</a:t>
            </a:r>
            <a:r>
              <a:rPr lang="ko-KR" altLang="en-US" sz="1800" dirty="0"/>
              <a:t> </a:t>
            </a:r>
            <a:r>
              <a:rPr lang="en-US" altLang="ko-KR" sz="1800" dirty="0"/>
              <a:t>(https://www.wagework.go.kr)</a:t>
            </a:r>
            <a:r>
              <a:rPr lang="en-US" altLang="ko-KR" sz="1800" dirty="0">
                <a:latin typeface="YDVYGO32"/>
              </a:rPr>
              <a:t> →</a:t>
            </a:r>
            <a:r>
              <a:rPr lang="en-US" altLang="ko-KR" sz="1800" dirty="0"/>
              <a:t> </a:t>
            </a:r>
            <a:r>
              <a:rPr lang="ko-KR" altLang="en-US" sz="1800" dirty="0"/>
              <a:t>직업정보</a:t>
            </a:r>
            <a:endParaRPr lang="en-US" altLang="ko-KR" sz="1800" dirty="0"/>
          </a:p>
          <a:p>
            <a:pPr marL="712788" indent="-265113">
              <a:buNone/>
            </a:pPr>
            <a:r>
              <a:rPr lang="en-US" altLang="ko-KR" sz="1800" dirty="0">
                <a:latin typeface="YDVYGO32"/>
              </a:rPr>
              <a:t> →</a:t>
            </a:r>
            <a:r>
              <a:rPr lang="ko-KR" altLang="en-US" sz="1800" dirty="0"/>
              <a:t> 미래직업세계</a:t>
            </a:r>
            <a:r>
              <a:rPr lang="en-US" altLang="ko-KR" sz="1800" dirty="0">
                <a:latin typeface="YDVYGO32"/>
              </a:rPr>
              <a:t> →</a:t>
            </a:r>
            <a:r>
              <a:rPr lang="ko-KR" altLang="en-US" sz="1800" dirty="0"/>
              <a:t> 미래직업 찾기　 </a:t>
            </a:r>
            <a:r>
              <a:rPr lang="ko-KR" altLang="en-US" sz="1800" dirty="0">
                <a:latin typeface="YDVYGO32"/>
                <a:hlinkClick r:id="rId6"/>
              </a:rPr>
              <a:t>🛜</a:t>
            </a:r>
            <a:endParaRPr lang="en-US" altLang="ko-KR" sz="1800" b="1" spc="-150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A079C2-4940-0344-FB3D-B48BFC7419C6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18</a:t>
            </a:r>
            <a:r>
              <a:rPr lang="ko-KR" altLang="en-US" sz="1600" b="1" dirty="0"/>
              <a:t>쪽</a:t>
            </a:r>
          </a:p>
        </p:txBody>
      </p:sp>
      <p:sp>
        <p:nvSpPr>
          <p:cNvPr id="9" name="모서리가 둥근 직사각형 36">
            <a:extLst>
              <a:ext uri="{FF2B5EF4-FFF2-40B4-BE49-F238E27FC236}">
                <a16:creationId xmlns:a16="http://schemas.microsoft.com/office/drawing/2014/main" id="{0EAD8834-ED7C-DA85-A77D-2979989C1B33}"/>
              </a:ext>
            </a:extLst>
          </p:cNvPr>
          <p:cNvSpPr/>
          <p:nvPr/>
        </p:nvSpPr>
        <p:spPr bwMode="auto">
          <a:xfrm>
            <a:off x="973397" y="3382694"/>
            <a:ext cx="7732950" cy="3142650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endParaRPr lang="en-US" altLang="ko-KR" sz="2000" dirty="0">
              <a:solidFill>
                <a:srgbClr val="FF0000"/>
              </a:solidFill>
            </a:endParaRPr>
          </a:p>
          <a:p>
            <a:r>
              <a:rPr lang="ko-KR" altLang="en-US" sz="2000" dirty="0">
                <a:solidFill>
                  <a:srgbClr val="FF0000"/>
                </a:solidFill>
              </a:rPr>
              <a:t>로봇공학자</a:t>
            </a:r>
            <a:endParaRPr lang="en-US" altLang="ko-KR" sz="2000" dirty="0">
              <a:solidFill>
                <a:srgbClr val="FF0000"/>
              </a:solidFill>
            </a:endParaRPr>
          </a:p>
          <a:p>
            <a:endParaRPr lang="ko-KR" altLang="en-US" b="1" dirty="0"/>
          </a:p>
          <a:p>
            <a:r>
              <a:rPr lang="ko-KR" altLang="en-US" b="1" dirty="0"/>
              <a:t>어떤 일을 하나요</a:t>
            </a:r>
            <a:r>
              <a:rPr lang="en-US" altLang="ko-KR" b="1" dirty="0"/>
              <a:t>?</a:t>
            </a:r>
          </a:p>
          <a:p>
            <a:r>
              <a:rPr lang="ko-KR" altLang="en-US" sz="2000" dirty="0">
                <a:solidFill>
                  <a:srgbClr val="FF0000"/>
                </a:solidFill>
              </a:rPr>
              <a:t>모든 분야에서 사람을 위해 일하는 로봇을 제작한다</a:t>
            </a:r>
            <a:r>
              <a:rPr lang="en-US" altLang="ko-KR" sz="2000" dirty="0">
                <a:solidFill>
                  <a:srgbClr val="FF0000"/>
                </a:solidFill>
              </a:rPr>
              <a:t>.</a:t>
            </a:r>
          </a:p>
          <a:p>
            <a:endParaRPr lang="en-US" altLang="ko-KR" b="1" dirty="0"/>
          </a:p>
          <a:p>
            <a:r>
              <a:rPr lang="ko-KR" altLang="en-US" b="1" dirty="0"/>
              <a:t>어떤 진로 특성이 필요한가요</a:t>
            </a:r>
            <a:r>
              <a:rPr lang="en-US" altLang="ko-KR" b="1" dirty="0"/>
              <a:t>? (</a:t>
            </a:r>
            <a:r>
              <a:rPr lang="ko-KR" altLang="en-US" b="1" dirty="0"/>
              <a:t>흥미</a:t>
            </a:r>
            <a:r>
              <a:rPr lang="en-US" altLang="ko-KR" b="1" dirty="0"/>
              <a:t>, </a:t>
            </a:r>
            <a:r>
              <a:rPr lang="ko-KR" altLang="en-US" b="1" dirty="0"/>
              <a:t>적성</a:t>
            </a:r>
            <a:r>
              <a:rPr lang="en-US" altLang="ko-KR" b="1" dirty="0"/>
              <a:t>, </a:t>
            </a:r>
            <a:r>
              <a:rPr lang="ko-KR" altLang="en-US" b="1" dirty="0"/>
              <a:t>가치관 등</a:t>
            </a:r>
            <a:r>
              <a:rPr lang="en-US" altLang="ko-KR" b="1" dirty="0"/>
              <a:t>)</a:t>
            </a:r>
            <a:r>
              <a:rPr lang="ko-KR" altLang="en-US" b="1" dirty="0"/>
              <a:t> </a:t>
            </a:r>
            <a:endParaRPr lang="en-US" altLang="ko-KR" b="1" dirty="0"/>
          </a:p>
          <a:p>
            <a:r>
              <a:rPr lang="ko-KR" altLang="en-US" sz="2000" dirty="0">
                <a:solidFill>
                  <a:srgbClr val="FF0000"/>
                </a:solidFill>
                <a:latin typeface="+mn-ea"/>
              </a:rPr>
              <a:t>무한한 노력과 끈기</a:t>
            </a:r>
            <a:r>
              <a:rPr lang="en-US" altLang="ko-KR" sz="2000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sz="2000" dirty="0">
                <a:solidFill>
                  <a:srgbClr val="FF0000"/>
                </a:solidFill>
                <a:latin typeface="+mn-ea"/>
              </a:rPr>
              <a:t>창의력</a:t>
            </a:r>
            <a:r>
              <a:rPr lang="en-US" altLang="ko-KR" sz="2000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sz="2000" dirty="0" err="1">
                <a:solidFill>
                  <a:srgbClr val="FF0000"/>
                </a:solidFill>
                <a:latin typeface="+mn-ea"/>
              </a:rPr>
              <a:t>수리논리력</a:t>
            </a:r>
            <a:r>
              <a:rPr lang="en-US" altLang="ko-KR" sz="2000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sz="2000" dirty="0">
                <a:solidFill>
                  <a:srgbClr val="FF0000"/>
                </a:solidFill>
                <a:latin typeface="+mn-ea"/>
              </a:rPr>
              <a:t>판단력 등이 필요하다</a:t>
            </a:r>
            <a:r>
              <a:rPr lang="en-US" altLang="ko-KR" sz="2000" dirty="0">
                <a:solidFill>
                  <a:srgbClr val="FF0000"/>
                </a:solidFill>
                <a:latin typeface="+mn-ea"/>
              </a:rPr>
              <a:t>.</a:t>
            </a:r>
          </a:p>
          <a:p>
            <a:r>
              <a:rPr lang="ko-KR" altLang="en-US" sz="2000" dirty="0">
                <a:solidFill>
                  <a:srgbClr val="FF0000"/>
                </a:solidFill>
                <a:latin typeface="+mn-ea"/>
              </a:rPr>
              <a:t>궁금한 것이 많고 탐구하는 것을 즐긴다</a:t>
            </a:r>
            <a:r>
              <a:rPr lang="en-US" altLang="ko-KR" sz="2000" dirty="0">
                <a:solidFill>
                  <a:srgbClr val="FF0000"/>
                </a:solidFill>
                <a:latin typeface="+mn-ea"/>
              </a:rPr>
              <a:t>. </a:t>
            </a:r>
          </a:p>
          <a:p>
            <a:r>
              <a:rPr lang="ko-KR" altLang="en-US" sz="2000" dirty="0">
                <a:solidFill>
                  <a:srgbClr val="FF0000"/>
                </a:solidFill>
                <a:latin typeface="+mn-ea"/>
              </a:rPr>
              <a:t>새로운 기술을 적용하고 실험하는 자세가 필요하다</a:t>
            </a:r>
            <a:r>
              <a:rPr lang="en-US" altLang="ko-KR" sz="2000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</p:txBody>
      </p:sp>
      <p:sp>
        <p:nvSpPr>
          <p:cNvPr id="13" name="모서리가 둥근 직사각형 37">
            <a:extLst>
              <a:ext uri="{FF2B5EF4-FFF2-40B4-BE49-F238E27FC236}">
                <a16:creationId xmlns:a16="http://schemas.microsoft.com/office/drawing/2014/main" id="{18181B99-381B-1105-1CE0-C3129F04B254}"/>
              </a:ext>
            </a:extLst>
          </p:cNvPr>
          <p:cNvSpPr/>
          <p:nvPr/>
        </p:nvSpPr>
        <p:spPr bwMode="auto">
          <a:xfrm>
            <a:off x="7885037" y="2887595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B3D53237-D553-F942-0EB9-FFFA977346FA}"/>
              </a:ext>
            </a:extLst>
          </p:cNvPr>
          <p:cNvSpPr txBox="1">
            <a:spLocks/>
          </p:cNvSpPr>
          <p:nvPr/>
        </p:nvSpPr>
        <p:spPr bwMode="auto">
          <a:xfrm>
            <a:off x="738850" y="2494057"/>
            <a:ext cx="796749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2000" b="0" i="0" u="none" strike="noStrike" baseline="0" dirty="0">
                <a:solidFill>
                  <a:srgbClr val="FFFFFF"/>
                </a:solidFill>
                <a:latin typeface="YDVYGO35"/>
              </a:rPr>
              <a:t>3</a:t>
            </a:r>
            <a:r>
              <a:rPr lang="en-US" altLang="ko-KR" sz="2000" b="1" spc="-20" dirty="0"/>
              <a:t>  </a:t>
            </a:r>
            <a:r>
              <a:rPr lang="ko-KR" altLang="en-US" sz="2200" b="1" spc="-20" dirty="0"/>
              <a:t>미래 직업 </a:t>
            </a:r>
            <a:r>
              <a:rPr lang="en-US" altLang="ko-KR" sz="2200" b="1" spc="-20" dirty="0"/>
              <a:t>2</a:t>
            </a:r>
            <a:r>
              <a:rPr lang="ko-KR" altLang="en-US" sz="2200" b="1" spc="-20" dirty="0"/>
              <a:t>개를 선택하여 요구되는 진로 특성을 적어 보자</a:t>
            </a:r>
            <a:r>
              <a:rPr lang="en-US" altLang="ko-KR" sz="2000" b="1" spc="-20" dirty="0"/>
              <a:t>.</a:t>
            </a:r>
            <a:endParaRPr lang="en-US" altLang="ko-KR" sz="2000" b="1" i="0" u="none" strike="noStrike" baseline="0" dirty="0">
              <a:latin typeface="+mn-ea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C6BC48DD-9BA8-8A7D-13C4-EE268046D2AC}"/>
              </a:ext>
            </a:extLst>
          </p:cNvPr>
          <p:cNvSpPr/>
          <p:nvPr/>
        </p:nvSpPr>
        <p:spPr>
          <a:xfrm>
            <a:off x="738851" y="2568227"/>
            <a:ext cx="432047" cy="2836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B6D8EF1-9F8F-EE8D-90F5-9537E3EF2F4B}"/>
              </a:ext>
            </a:extLst>
          </p:cNvPr>
          <p:cNvSpPr txBox="1"/>
          <p:nvPr/>
        </p:nvSpPr>
        <p:spPr>
          <a:xfrm>
            <a:off x="1170898" y="3299978"/>
            <a:ext cx="2893598" cy="380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ko-KR" sz="18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&lt;</a:t>
            </a:r>
            <a:r>
              <a:rPr lang="ko-KR" altLang="en-US" sz="18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직업 이름</a:t>
            </a:r>
            <a:r>
              <a:rPr lang="en-US" altLang="ko-KR" sz="18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9B1044A-9CFF-7372-81A1-32B4FDDBD51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14" name="화살표: 줄무늬가 있는 오른쪽 13">
            <a:extLst>
              <a:ext uri="{FF2B5EF4-FFF2-40B4-BE49-F238E27FC236}">
                <a16:creationId xmlns:a16="http://schemas.microsoft.com/office/drawing/2014/main" id="{02F13687-DFFF-A948-6361-FABEAB95B97E}"/>
              </a:ext>
            </a:extLst>
          </p:cNvPr>
          <p:cNvSpPr/>
          <p:nvPr/>
        </p:nvSpPr>
        <p:spPr bwMode="auto">
          <a:xfrm>
            <a:off x="954874" y="1447411"/>
            <a:ext cx="270992" cy="216024"/>
          </a:xfrm>
          <a:prstGeom prst="stripedRightArrow">
            <a:avLst/>
          </a:prstGeom>
          <a:solidFill>
            <a:schemeClr val="accent5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화살표: 줄무늬가 있는 오른쪽 14">
            <a:extLst>
              <a:ext uri="{FF2B5EF4-FFF2-40B4-BE49-F238E27FC236}">
                <a16:creationId xmlns:a16="http://schemas.microsoft.com/office/drawing/2014/main" id="{96542412-293E-17BF-79C0-3EF145E49A5D}"/>
              </a:ext>
            </a:extLst>
          </p:cNvPr>
          <p:cNvSpPr/>
          <p:nvPr/>
        </p:nvSpPr>
        <p:spPr bwMode="auto">
          <a:xfrm>
            <a:off x="973397" y="1786141"/>
            <a:ext cx="270992" cy="216024"/>
          </a:xfrm>
          <a:prstGeom prst="stripedRightArrow">
            <a:avLst/>
          </a:prstGeom>
          <a:solidFill>
            <a:schemeClr val="accent5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39970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773461-A248-987C-A5BC-C006BDD76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1E5CC5-56DB-32CA-23E6-3C846E7BE85F}"/>
              </a:ext>
            </a:extLst>
          </p:cNvPr>
          <p:cNvSpPr txBox="1"/>
          <p:nvPr/>
        </p:nvSpPr>
        <p:spPr>
          <a:xfrm>
            <a:off x="210078" y="0"/>
            <a:ext cx="893392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101583D-264B-0EA6-9351-3D0B3EC753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1538398-9A0C-AA5E-B7EA-4A34B7ECD0F2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BFC5EE5F-E452-998B-716C-B2337BE6505A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BCD3D4D3-4F4D-F74F-CAA7-E4C070F28EDD}"/>
              </a:ext>
            </a:extLst>
          </p:cNvPr>
          <p:cNvSpPr/>
          <p:nvPr/>
        </p:nvSpPr>
        <p:spPr>
          <a:xfrm>
            <a:off x="195171" y="-27469"/>
            <a:ext cx="8948829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07D49B-14CD-8064-112C-DB7C21B6268E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 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3_ 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미래 직업과 진로 특성 </a:t>
            </a:r>
          </a:p>
        </p:txBody>
      </p:sp>
      <p:sp>
        <p:nvSpPr>
          <p:cNvPr id="9" name="모서리가 둥근 직사각형 36">
            <a:extLst>
              <a:ext uri="{FF2B5EF4-FFF2-40B4-BE49-F238E27FC236}">
                <a16:creationId xmlns:a16="http://schemas.microsoft.com/office/drawing/2014/main" id="{9192CD25-3F21-673F-3568-FD05DD04BB06}"/>
              </a:ext>
            </a:extLst>
          </p:cNvPr>
          <p:cNvSpPr/>
          <p:nvPr/>
        </p:nvSpPr>
        <p:spPr bwMode="auto">
          <a:xfrm>
            <a:off x="973397" y="2214311"/>
            <a:ext cx="7697467" cy="3142650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endParaRPr lang="en-US" altLang="ko-KR" sz="2000" dirty="0">
              <a:solidFill>
                <a:srgbClr val="FF0000"/>
              </a:solidFill>
            </a:endParaRPr>
          </a:p>
          <a:p>
            <a:r>
              <a:rPr lang="ko-KR" altLang="en-US" sz="2000" dirty="0">
                <a:solidFill>
                  <a:srgbClr val="FF0000"/>
                </a:solidFill>
              </a:rPr>
              <a:t>블록체인 전문가</a:t>
            </a:r>
            <a:endParaRPr lang="en-US" altLang="ko-KR" sz="2000" dirty="0">
              <a:solidFill>
                <a:srgbClr val="FF0000"/>
              </a:solidFill>
            </a:endParaRPr>
          </a:p>
          <a:p>
            <a:endParaRPr lang="ko-KR" altLang="en-US" b="1" dirty="0"/>
          </a:p>
          <a:p>
            <a:r>
              <a:rPr lang="ko-KR" altLang="en-US" b="1" dirty="0"/>
              <a:t>어떤 일을 하나요</a:t>
            </a:r>
            <a:r>
              <a:rPr lang="en-US" altLang="ko-KR" b="1" dirty="0"/>
              <a:t>?</a:t>
            </a:r>
          </a:p>
          <a:p>
            <a:r>
              <a:rPr lang="ko-KR" altLang="en-US" sz="2000" dirty="0">
                <a:solidFill>
                  <a:srgbClr val="FF0000"/>
                </a:solidFill>
              </a:rPr>
              <a:t>정보를 조작할 수 없도록 블록체인 기술을 개발한다</a:t>
            </a:r>
            <a:r>
              <a:rPr lang="en-US" altLang="ko-KR" sz="2000" dirty="0">
                <a:solidFill>
                  <a:srgbClr val="FF0000"/>
                </a:solidFill>
              </a:rPr>
              <a:t>.</a:t>
            </a:r>
          </a:p>
          <a:p>
            <a:endParaRPr lang="en-US" altLang="ko-KR" b="1" dirty="0"/>
          </a:p>
          <a:p>
            <a:r>
              <a:rPr lang="ko-KR" altLang="en-US" b="1" dirty="0"/>
              <a:t>어떤 진로 특성이 필요한가요</a:t>
            </a:r>
            <a:r>
              <a:rPr lang="en-US" altLang="ko-KR" b="1" dirty="0"/>
              <a:t>? (</a:t>
            </a:r>
            <a:r>
              <a:rPr lang="ko-KR" altLang="en-US" b="1" dirty="0"/>
              <a:t>흥미</a:t>
            </a:r>
            <a:r>
              <a:rPr lang="en-US" altLang="ko-KR" b="1" dirty="0"/>
              <a:t>, </a:t>
            </a:r>
            <a:r>
              <a:rPr lang="ko-KR" altLang="en-US" b="1" dirty="0"/>
              <a:t>적성</a:t>
            </a:r>
            <a:r>
              <a:rPr lang="en-US" altLang="ko-KR" b="1" dirty="0"/>
              <a:t>, </a:t>
            </a:r>
            <a:r>
              <a:rPr lang="ko-KR" altLang="en-US" b="1" dirty="0"/>
              <a:t>가치관 등</a:t>
            </a:r>
            <a:r>
              <a:rPr lang="en-US" altLang="ko-KR" b="1" dirty="0"/>
              <a:t>)</a:t>
            </a:r>
            <a:r>
              <a:rPr lang="ko-KR" altLang="en-US" b="1" dirty="0"/>
              <a:t> </a:t>
            </a:r>
            <a:endParaRPr lang="en-US" altLang="ko-KR" b="1" dirty="0"/>
          </a:p>
          <a:p>
            <a:r>
              <a:rPr lang="ko-KR" altLang="en-US" sz="2000" dirty="0">
                <a:solidFill>
                  <a:srgbClr val="FF0000"/>
                </a:solidFill>
                <a:latin typeface="+mn-ea"/>
              </a:rPr>
              <a:t>체계적이고 논리적으로 사고하는 능력이 필요하다</a:t>
            </a:r>
            <a:r>
              <a:rPr lang="en-US" altLang="ko-KR" sz="2000" dirty="0">
                <a:solidFill>
                  <a:srgbClr val="FF0000"/>
                </a:solidFill>
                <a:latin typeface="+mn-ea"/>
              </a:rPr>
              <a:t>.</a:t>
            </a:r>
          </a:p>
          <a:p>
            <a:r>
              <a:rPr lang="ko-KR" altLang="en-US" sz="2000" dirty="0">
                <a:solidFill>
                  <a:srgbClr val="FF0000"/>
                </a:solidFill>
                <a:latin typeface="+mn-ea"/>
              </a:rPr>
              <a:t>다른 사람을 이끄는 리더십이 필요하다</a:t>
            </a:r>
            <a:r>
              <a:rPr lang="en-US" altLang="ko-KR" sz="2000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</p:txBody>
      </p:sp>
      <p:sp>
        <p:nvSpPr>
          <p:cNvPr id="13" name="모서리가 둥근 직사각형 37">
            <a:extLst>
              <a:ext uri="{FF2B5EF4-FFF2-40B4-BE49-F238E27FC236}">
                <a16:creationId xmlns:a16="http://schemas.microsoft.com/office/drawing/2014/main" id="{2A31F45F-E565-6111-8FA3-2C58406D250C}"/>
              </a:ext>
            </a:extLst>
          </p:cNvPr>
          <p:cNvSpPr/>
          <p:nvPr/>
        </p:nvSpPr>
        <p:spPr bwMode="auto">
          <a:xfrm>
            <a:off x="7885037" y="1673842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FA5E4964-F320-D6A9-7503-9F6038E68BB1}"/>
              </a:ext>
            </a:extLst>
          </p:cNvPr>
          <p:cNvSpPr txBox="1">
            <a:spLocks/>
          </p:cNvSpPr>
          <p:nvPr/>
        </p:nvSpPr>
        <p:spPr bwMode="auto">
          <a:xfrm>
            <a:off x="738850" y="1052736"/>
            <a:ext cx="796749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2000" b="0" i="0" u="none" strike="noStrike" baseline="0" dirty="0">
                <a:solidFill>
                  <a:srgbClr val="FFFFFF"/>
                </a:solidFill>
                <a:latin typeface="YDVYGO35"/>
              </a:rPr>
              <a:t>3</a:t>
            </a:r>
            <a:r>
              <a:rPr lang="en-US" altLang="ko-KR" sz="2000" b="1" spc="-20" dirty="0"/>
              <a:t>  </a:t>
            </a:r>
            <a:r>
              <a:rPr lang="ko-KR" altLang="en-US" sz="2200" b="1" spc="-20" dirty="0"/>
              <a:t>미래 직업 </a:t>
            </a:r>
            <a:r>
              <a:rPr lang="en-US" altLang="ko-KR" sz="2200" b="1" spc="-20" dirty="0"/>
              <a:t>2</a:t>
            </a:r>
            <a:r>
              <a:rPr lang="ko-KR" altLang="en-US" sz="2200" b="1" spc="-20" dirty="0"/>
              <a:t>개를 선택하여 요구되는 진로 특성을 적어 보자</a:t>
            </a:r>
            <a:r>
              <a:rPr lang="en-US" altLang="ko-KR" sz="2000" b="1" spc="-20" dirty="0"/>
              <a:t>.</a:t>
            </a:r>
            <a:endParaRPr lang="en-US" altLang="ko-KR" sz="2000" b="1" i="0" u="none" strike="noStrike" baseline="0" dirty="0">
              <a:latin typeface="+mn-ea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E15E042C-0C7C-1616-7D95-C400EE6B749B}"/>
              </a:ext>
            </a:extLst>
          </p:cNvPr>
          <p:cNvSpPr/>
          <p:nvPr/>
        </p:nvSpPr>
        <p:spPr>
          <a:xfrm>
            <a:off x="738851" y="1124744"/>
            <a:ext cx="432047" cy="2836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D93A4D-4529-3ABD-2F68-6396E01CD959}"/>
              </a:ext>
            </a:extLst>
          </p:cNvPr>
          <p:cNvSpPr txBox="1"/>
          <p:nvPr/>
        </p:nvSpPr>
        <p:spPr>
          <a:xfrm>
            <a:off x="1170898" y="2366291"/>
            <a:ext cx="2880321" cy="380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ko-KR" sz="18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&lt;</a:t>
            </a:r>
            <a:r>
              <a:rPr lang="ko-KR" altLang="en-US" sz="18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직업 이름</a:t>
            </a:r>
            <a:r>
              <a:rPr lang="en-US" altLang="ko-KR" sz="18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DDB30E2-6077-56B3-E97D-623A974A42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9873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4B0A65-29A2-CD4E-C72A-7BAD7DE79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67CC9A-92A6-4C07-5993-3CFD668BE7E2}"/>
              </a:ext>
            </a:extLst>
          </p:cNvPr>
          <p:cNvSpPr txBox="1"/>
          <p:nvPr/>
        </p:nvSpPr>
        <p:spPr>
          <a:xfrm>
            <a:off x="243401" y="0"/>
            <a:ext cx="902504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9018639-28F0-4456-AD70-F5C9842EB5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B935E55-FA3A-5967-BBE6-22BED1C8B196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6C82F65-989B-860E-D687-74CC2F8D283D}"/>
              </a:ext>
            </a:extLst>
          </p:cNvPr>
          <p:cNvSpPr/>
          <p:nvPr/>
        </p:nvSpPr>
        <p:spPr>
          <a:xfrm>
            <a:off x="230349" y="0"/>
            <a:ext cx="9025040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25DAA1-AF02-AC7A-C5AB-EDBF783B453B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 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3_ 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미래 직업과 진로 특성 </a:t>
            </a:r>
          </a:p>
        </p:txBody>
      </p:sp>
      <p:sp>
        <p:nvSpPr>
          <p:cNvPr id="9" name="모서리가 둥근 직사각형 36">
            <a:extLst>
              <a:ext uri="{FF2B5EF4-FFF2-40B4-BE49-F238E27FC236}">
                <a16:creationId xmlns:a16="http://schemas.microsoft.com/office/drawing/2014/main" id="{9B52346E-A2BC-B5B8-3C81-0AA78B386306}"/>
              </a:ext>
            </a:extLst>
          </p:cNvPr>
          <p:cNvSpPr/>
          <p:nvPr/>
        </p:nvSpPr>
        <p:spPr bwMode="auto">
          <a:xfrm>
            <a:off x="988038" y="1703800"/>
            <a:ext cx="7795621" cy="1437167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스토리텔링</a:t>
            </a:r>
            <a:r>
              <a:rPr lang="en-US" altLang="ko-KR" dirty="0"/>
              <a:t>	</a:t>
            </a:r>
            <a:r>
              <a:rPr lang="ko-KR" altLang="en-US" dirty="0"/>
              <a:t>　유머</a:t>
            </a:r>
            <a:r>
              <a:rPr lang="en-US" altLang="ko-KR"/>
              <a:t>	 </a:t>
            </a:r>
            <a:r>
              <a:rPr lang="ko-KR" altLang="en-US" dirty="0"/>
              <a:t>　　　지도력</a:t>
            </a:r>
            <a:r>
              <a:rPr lang="en-US" altLang="ko-KR" dirty="0"/>
              <a:t>	 </a:t>
            </a:r>
            <a:r>
              <a:rPr lang="ko-KR" altLang="en-US" dirty="0"/>
              <a:t>　공감</a:t>
            </a:r>
            <a:r>
              <a:rPr lang="en-US" altLang="ko-KR" dirty="0"/>
              <a:t>	    </a:t>
            </a:r>
            <a:r>
              <a:rPr lang="ko-KR" altLang="en-US" dirty="0"/>
              <a:t>　소통 능력</a:t>
            </a:r>
            <a:endParaRPr lang="en-US" altLang="ko-KR" dirty="0"/>
          </a:p>
          <a:p>
            <a:r>
              <a:rPr lang="ko-KR" altLang="en-US" dirty="0"/>
              <a:t>사회적 민감성</a:t>
            </a:r>
            <a:r>
              <a:rPr lang="en-US" altLang="ko-KR" dirty="0"/>
              <a:t>	</a:t>
            </a:r>
            <a:r>
              <a:rPr lang="ko-KR" altLang="en-US" dirty="0"/>
              <a:t>　창의력　　　디지털 문해력</a:t>
            </a:r>
            <a:r>
              <a:rPr lang="en-US" altLang="ko-KR" dirty="0"/>
              <a:t>	</a:t>
            </a:r>
            <a:r>
              <a:rPr lang="ko-KR" altLang="en-US" dirty="0" err="1"/>
              <a:t>창업가</a:t>
            </a:r>
            <a:r>
              <a:rPr lang="ko-KR" altLang="en-US" dirty="0"/>
              <a:t> 정신</a:t>
            </a:r>
            <a:endParaRPr lang="en-US" altLang="ko-KR" dirty="0"/>
          </a:p>
          <a:p>
            <a:r>
              <a:rPr lang="ko-KR" altLang="en-US" dirty="0"/>
              <a:t>문제 해결 능력</a:t>
            </a:r>
            <a:r>
              <a:rPr lang="en-US" altLang="ko-KR" dirty="0"/>
              <a:t>	</a:t>
            </a:r>
            <a:r>
              <a:rPr lang="ko-KR" altLang="en-US" dirty="0"/>
              <a:t>　협업 능력      자기 주도적 학습 능력</a:t>
            </a:r>
            <a:endParaRPr lang="en-US" altLang="ko-KR" b="1" dirty="0"/>
          </a:p>
          <a:p>
            <a:r>
              <a:rPr lang="ko-KR" altLang="en-US" b="1" dirty="0"/>
              <a:t> </a:t>
            </a:r>
            <a:endParaRPr lang="en-US" altLang="ko-KR" b="1" dirty="0"/>
          </a:p>
        </p:txBody>
      </p:sp>
      <p:sp>
        <p:nvSpPr>
          <p:cNvPr id="13" name="모서리가 둥근 직사각형 37">
            <a:extLst>
              <a:ext uri="{FF2B5EF4-FFF2-40B4-BE49-F238E27FC236}">
                <a16:creationId xmlns:a16="http://schemas.microsoft.com/office/drawing/2014/main" id="{1EF9AD04-43A9-FBD1-C1F7-690B045730AB}"/>
              </a:ext>
            </a:extLst>
          </p:cNvPr>
          <p:cNvSpPr/>
          <p:nvPr/>
        </p:nvSpPr>
        <p:spPr bwMode="auto">
          <a:xfrm>
            <a:off x="7997834" y="3276214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10DAFE90-6EB0-E4D6-0E9C-E1A9F8E59424}"/>
              </a:ext>
            </a:extLst>
          </p:cNvPr>
          <p:cNvSpPr txBox="1">
            <a:spLocks/>
          </p:cNvSpPr>
          <p:nvPr/>
        </p:nvSpPr>
        <p:spPr bwMode="auto">
          <a:xfrm>
            <a:off x="906566" y="1053897"/>
            <a:ext cx="796749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2000" b="0" i="0" u="none" strike="noStrike" baseline="0" dirty="0">
                <a:solidFill>
                  <a:srgbClr val="FFFFFF"/>
                </a:solidFill>
                <a:latin typeface="YDVYGO35"/>
              </a:rPr>
              <a:t>3</a:t>
            </a:r>
            <a:r>
              <a:rPr lang="ko-KR" altLang="en-US" sz="2000" b="1" spc="-150" dirty="0"/>
              <a:t>보기에서 자신의 꿈을 이루기 위해 필요한 능력과 그 이유를 </a:t>
            </a:r>
            <a:r>
              <a:rPr lang="ko-KR" altLang="en-US" sz="2200" b="1" spc="-150" dirty="0"/>
              <a:t>적어 보자</a:t>
            </a:r>
            <a:r>
              <a:rPr lang="en-US" altLang="ko-KR" sz="2000" b="1" spc="-150" dirty="0"/>
              <a:t>.</a:t>
            </a:r>
            <a:endParaRPr lang="en-US" altLang="ko-KR" sz="2000" b="1" i="0" u="none" strike="noStrike" spc="-150" baseline="0" dirty="0">
              <a:latin typeface="+mn-ea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72100875-8929-710A-C68C-E2EDAC072745}"/>
              </a:ext>
            </a:extLst>
          </p:cNvPr>
          <p:cNvSpPr/>
          <p:nvPr/>
        </p:nvSpPr>
        <p:spPr>
          <a:xfrm>
            <a:off x="720359" y="1112358"/>
            <a:ext cx="432047" cy="2836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798B0C-D7E9-2E4D-2AC9-EDE9A92384F5}"/>
              </a:ext>
            </a:extLst>
          </p:cNvPr>
          <p:cNvSpPr txBox="1"/>
          <p:nvPr/>
        </p:nvSpPr>
        <p:spPr>
          <a:xfrm>
            <a:off x="1329290" y="1667645"/>
            <a:ext cx="2880321" cy="380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ko-KR" sz="18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&lt;</a:t>
            </a:r>
            <a:r>
              <a:rPr lang="ko-KR" altLang="en-US" sz="18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보기</a:t>
            </a:r>
            <a:r>
              <a:rPr lang="en-US" altLang="ko-KR" sz="18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0712DC3A-FA5C-1A0A-1499-FEBFA73EE8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304891"/>
              </p:ext>
            </p:extLst>
          </p:nvPr>
        </p:nvGraphicFramePr>
        <p:xfrm>
          <a:off x="988039" y="3867495"/>
          <a:ext cx="7795622" cy="216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5567">
                  <a:extLst>
                    <a:ext uri="{9D8B030D-6E8A-4147-A177-3AD203B41FA5}">
                      <a16:colId xmlns:a16="http://schemas.microsoft.com/office/drawing/2014/main" val="2150106985"/>
                    </a:ext>
                  </a:extLst>
                </a:gridCol>
                <a:gridCol w="1916425">
                  <a:extLst>
                    <a:ext uri="{9D8B030D-6E8A-4147-A177-3AD203B41FA5}">
                      <a16:colId xmlns:a16="http://schemas.microsoft.com/office/drawing/2014/main" val="2033883551"/>
                    </a:ext>
                  </a:extLst>
                </a:gridCol>
                <a:gridCol w="3793630">
                  <a:extLst>
                    <a:ext uri="{9D8B030D-6E8A-4147-A177-3AD203B41FA5}">
                      <a16:colId xmlns:a16="http://schemas.microsoft.com/office/drawing/2014/main" val="1495015293"/>
                    </a:ext>
                  </a:extLst>
                </a:gridCol>
              </a:tblGrid>
              <a:tr h="38134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희망 직업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필요한 능력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이유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4320004"/>
                  </a:ext>
                </a:extLst>
              </a:tr>
              <a:tr h="1778891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교사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디지털 문해력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미래의 교사는 컴퓨터나 인공지능</a:t>
                      </a:r>
                      <a:r>
                        <a:rPr lang="en-US" altLang="ko-KR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(AI)</a:t>
                      </a:r>
                      <a:r>
                        <a:rPr lang="ko-KR" alt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과의 협업이 필요하기 때문이다</a:t>
                      </a:r>
                      <a:r>
                        <a:rPr lang="en-US" altLang="ko-KR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ko-KR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8654338"/>
                  </a:ext>
                </a:extLst>
              </a:tr>
            </a:tbl>
          </a:graphicData>
        </a:graphic>
      </p:graphicFrame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10487A-42E7-79A6-8250-69F271323D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0ADEA7E-BCAB-6313-375E-BAFE105E4C03}"/>
              </a:ext>
            </a:extLst>
          </p:cNvPr>
          <p:cNvSpPr txBox="1">
            <a:spLocks/>
          </p:cNvSpPr>
          <p:nvPr/>
        </p:nvSpPr>
        <p:spPr bwMode="auto">
          <a:xfrm>
            <a:off x="1043608" y="4708235"/>
            <a:ext cx="2088232" cy="494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2000" kern="0" dirty="0">
                <a:solidFill>
                  <a:srgbClr val="FF0000"/>
                </a:solidFill>
                <a:latin typeface="+mn-ea"/>
              </a:rPr>
              <a:t>항공우주공학자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3A425D83-BA46-46F6-FC53-291B30EE197C}"/>
              </a:ext>
            </a:extLst>
          </p:cNvPr>
          <p:cNvSpPr txBox="1">
            <a:spLocks/>
          </p:cNvSpPr>
          <p:nvPr/>
        </p:nvSpPr>
        <p:spPr bwMode="auto">
          <a:xfrm>
            <a:off x="3218970" y="4708235"/>
            <a:ext cx="1569054" cy="494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2000" kern="0" dirty="0">
                <a:solidFill>
                  <a:srgbClr val="FF0000"/>
                </a:solidFill>
                <a:latin typeface="+mn-ea"/>
              </a:rPr>
              <a:t>창의력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110ACD0A-2EF2-FFBB-8609-118BF38FE4C6}"/>
              </a:ext>
            </a:extLst>
          </p:cNvPr>
          <p:cNvSpPr txBox="1">
            <a:spLocks/>
          </p:cNvSpPr>
          <p:nvPr/>
        </p:nvSpPr>
        <p:spPr bwMode="auto">
          <a:xfrm>
            <a:off x="5004048" y="4861609"/>
            <a:ext cx="366835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None/>
            </a:pPr>
            <a:r>
              <a:rPr lang="ko-KR" altLang="en-US" sz="2000" kern="0" dirty="0">
                <a:solidFill>
                  <a:srgbClr val="FF0000"/>
                </a:solidFill>
                <a:latin typeface="+mn-ea"/>
              </a:rPr>
              <a:t>새롭고 신비한 것을 좋아하고 탐구하는 자세가 바탕이 되어야 하므로</a:t>
            </a:r>
          </a:p>
        </p:txBody>
      </p:sp>
    </p:spTree>
    <p:extLst>
      <p:ext uri="{BB962C8B-B14F-4D97-AF65-F5344CB8AC3E}">
        <p14:creationId xmlns:p14="http://schemas.microsoft.com/office/powerpoint/2010/main" val="38129342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Props1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4334</TotalTime>
  <Words>338</Words>
  <Application>Microsoft Office PowerPoint</Application>
  <PresentationFormat>화면 슬라이드 쇼(4:3)</PresentationFormat>
  <Paragraphs>72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7" baseType="lpstr">
      <vt:lpstr>Adobe 고딕 Std B</vt:lpstr>
      <vt:lpstr>HY견고딕</vt:lpstr>
      <vt:lpstr>HY헤드라인M</vt:lpstr>
      <vt:lpstr>YDVYGO32</vt:lpstr>
      <vt:lpstr>YDVYGO34</vt:lpstr>
      <vt:lpstr>YDVYGO35</vt:lpstr>
      <vt:lpstr>굴림</vt:lpstr>
      <vt:lpstr>Arial</vt:lpstr>
      <vt:lpstr>Times New Roman</vt:lpstr>
      <vt:lpstr>Wingdings</vt:lpstr>
      <vt:lpstr>Level</vt:lpstr>
      <vt:lpstr>나의 꿈을 찾아가는  진로 탐색 워크북</vt:lpstr>
      <vt:lpstr>Ⅰ. 진로와 나의 이해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69</cp:revision>
  <dcterms:created xsi:type="dcterms:W3CDTF">2024-05-29T05:55:53Z</dcterms:created>
  <dcterms:modified xsi:type="dcterms:W3CDTF">2026-02-03T06:45:41Z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