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4"/>
  </p:notesMasterIdLst>
  <p:sldIdLst>
    <p:sldId id="256" r:id="rId5"/>
    <p:sldId id="261" r:id="rId6"/>
    <p:sldId id="270" r:id="rId7"/>
    <p:sldId id="271" r:id="rId8"/>
    <p:sldId id="273" r:id="rId9"/>
    <p:sldId id="272" r:id="rId10"/>
    <p:sldId id="274" r:id="rId11"/>
    <p:sldId id="275" r:id="rId12"/>
    <p:sldId id="278" r:id="rId1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B49B06-A533-49DB-BFD2-BEB2ABE46104}" v="3" dt="2026-02-09T01:24:33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4647" autoAdjust="0"/>
  </p:normalViewPr>
  <p:slideViewPr>
    <p:cSldViewPr>
      <p:cViewPr>
        <p:scale>
          <a:sx n="75" d="100"/>
          <a:sy n="75" d="100"/>
        </p:scale>
        <p:origin x="1992" y="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9T01:24:33.137" v="2"/>
      <pc:docMkLst>
        <pc:docMk/>
      </pc:docMkLst>
      <pc:sldChg chg="modAnim">
        <pc:chgData name="young yoon" userId="91498ed6ae028579" providerId="LiveId" clId="{9C0A59D4-9A4E-4869-A37E-C7E1C3EAE03D}" dt="2026-02-09T01:24:33.137" v="2"/>
        <pc:sldMkLst>
          <pc:docMk/>
          <pc:sldMk cId="418617918" sldId="270"/>
        </pc:sldMkLst>
      </pc:sldChg>
      <pc:sldChg chg="modAnim">
        <pc:chgData name="young yoon" userId="91498ed6ae028579" providerId="LiveId" clId="{9C0A59D4-9A4E-4869-A37E-C7E1C3EAE03D}" dt="2026-02-09T01:24:27.566" v="1"/>
        <pc:sldMkLst>
          <pc:docMk/>
          <pc:sldMk cId="3950224841" sldId="271"/>
        </pc:sldMkLst>
      </pc:sldChg>
      <pc:sldChg chg="modAnim">
        <pc:chgData name="young yoon" userId="91498ed6ae028579" providerId="LiveId" clId="{9C0A59D4-9A4E-4869-A37E-C7E1C3EAE03D}" dt="2026-02-09T01:24:20.337" v="0"/>
        <pc:sldMkLst>
          <pc:docMk/>
          <pc:sldMk cId="594485355" sldId="2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659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E5FE81A-0C65-B921-120D-0C0CDD687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EB9F596-C1FD-AFFE-E8A5-3BB1F386617B}"/>
              </a:ext>
            </a:extLst>
          </p:cNvPr>
          <p:cNvSpPr txBox="1"/>
          <p:nvPr/>
        </p:nvSpPr>
        <p:spPr>
          <a:xfrm>
            <a:off x="2123728" y="3284984"/>
            <a:ext cx="581439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22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진로 의사 결정 유형 알아보기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의사 결정 유형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8036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다음에 제시된 문항의 내용을 읽고 문항별 점수를 기록해 보자</a:t>
            </a:r>
            <a:r>
              <a:rPr lang="en-US" altLang="ko-KR" sz="2000" b="1" spc="-20" dirty="0">
                <a:latin typeface="+mn-ea"/>
              </a:rPr>
              <a:t>. </a:t>
            </a:r>
            <a:r>
              <a:rPr lang="en-US" altLang="ko-KR" sz="2000" spc="-20" dirty="0">
                <a:latin typeface="+mn-ea"/>
              </a:rPr>
              <a:t>(</a:t>
            </a:r>
            <a:r>
              <a:rPr lang="ko-KR" altLang="en-US" sz="2000" spc="-20" dirty="0">
                <a:latin typeface="+mn-ea"/>
              </a:rPr>
              <a:t>그렇다</a:t>
            </a:r>
            <a:r>
              <a:rPr lang="en-US" altLang="ko-KR" sz="2000" spc="-20" dirty="0">
                <a:latin typeface="+mn-ea"/>
              </a:rPr>
              <a:t> 3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/ </a:t>
            </a:r>
            <a:r>
              <a:rPr lang="ko-KR" altLang="en-US" sz="2000" spc="-20" dirty="0">
                <a:latin typeface="+mn-ea"/>
              </a:rPr>
              <a:t>보통이다 </a:t>
            </a:r>
            <a:r>
              <a:rPr lang="en-US" altLang="ko-KR" sz="2000" spc="-20" dirty="0">
                <a:latin typeface="+mn-ea"/>
              </a:rPr>
              <a:t>2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/ </a:t>
            </a:r>
            <a:r>
              <a:rPr lang="ko-KR" altLang="en-US" sz="2000" spc="-20" dirty="0">
                <a:latin typeface="+mn-ea"/>
              </a:rPr>
              <a:t>그렇지 않다 </a:t>
            </a:r>
            <a:r>
              <a:rPr lang="en-US" altLang="ko-KR" sz="2000" spc="-20" dirty="0">
                <a:latin typeface="+mn-ea"/>
              </a:rPr>
              <a:t>1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)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71B0E60A-62A0-495B-7CA4-CECD51649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035217"/>
            <a:ext cx="7875705" cy="424465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A109AE-97D6-B290-6D3A-792EE4FA25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493EBC2-7A96-99BC-3CCB-FEBDC5D31D00}"/>
              </a:ext>
            </a:extLst>
          </p:cNvPr>
          <p:cNvSpPr txBox="1"/>
          <p:nvPr/>
        </p:nvSpPr>
        <p:spPr>
          <a:xfrm>
            <a:off x="7758391" y="2393852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C9FD5C-EB78-2561-428E-3B4CEDF2EF95}"/>
              </a:ext>
            </a:extLst>
          </p:cNvPr>
          <p:cNvSpPr txBox="1"/>
          <p:nvPr/>
        </p:nvSpPr>
        <p:spPr>
          <a:xfrm>
            <a:off x="7758391" y="3175096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6311CA-1CCD-E59D-3A07-5EF36CFF88ED}"/>
              </a:ext>
            </a:extLst>
          </p:cNvPr>
          <p:cNvSpPr txBox="1"/>
          <p:nvPr/>
        </p:nvSpPr>
        <p:spPr>
          <a:xfrm>
            <a:off x="7758391" y="3597452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D42966-92EF-36C1-A4CE-F293E19314A7}"/>
              </a:ext>
            </a:extLst>
          </p:cNvPr>
          <p:cNvSpPr txBox="1"/>
          <p:nvPr/>
        </p:nvSpPr>
        <p:spPr>
          <a:xfrm>
            <a:off x="7758391" y="2819779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176C299-5861-027B-10C8-0AA663C07306}"/>
              </a:ext>
            </a:extLst>
          </p:cNvPr>
          <p:cNvSpPr txBox="1"/>
          <p:nvPr/>
        </p:nvSpPr>
        <p:spPr>
          <a:xfrm>
            <a:off x="7785239" y="3945223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326449A-7EFF-9545-13E0-591A08552F3A}"/>
              </a:ext>
            </a:extLst>
          </p:cNvPr>
          <p:cNvSpPr txBox="1"/>
          <p:nvPr/>
        </p:nvSpPr>
        <p:spPr>
          <a:xfrm>
            <a:off x="7785239" y="4726467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2C1123-6C83-7ED8-CEA4-3285A7D77D91}"/>
              </a:ext>
            </a:extLst>
          </p:cNvPr>
          <p:cNvSpPr txBox="1"/>
          <p:nvPr/>
        </p:nvSpPr>
        <p:spPr>
          <a:xfrm>
            <a:off x="7785239" y="5148823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151604-4261-F39C-DB08-3500C3A6DF99}"/>
              </a:ext>
            </a:extLst>
          </p:cNvPr>
          <p:cNvSpPr txBox="1"/>
          <p:nvPr/>
        </p:nvSpPr>
        <p:spPr>
          <a:xfrm>
            <a:off x="7785239" y="4371150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1D8AF8-1EAE-E36C-A8F5-9454290612F3}"/>
              </a:ext>
            </a:extLst>
          </p:cNvPr>
          <p:cNvSpPr txBox="1"/>
          <p:nvPr/>
        </p:nvSpPr>
        <p:spPr>
          <a:xfrm>
            <a:off x="7786539" y="5481167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9223C43-4392-A00B-5D89-A40D35021228}"/>
              </a:ext>
            </a:extLst>
          </p:cNvPr>
          <p:cNvSpPr txBox="1"/>
          <p:nvPr/>
        </p:nvSpPr>
        <p:spPr>
          <a:xfrm>
            <a:off x="7786539" y="5907094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7" name="모서리가 둥근 직사각형 37">
            <a:extLst>
              <a:ext uri="{FF2B5EF4-FFF2-40B4-BE49-F238E27FC236}">
                <a16:creationId xmlns:a16="http://schemas.microsoft.com/office/drawing/2014/main" id="{16BA6D90-DE7C-872E-A8C5-371DB6C34E8E}"/>
              </a:ext>
            </a:extLst>
          </p:cNvPr>
          <p:cNvSpPr/>
          <p:nvPr/>
        </p:nvSpPr>
        <p:spPr bwMode="auto">
          <a:xfrm>
            <a:off x="8061478" y="1493772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의사 결정 유형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199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다음에 제시된 문항의 내용을 읽고 문항별 점수를 기록해 보자</a:t>
            </a:r>
            <a:r>
              <a:rPr lang="en-US" altLang="ko-KR" sz="2000" b="1" spc="-20" dirty="0">
                <a:latin typeface="+mn-ea"/>
              </a:rPr>
              <a:t>. </a:t>
            </a:r>
            <a:r>
              <a:rPr lang="en-US" altLang="ko-KR" sz="2000" spc="-20" dirty="0">
                <a:latin typeface="+mn-ea"/>
              </a:rPr>
              <a:t>(</a:t>
            </a:r>
            <a:r>
              <a:rPr lang="ko-KR" altLang="en-US" sz="2000" spc="-20" dirty="0">
                <a:latin typeface="+mn-ea"/>
              </a:rPr>
              <a:t>그렇다</a:t>
            </a:r>
            <a:r>
              <a:rPr lang="en-US" altLang="ko-KR" sz="2000" spc="-20" dirty="0">
                <a:latin typeface="+mn-ea"/>
              </a:rPr>
              <a:t> 3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/ </a:t>
            </a:r>
            <a:r>
              <a:rPr lang="ko-KR" altLang="en-US" sz="2000" spc="-20" dirty="0">
                <a:latin typeface="+mn-ea"/>
              </a:rPr>
              <a:t>보통이다 </a:t>
            </a:r>
            <a:r>
              <a:rPr lang="en-US" altLang="ko-KR" sz="2000" spc="-20" dirty="0">
                <a:latin typeface="+mn-ea"/>
              </a:rPr>
              <a:t>2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/ </a:t>
            </a:r>
            <a:r>
              <a:rPr lang="ko-KR" altLang="en-US" sz="2000" spc="-20" dirty="0">
                <a:latin typeface="+mn-ea"/>
              </a:rPr>
              <a:t>그렇지 않다 </a:t>
            </a:r>
            <a:r>
              <a:rPr lang="en-US" altLang="ko-KR" sz="2000" spc="-20" dirty="0">
                <a:latin typeface="+mn-ea"/>
              </a:rPr>
              <a:t>1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)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FB34C63-B944-DA01-5E1A-F3108AAB65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15" y="1988840"/>
            <a:ext cx="7719986" cy="4244184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2B7497-4815-2DBC-F844-7E8F4154FD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F3B2AA3-6F02-8F0C-864A-B6544C867640}"/>
              </a:ext>
            </a:extLst>
          </p:cNvPr>
          <p:cNvSpPr txBox="1"/>
          <p:nvPr/>
        </p:nvSpPr>
        <p:spPr>
          <a:xfrm>
            <a:off x="7599960" y="2100145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7E2913-A747-C32E-68B0-16A4B21BC402}"/>
              </a:ext>
            </a:extLst>
          </p:cNvPr>
          <p:cNvSpPr txBox="1"/>
          <p:nvPr/>
        </p:nvSpPr>
        <p:spPr>
          <a:xfrm>
            <a:off x="7599960" y="2502430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D3A264-2457-AC70-5A03-4E1DB66BBAF7}"/>
              </a:ext>
            </a:extLst>
          </p:cNvPr>
          <p:cNvSpPr txBox="1"/>
          <p:nvPr/>
        </p:nvSpPr>
        <p:spPr>
          <a:xfrm>
            <a:off x="7599960" y="2935044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37BC43-BDF5-8BFF-434E-2BF4285AC45A}"/>
              </a:ext>
            </a:extLst>
          </p:cNvPr>
          <p:cNvSpPr txBox="1"/>
          <p:nvPr/>
        </p:nvSpPr>
        <p:spPr>
          <a:xfrm>
            <a:off x="7599960" y="3294977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5CE7A2-76C0-8BE7-E999-81921168C9B2}"/>
              </a:ext>
            </a:extLst>
          </p:cNvPr>
          <p:cNvSpPr txBox="1"/>
          <p:nvPr/>
        </p:nvSpPr>
        <p:spPr>
          <a:xfrm>
            <a:off x="7599960" y="3738982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62DA6F-7FB9-A964-5698-019EE1EEA46D}"/>
              </a:ext>
            </a:extLst>
          </p:cNvPr>
          <p:cNvSpPr txBox="1"/>
          <p:nvPr/>
        </p:nvSpPr>
        <p:spPr>
          <a:xfrm>
            <a:off x="7599960" y="4129089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565E26-F173-90EA-5B7F-0A08428DB0A3}"/>
              </a:ext>
            </a:extLst>
          </p:cNvPr>
          <p:cNvSpPr txBox="1"/>
          <p:nvPr/>
        </p:nvSpPr>
        <p:spPr>
          <a:xfrm>
            <a:off x="7599960" y="4549205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D210B4-E642-AF9C-AD66-7A4376091964}"/>
              </a:ext>
            </a:extLst>
          </p:cNvPr>
          <p:cNvSpPr txBox="1"/>
          <p:nvPr/>
        </p:nvSpPr>
        <p:spPr>
          <a:xfrm>
            <a:off x="7599960" y="4983811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6486DB-715C-4872-94F8-8B0D2BE519EB}"/>
              </a:ext>
            </a:extLst>
          </p:cNvPr>
          <p:cNvSpPr txBox="1"/>
          <p:nvPr/>
        </p:nvSpPr>
        <p:spPr>
          <a:xfrm>
            <a:off x="7599960" y="5405096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11BFB5-BB61-161C-FFCE-214559766B13}"/>
              </a:ext>
            </a:extLst>
          </p:cNvPr>
          <p:cNvSpPr txBox="1"/>
          <p:nvPr/>
        </p:nvSpPr>
        <p:spPr>
          <a:xfrm>
            <a:off x="7599960" y="5835270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3" name="모서리가 둥근 직사각형 37">
            <a:extLst>
              <a:ext uri="{FF2B5EF4-FFF2-40B4-BE49-F238E27FC236}">
                <a16:creationId xmlns:a16="http://schemas.microsoft.com/office/drawing/2014/main" id="{3A3DE801-7CB7-6FB6-EBFC-3A58A063C33B}"/>
              </a:ext>
            </a:extLst>
          </p:cNvPr>
          <p:cNvSpPr/>
          <p:nvPr/>
        </p:nvSpPr>
        <p:spPr bwMode="auto">
          <a:xfrm>
            <a:off x="7862189" y="1493641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3950224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2974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의사 결정 유형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768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다음에 제시된 문항의 내용을 읽고 문항별 점수를 기록해 보자</a:t>
            </a:r>
            <a:r>
              <a:rPr lang="en-US" altLang="ko-KR" sz="2000" b="1" spc="-20" dirty="0">
                <a:latin typeface="+mn-ea"/>
              </a:rPr>
              <a:t>. </a:t>
            </a:r>
            <a:r>
              <a:rPr lang="en-US" altLang="ko-KR" sz="2000" spc="-20" dirty="0">
                <a:latin typeface="+mn-ea"/>
              </a:rPr>
              <a:t>(</a:t>
            </a:r>
            <a:r>
              <a:rPr lang="ko-KR" altLang="en-US" sz="2000" spc="-20" dirty="0">
                <a:latin typeface="+mn-ea"/>
              </a:rPr>
              <a:t>그렇다</a:t>
            </a:r>
            <a:r>
              <a:rPr lang="en-US" altLang="ko-KR" sz="2000" spc="-20" dirty="0">
                <a:latin typeface="+mn-ea"/>
              </a:rPr>
              <a:t> 3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/ </a:t>
            </a:r>
            <a:r>
              <a:rPr lang="ko-KR" altLang="en-US" sz="2000" spc="-20" dirty="0">
                <a:latin typeface="+mn-ea"/>
              </a:rPr>
              <a:t>보통이다 </a:t>
            </a:r>
            <a:r>
              <a:rPr lang="en-US" altLang="ko-KR" sz="2000" spc="-20" dirty="0">
                <a:latin typeface="+mn-ea"/>
              </a:rPr>
              <a:t>2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/ </a:t>
            </a:r>
            <a:r>
              <a:rPr lang="ko-KR" altLang="en-US" sz="2000" spc="-20" dirty="0">
                <a:latin typeface="+mn-ea"/>
              </a:rPr>
              <a:t>그렇지 않다 </a:t>
            </a:r>
            <a:r>
              <a:rPr lang="en-US" altLang="ko-KR" sz="2000" spc="-20" dirty="0">
                <a:latin typeface="+mn-ea"/>
              </a:rPr>
              <a:t>1</a:t>
            </a:r>
            <a:r>
              <a:rPr lang="ko-KR" altLang="en-US" sz="2000" spc="-20" dirty="0">
                <a:latin typeface="+mn-ea"/>
              </a:rPr>
              <a:t>점</a:t>
            </a:r>
            <a:r>
              <a:rPr lang="en-US" altLang="ko-KR" sz="2000" spc="-20" dirty="0">
                <a:latin typeface="+mn-ea"/>
              </a:rPr>
              <a:t>)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A3B492C-3D98-0A19-8C11-41FF52FE8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64022"/>
            <a:ext cx="7676416" cy="432876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8BA5562-D407-B03F-88DD-19EF9F5203A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475BF46-F364-5D22-F2FF-B1DA19028D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5" name="모서리가 둥근 직사각형 37">
            <a:extLst>
              <a:ext uri="{FF2B5EF4-FFF2-40B4-BE49-F238E27FC236}">
                <a16:creationId xmlns:a16="http://schemas.microsoft.com/office/drawing/2014/main" id="{AC5B6CB0-88B4-25E8-59D1-CB9A2382D1B3}"/>
              </a:ext>
            </a:extLst>
          </p:cNvPr>
          <p:cNvSpPr/>
          <p:nvPr/>
        </p:nvSpPr>
        <p:spPr bwMode="auto">
          <a:xfrm>
            <a:off x="7862189" y="1493641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59CF14-419E-69CC-3091-CE8372AB60C4}"/>
              </a:ext>
            </a:extLst>
          </p:cNvPr>
          <p:cNvSpPr txBox="1"/>
          <p:nvPr/>
        </p:nvSpPr>
        <p:spPr>
          <a:xfrm>
            <a:off x="7588128" y="2056246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E9224A-98B5-1C69-8806-F37E0A254BED}"/>
              </a:ext>
            </a:extLst>
          </p:cNvPr>
          <p:cNvSpPr txBox="1"/>
          <p:nvPr/>
        </p:nvSpPr>
        <p:spPr>
          <a:xfrm>
            <a:off x="7599960" y="2453594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BCA837-0A4E-5502-DA28-8BB3D5C99034}"/>
              </a:ext>
            </a:extLst>
          </p:cNvPr>
          <p:cNvSpPr txBox="1"/>
          <p:nvPr/>
        </p:nvSpPr>
        <p:spPr>
          <a:xfrm>
            <a:off x="7599960" y="2912413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351EEE-D77F-2B52-A958-FB393F368D68}"/>
              </a:ext>
            </a:extLst>
          </p:cNvPr>
          <p:cNvSpPr txBox="1"/>
          <p:nvPr/>
        </p:nvSpPr>
        <p:spPr>
          <a:xfrm>
            <a:off x="7609420" y="3332206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854D42-7230-6B1C-CA5F-E345EC7ED610}"/>
              </a:ext>
            </a:extLst>
          </p:cNvPr>
          <p:cNvSpPr txBox="1"/>
          <p:nvPr/>
        </p:nvSpPr>
        <p:spPr>
          <a:xfrm>
            <a:off x="7599960" y="3744768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7C9400-8B81-3FC6-BB33-72C93DCA112D}"/>
              </a:ext>
            </a:extLst>
          </p:cNvPr>
          <p:cNvSpPr txBox="1"/>
          <p:nvPr/>
        </p:nvSpPr>
        <p:spPr>
          <a:xfrm>
            <a:off x="7609420" y="4212039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1F40DF-5996-902C-210D-61A8B5FCF0C5}"/>
              </a:ext>
            </a:extLst>
          </p:cNvPr>
          <p:cNvSpPr txBox="1"/>
          <p:nvPr/>
        </p:nvSpPr>
        <p:spPr>
          <a:xfrm>
            <a:off x="7609420" y="4586880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F22869-6452-7E23-8929-CEB3BA98667C}"/>
              </a:ext>
            </a:extLst>
          </p:cNvPr>
          <p:cNvSpPr txBox="1"/>
          <p:nvPr/>
        </p:nvSpPr>
        <p:spPr>
          <a:xfrm>
            <a:off x="7599960" y="5018778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5C6965-5A16-3DA2-7B44-FCF9E8C0195A}"/>
              </a:ext>
            </a:extLst>
          </p:cNvPr>
          <p:cNvSpPr txBox="1"/>
          <p:nvPr/>
        </p:nvSpPr>
        <p:spPr>
          <a:xfrm>
            <a:off x="7588128" y="5399817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762070-7FFB-B249-BC01-53A056D93FB4}"/>
              </a:ext>
            </a:extLst>
          </p:cNvPr>
          <p:cNvSpPr txBox="1"/>
          <p:nvPr/>
        </p:nvSpPr>
        <p:spPr>
          <a:xfrm>
            <a:off x="7599960" y="5862840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44853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2974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의사 결정 유형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5238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1" spc="-20" dirty="0">
                <a:latin typeface="+mn-ea"/>
              </a:rPr>
              <a:t>2. </a:t>
            </a:r>
            <a:r>
              <a:rPr lang="en-US" altLang="ko-KR" sz="2000" b="1" spc="-150" dirty="0">
                <a:latin typeface="+mn-ea"/>
              </a:rPr>
              <a:t>1</a:t>
            </a:r>
            <a:r>
              <a:rPr lang="ko-KR" altLang="en-US" sz="2000" b="1" spc="-150" dirty="0">
                <a:latin typeface="+mn-ea"/>
              </a:rPr>
              <a:t>번에서 기록한 점수를 합산해서 총점을 계산한 후 그래프로 나타내 보자</a:t>
            </a:r>
            <a:r>
              <a:rPr lang="en-US" altLang="ko-KR" sz="2000" b="1" spc="-150" dirty="0">
                <a:latin typeface="+mn-ea"/>
              </a:rPr>
              <a:t>. 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B839EBF-AFFB-C10D-6C4B-31CEC4DDA7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46" y="2100541"/>
            <a:ext cx="7558392" cy="4138921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22B1DAF-8D98-CAFD-D1A4-1FF7C140123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BEF8F8-D628-8644-656B-6DA43AE374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sp>
        <p:nvSpPr>
          <p:cNvPr id="15" name="모서리가 둥근 직사각형 37">
            <a:extLst>
              <a:ext uri="{FF2B5EF4-FFF2-40B4-BE49-F238E27FC236}">
                <a16:creationId xmlns:a16="http://schemas.microsoft.com/office/drawing/2014/main" id="{954AE5F8-EE7D-5C40-9C57-077FA182FCAA}"/>
              </a:ext>
            </a:extLst>
          </p:cNvPr>
          <p:cNvSpPr/>
          <p:nvPr/>
        </p:nvSpPr>
        <p:spPr bwMode="auto">
          <a:xfrm>
            <a:off x="7744165" y="1537699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572B34-0FB4-EB9A-532E-321C27F5CD19}"/>
              </a:ext>
            </a:extLst>
          </p:cNvPr>
          <p:cNvSpPr txBox="1"/>
          <p:nvPr/>
        </p:nvSpPr>
        <p:spPr>
          <a:xfrm>
            <a:off x="2987824" y="2618217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2CBB9E-A00C-B9FC-6275-CA7F8023F5E5}"/>
              </a:ext>
            </a:extLst>
          </p:cNvPr>
          <p:cNvSpPr txBox="1"/>
          <p:nvPr/>
        </p:nvSpPr>
        <p:spPr>
          <a:xfrm>
            <a:off x="3519510" y="2620054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31E4A6-D258-F71C-69A0-41315B873BDC}"/>
              </a:ext>
            </a:extLst>
          </p:cNvPr>
          <p:cNvSpPr txBox="1"/>
          <p:nvPr/>
        </p:nvSpPr>
        <p:spPr>
          <a:xfrm>
            <a:off x="4132121" y="2614790"/>
            <a:ext cx="21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DE11E9-1E9B-7D60-AAC2-271BF2787E1E}"/>
              </a:ext>
            </a:extLst>
          </p:cNvPr>
          <p:cNvSpPr txBox="1"/>
          <p:nvPr/>
        </p:nvSpPr>
        <p:spPr>
          <a:xfrm>
            <a:off x="4690388" y="2609742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kern="0" dirty="0">
                <a:solidFill>
                  <a:srgbClr val="FF0000"/>
                </a:solidFill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04D84F-37D2-F2CF-BB8A-A8973ADB71A1}"/>
              </a:ext>
            </a:extLst>
          </p:cNvPr>
          <p:cNvSpPr txBox="1"/>
          <p:nvPr/>
        </p:nvSpPr>
        <p:spPr>
          <a:xfrm>
            <a:off x="5249363" y="2616487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F49F07-BFD4-02FD-F53D-BCE7222BC59F}"/>
              </a:ext>
            </a:extLst>
          </p:cNvPr>
          <p:cNvSpPr txBox="1"/>
          <p:nvPr/>
        </p:nvSpPr>
        <p:spPr>
          <a:xfrm>
            <a:off x="5792074" y="2620054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5224D7-0D75-070B-422E-809D1395677B}"/>
              </a:ext>
            </a:extLst>
          </p:cNvPr>
          <p:cNvSpPr txBox="1"/>
          <p:nvPr/>
        </p:nvSpPr>
        <p:spPr>
          <a:xfrm>
            <a:off x="6360610" y="2620054"/>
            <a:ext cx="333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E3FDB8-F323-48EB-0DEF-DB65FE05C871}"/>
              </a:ext>
            </a:extLst>
          </p:cNvPr>
          <p:cNvSpPr txBox="1"/>
          <p:nvPr/>
        </p:nvSpPr>
        <p:spPr>
          <a:xfrm>
            <a:off x="6938505" y="2609742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DF437D-0C00-A60E-C12A-332FA6CF7FE2}"/>
              </a:ext>
            </a:extLst>
          </p:cNvPr>
          <p:cNvSpPr txBox="1"/>
          <p:nvPr/>
        </p:nvSpPr>
        <p:spPr>
          <a:xfrm>
            <a:off x="7531768" y="2604405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FFFFCBB-06E6-FCA2-24A0-B3D0A7DA37B3}"/>
              </a:ext>
            </a:extLst>
          </p:cNvPr>
          <p:cNvSpPr txBox="1"/>
          <p:nvPr/>
        </p:nvSpPr>
        <p:spPr>
          <a:xfrm>
            <a:off x="8026770" y="2603319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0A7CA0-C238-D9A9-DFF3-F7BF376EBFFC}"/>
              </a:ext>
            </a:extLst>
          </p:cNvPr>
          <p:cNvSpPr txBox="1"/>
          <p:nvPr/>
        </p:nvSpPr>
        <p:spPr>
          <a:xfrm>
            <a:off x="1225623" y="2728330"/>
            <a:ext cx="485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17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3E4F41-3C91-4255-8DC8-0CD573499D4A}"/>
              </a:ext>
            </a:extLst>
          </p:cNvPr>
          <p:cNvSpPr txBox="1"/>
          <p:nvPr/>
        </p:nvSpPr>
        <p:spPr>
          <a:xfrm>
            <a:off x="2987824" y="3973818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4689020-1F63-48EA-3C78-1FBEE183637B}"/>
              </a:ext>
            </a:extLst>
          </p:cNvPr>
          <p:cNvSpPr txBox="1"/>
          <p:nvPr/>
        </p:nvSpPr>
        <p:spPr>
          <a:xfrm>
            <a:off x="3584701" y="3987530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88BDB4C-9F1B-52EF-FCDA-5E7C0AA694CA}"/>
              </a:ext>
            </a:extLst>
          </p:cNvPr>
          <p:cNvSpPr txBox="1"/>
          <p:nvPr/>
        </p:nvSpPr>
        <p:spPr>
          <a:xfrm>
            <a:off x="4151729" y="3998680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C3AFFEE-5E40-21E8-0780-9DB3D02AF7F9}"/>
              </a:ext>
            </a:extLst>
          </p:cNvPr>
          <p:cNvSpPr txBox="1"/>
          <p:nvPr/>
        </p:nvSpPr>
        <p:spPr>
          <a:xfrm>
            <a:off x="4732774" y="3999590"/>
            <a:ext cx="21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91F61A7-90A5-846B-0941-E7239D6A4B42}"/>
              </a:ext>
            </a:extLst>
          </p:cNvPr>
          <p:cNvSpPr txBox="1"/>
          <p:nvPr/>
        </p:nvSpPr>
        <p:spPr>
          <a:xfrm>
            <a:off x="5249594" y="3983515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1283E6-9CAA-D864-25D2-E36FE961336D}"/>
              </a:ext>
            </a:extLst>
          </p:cNvPr>
          <p:cNvSpPr txBox="1"/>
          <p:nvPr/>
        </p:nvSpPr>
        <p:spPr>
          <a:xfrm>
            <a:off x="5841088" y="3998680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907A542-F2F0-9CDE-C9A4-D668BEB9D028}"/>
              </a:ext>
            </a:extLst>
          </p:cNvPr>
          <p:cNvSpPr txBox="1"/>
          <p:nvPr/>
        </p:nvSpPr>
        <p:spPr>
          <a:xfrm>
            <a:off x="6410051" y="3998680"/>
            <a:ext cx="21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83B8CC5-5251-D83C-14DD-8D142ED8506D}"/>
              </a:ext>
            </a:extLst>
          </p:cNvPr>
          <p:cNvSpPr txBox="1"/>
          <p:nvPr/>
        </p:nvSpPr>
        <p:spPr>
          <a:xfrm>
            <a:off x="6987435" y="3989865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4E3CFD9-8041-B2FA-7098-8ECC077112D2}"/>
              </a:ext>
            </a:extLst>
          </p:cNvPr>
          <p:cNvSpPr txBox="1"/>
          <p:nvPr/>
        </p:nvSpPr>
        <p:spPr>
          <a:xfrm>
            <a:off x="7531830" y="3999674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80C297B-8225-7184-52F1-4E07A33E6E91}"/>
              </a:ext>
            </a:extLst>
          </p:cNvPr>
          <p:cNvSpPr txBox="1"/>
          <p:nvPr/>
        </p:nvSpPr>
        <p:spPr>
          <a:xfrm>
            <a:off x="8086119" y="3985335"/>
            <a:ext cx="21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3435950-C3D6-45EC-E797-F9AC7B6CF464}"/>
              </a:ext>
            </a:extLst>
          </p:cNvPr>
          <p:cNvSpPr txBox="1"/>
          <p:nvPr/>
        </p:nvSpPr>
        <p:spPr>
          <a:xfrm>
            <a:off x="6958965" y="5339064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3B34376-E870-D1A9-AC30-B5E528A73C39}"/>
              </a:ext>
            </a:extLst>
          </p:cNvPr>
          <p:cNvSpPr txBox="1"/>
          <p:nvPr/>
        </p:nvSpPr>
        <p:spPr>
          <a:xfrm>
            <a:off x="7490651" y="5340901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21B44B5-A24B-75CF-C29D-E820B1E1154B}"/>
              </a:ext>
            </a:extLst>
          </p:cNvPr>
          <p:cNvSpPr txBox="1"/>
          <p:nvPr/>
        </p:nvSpPr>
        <p:spPr>
          <a:xfrm>
            <a:off x="8088004" y="5335637"/>
            <a:ext cx="21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12F3FDA-7BE3-F9E1-334F-C220F7FA584D}"/>
              </a:ext>
            </a:extLst>
          </p:cNvPr>
          <p:cNvSpPr txBox="1"/>
          <p:nvPr/>
        </p:nvSpPr>
        <p:spPr>
          <a:xfrm>
            <a:off x="5829926" y="5329845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7C94433-B406-909E-BEBF-AA941DD1AD84}"/>
              </a:ext>
            </a:extLst>
          </p:cNvPr>
          <p:cNvSpPr txBox="1"/>
          <p:nvPr/>
        </p:nvSpPr>
        <p:spPr>
          <a:xfrm>
            <a:off x="6361612" y="5331682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26D1465-12B7-CD0A-F498-8E93455C7DE6}"/>
              </a:ext>
            </a:extLst>
          </p:cNvPr>
          <p:cNvSpPr txBox="1"/>
          <p:nvPr/>
        </p:nvSpPr>
        <p:spPr>
          <a:xfrm>
            <a:off x="4790334" y="5323853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594CCF7-7244-7B87-1ADA-68A1CA94B0E4}"/>
              </a:ext>
            </a:extLst>
          </p:cNvPr>
          <p:cNvSpPr txBox="1"/>
          <p:nvPr/>
        </p:nvSpPr>
        <p:spPr>
          <a:xfrm>
            <a:off x="5322020" y="5325690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143D351-836E-4286-C904-32E5F0300B73}"/>
              </a:ext>
            </a:extLst>
          </p:cNvPr>
          <p:cNvSpPr txBox="1"/>
          <p:nvPr/>
        </p:nvSpPr>
        <p:spPr>
          <a:xfrm>
            <a:off x="3606309" y="5323853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3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AD0A2D9-689A-C17F-3D57-6F870E817461}"/>
              </a:ext>
            </a:extLst>
          </p:cNvPr>
          <p:cNvSpPr txBox="1"/>
          <p:nvPr/>
        </p:nvSpPr>
        <p:spPr>
          <a:xfrm>
            <a:off x="4137995" y="5325690"/>
            <a:ext cx="371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2B07C3A-F191-A948-A5EF-352CC0886953}"/>
              </a:ext>
            </a:extLst>
          </p:cNvPr>
          <p:cNvSpPr txBox="1"/>
          <p:nvPr/>
        </p:nvSpPr>
        <p:spPr>
          <a:xfrm>
            <a:off x="3019981" y="5331682"/>
            <a:ext cx="360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F3AC70D-E839-54C9-CF45-F27113DA99C2}"/>
              </a:ext>
            </a:extLst>
          </p:cNvPr>
          <p:cNvSpPr txBox="1"/>
          <p:nvPr/>
        </p:nvSpPr>
        <p:spPr>
          <a:xfrm>
            <a:off x="1279191" y="4055270"/>
            <a:ext cx="485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20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A274FAD-8ECE-E459-E847-B5AE2230E541}"/>
              </a:ext>
            </a:extLst>
          </p:cNvPr>
          <p:cNvSpPr txBox="1"/>
          <p:nvPr/>
        </p:nvSpPr>
        <p:spPr>
          <a:xfrm>
            <a:off x="1238537" y="5445224"/>
            <a:ext cx="5386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kern="0" spc="0" dirty="0">
                <a:solidFill>
                  <a:srgbClr val="FF0000"/>
                </a:solidFill>
                <a:effectLst/>
                <a:latin typeface="+mn-ea"/>
              </a:rPr>
              <a:t>15</a:t>
            </a:r>
            <a:endParaRPr lang="ko-KR" altLang="en-US" sz="18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6081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2974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의사 결정 유형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488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1" spc="-20" dirty="0">
                <a:latin typeface="+mn-ea"/>
              </a:rPr>
              <a:t>2. </a:t>
            </a:r>
            <a:r>
              <a:rPr lang="en-US" altLang="ko-KR" sz="2000" b="1" spc="-150" dirty="0">
                <a:latin typeface="+mn-ea"/>
              </a:rPr>
              <a:t>1</a:t>
            </a:r>
            <a:r>
              <a:rPr lang="ko-KR" altLang="en-US" sz="2000" b="1" spc="-150" dirty="0">
                <a:latin typeface="+mn-ea"/>
              </a:rPr>
              <a:t>번에서 기록한 점수를 합산해서 총점을 계산한 후 그래프로 나타내 보자</a:t>
            </a:r>
            <a:r>
              <a:rPr lang="en-US" altLang="ko-KR" sz="2000" b="1" spc="-150" dirty="0">
                <a:latin typeface="+mn-ea"/>
              </a:rPr>
              <a:t>.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431AFD3-F550-74E9-C9CB-9CFAB8E2B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06597"/>
            <a:ext cx="8073442" cy="3143413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6BE72246-8FCC-1B7F-9B39-3146B19A6DEF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67055E8-DDF7-292A-1DC3-2A79D1570A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3960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의사 결정 유형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7458"/>
            <a:ext cx="76778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/>
              <a:t>검사 결과와 진로 의사 결정 유형별 특징을 참고하여 나의 진로 의사 결정 유형을 정리해 보자</a:t>
            </a:r>
            <a:r>
              <a:rPr lang="en-US" altLang="ko-KR" sz="2000" b="1" spc="-20" dirty="0"/>
              <a:t>. </a:t>
            </a:r>
          </a:p>
        </p:txBody>
      </p:sp>
      <p:sp>
        <p:nvSpPr>
          <p:cNvPr id="4" name="모서리가 둥근 직사각형 36">
            <a:extLst>
              <a:ext uri="{FF2B5EF4-FFF2-40B4-BE49-F238E27FC236}">
                <a16:creationId xmlns:a16="http://schemas.microsoft.com/office/drawing/2014/main" id="{6C0097BA-4512-D5BD-524D-82D34838D6B0}"/>
              </a:ext>
            </a:extLst>
          </p:cNvPr>
          <p:cNvSpPr/>
          <p:nvPr/>
        </p:nvSpPr>
        <p:spPr bwMode="auto">
          <a:xfrm>
            <a:off x="620525" y="2056265"/>
            <a:ext cx="8100900" cy="3532509"/>
          </a:xfrm>
          <a:prstGeom prst="roundRect">
            <a:avLst>
              <a:gd name="adj" fmla="val 10000"/>
            </a:avLst>
          </a:prstGeom>
          <a:ln>
            <a:solidFill>
              <a:srgbClr val="7030A0"/>
            </a:solidFill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나의 진로 의사 결정 유형은 </a:t>
            </a:r>
            <a:r>
              <a:rPr lang="ko-KR" altLang="en-US" sz="2400" b="1" u="sng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                   </a:t>
            </a: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이다</a:t>
            </a:r>
            <a:r>
              <a:rPr lang="en-US" altLang="ko-KR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내 유형의 장점은  </a:t>
            </a:r>
            <a:r>
              <a:rPr lang="ko-KR" altLang="en-US" sz="2400" b="1" u="sng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                                         </a:t>
            </a: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이다</a:t>
            </a:r>
            <a:r>
              <a:rPr lang="en-US" altLang="ko-KR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내 유형의 단점은 </a:t>
            </a:r>
            <a:r>
              <a:rPr lang="ko-KR" altLang="en-US" sz="2400" b="1" u="sng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                                          </a:t>
            </a: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이다</a:t>
            </a:r>
            <a:r>
              <a:rPr lang="en-US" altLang="ko-KR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내 유형의 단점을 보완하기 위해 노력할 점은</a:t>
            </a:r>
            <a:r>
              <a:rPr lang="ko-KR" altLang="en-US" sz="2400" b="1" u="sng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    </a:t>
            </a: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lang="ko-KR" altLang="en-US" sz="2400" b="1" u="sng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            </a:t>
            </a:r>
            <a:endParaRPr lang="en-US" altLang="ko-KR" sz="2400" b="1" dirty="0">
              <a:solidFill>
                <a:schemeClr val="tx1"/>
              </a:solidFill>
              <a:latin typeface="HY중고딕" pitchFamily="18" charset="-127"/>
              <a:ea typeface="HY중고딕" pitchFamily="18" charset="-127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8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lang="ko-KR" altLang="en-US" sz="2800" b="1" u="sng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                                                       </a:t>
            </a:r>
            <a:r>
              <a:rPr lang="ko-KR" altLang="en-US" sz="28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lang="ko-KR" altLang="en-US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이다</a:t>
            </a:r>
            <a:r>
              <a:rPr lang="en-US" altLang="ko-KR" sz="2400" b="1" dirty="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rPr>
              <a:t>.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1B70112-755B-208B-CC94-E033544F7C0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4A5469-2B8E-67FF-B2E4-8C8E58C8632B}"/>
              </a:ext>
            </a:extLst>
          </p:cNvPr>
          <p:cNvSpPr txBox="1"/>
          <p:nvPr/>
        </p:nvSpPr>
        <p:spPr>
          <a:xfrm>
            <a:off x="4932040" y="2466196"/>
            <a:ext cx="17913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kern="0" spc="0" dirty="0">
                <a:solidFill>
                  <a:srgbClr val="FF0000"/>
                </a:solidFill>
                <a:effectLst/>
                <a:latin typeface="+mn-ea"/>
              </a:rPr>
              <a:t>직관적 유형</a:t>
            </a:r>
          </a:p>
        </p:txBody>
      </p:sp>
      <p:sp>
        <p:nvSpPr>
          <p:cNvPr id="14" name="모서리가 둥근 직사각형 37">
            <a:extLst>
              <a:ext uri="{FF2B5EF4-FFF2-40B4-BE49-F238E27FC236}">
                <a16:creationId xmlns:a16="http://schemas.microsoft.com/office/drawing/2014/main" id="{EF7ADA8F-E651-CAB4-35EA-0B63350B51BD}"/>
              </a:ext>
            </a:extLst>
          </p:cNvPr>
          <p:cNvSpPr/>
          <p:nvPr/>
        </p:nvSpPr>
        <p:spPr bwMode="auto">
          <a:xfrm>
            <a:off x="7600983" y="1419188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CA090B-187D-9912-9D0F-5BF22BED2DD1}"/>
              </a:ext>
            </a:extLst>
          </p:cNvPr>
          <p:cNvSpPr txBox="1"/>
          <p:nvPr/>
        </p:nvSpPr>
        <p:spPr>
          <a:xfrm>
            <a:off x="3707904" y="3038905"/>
            <a:ext cx="40324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kern="0" spc="0" dirty="0">
                <a:solidFill>
                  <a:srgbClr val="FF0000"/>
                </a:solidFill>
                <a:effectLst/>
                <a:latin typeface="+mn-ea"/>
              </a:rPr>
              <a:t>스스로 선택에 책임을 지는 것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29A1DB-F35D-3332-5AEA-4065E03F47FB}"/>
              </a:ext>
            </a:extLst>
          </p:cNvPr>
          <p:cNvSpPr txBox="1"/>
          <p:nvPr/>
        </p:nvSpPr>
        <p:spPr>
          <a:xfrm>
            <a:off x="3571238" y="3578333"/>
            <a:ext cx="40324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kern="0" spc="0" dirty="0">
                <a:solidFill>
                  <a:srgbClr val="FF0000"/>
                </a:solidFill>
                <a:effectLst/>
                <a:latin typeface="+mn-ea"/>
              </a:rPr>
              <a:t>즉흥적이고</a:t>
            </a:r>
            <a:r>
              <a:rPr lang="en-US" altLang="ko-KR" sz="2200" b="1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200" b="1" kern="0" spc="0" dirty="0">
                <a:solidFill>
                  <a:srgbClr val="FF0000"/>
                </a:solidFill>
                <a:effectLst/>
                <a:latin typeface="+mn-ea"/>
              </a:rPr>
              <a:t>감정이 앞서는 것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5C2575-4C85-4F44-9B66-201AE039CB53}"/>
              </a:ext>
            </a:extLst>
          </p:cNvPr>
          <p:cNvSpPr txBox="1"/>
          <p:nvPr/>
        </p:nvSpPr>
        <p:spPr>
          <a:xfrm>
            <a:off x="2915816" y="4743297"/>
            <a:ext cx="466010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200" b="1" kern="0" dirty="0">
                <a:solidFill>
                  <a:srgbClr val="FF0000"/>
                </a:solidFill>
                <a:latin typeface="+mn-ea"/>
              </a:rPr>
              <a:t>결정하기 전에 한 번 더 생각하는 것</a:t>
            </a:r>
            <a:endParaRPr lang="ko-KR" altLang="en-US" sz="2200" b="1" kern="0" spc="0" dirty="0">
              <a:solidFill>
                <a:srgbClr val="FF0000"/>
              </a:solidFill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40F18F-4349-6734-6FCF-4054C0441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967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2402</TotalTime>
  <Words>352</Words>
  <Application>Microsoft Office PowerPoint</Application>
  <PresentationFormat>화면 슬라이드 쇼(4:3)</PresentationFormat>
  <Paragraphs>117</Paragraphs>
  <Slides>9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Adobe 고딕 Std B</vt:lpstr>
      <vt:lpstr>HY견고딕</vt:lpstr>
      <vt:lpstr>HY중고딕</vt:lpstr>
      <vt:lpstr>HY헤드라인M</vt:lpstr>
      <vt:lpstr>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50</cp:revision>
  <dcterms:created xsi:type="dcterms:W3CDTF">2024-05-29T05:55:53Z</dcterms:created>
  <dcterms:modified xsi:type="dcterms:W3CDTF">2026-02-09T01:24:38Z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