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2"/>
  </p:notesMasterIdLst>
  <p:sldIdLst>
    <p:sldId id="256" r:id="rId5"/>
    <p:sldId id="261" r:id="rId6"/>
    <p:sldId id="301" r:id="rId7"/>
    <p:sldId id="270" r:id="rId8"/>
    <p:sldId id="302" r:id="rId9"/>
    <p:sldId id="303" r:id="rId10"/>
    <p:sldId id="278" r:id="rId11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A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E9D2BE-1650-4CB0-B2C9-ADF2602BFBFF}" v="14" dt="2026-02-03T04:53:57.1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2" autoAdjust="0"/>
    <p:restoredTop sz="96318" autoAdjust="0"/>
  </p:normalViewPr>
  <p:slideViewPr>
    <p:cSldViewPr>
      <p:cViewPr varScale="1">
        <p:scale>
          <a:sx n="107" d="100"/>
          <a:sy n="107" d="100"/>
        </p:scale>
        <p:origin x="9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modSld">
      <pc:chgData name="young yoon" userId="91498ed6ae028579" providerId="LiveId" clId="{9C0A59D4-9A4E-4869-A37E-C7E1C3EAE03D}" dt="2026-02-03T05:22:27.076" v="46" actId="1037"/>
      <pc:docMkLst>
        <pc:docMk/>
      </pc:docMkLst>
      <pc:sldChg chg="modSp mod">
        <pc:chgData name="young yoon" userId="91498ed6ae028579" providerId="LiveId" clId="{9C0A59D4-9A4E-4869-A37E-C7E1C3EAE03D}" dt="2026-02-03T05:22:27.076" v="46" actId="1037"/>
        <pc:sldMkLst>
          <pc:docMk/>
          <pc:sldMk cId="418617918" sldId="270"/>
        </pc:sldMkLst>
        <pc:spChg chg="mod">
          <ac:chgData name="young yoon" userId="91498ed6ae028579" providerId="LiveId" clId="{9C0A59D4-9A4E-4869-A37E-C7E1C3EAE03D}" dt="2026-02-03T05:22:27.076" v="46" actId="1037"/>
          <ac:spMkLst>
            <pc:docMk/>
            <pc:sldMk cId="418617918" sldId="270"/>
            <ac:spMk id="15" creationId="{CC2ED875-AEF2-0685-7C82-03DF172CA6DC}"/>
          </ac:spMkLst>
        </pc:spChg>
        <pc:spChg chg="mod">
          <ac:chgData name="young yoon" userId="91498ed6ae028579" providerId="LiveId" clId="{9C0A59D4-9A4E-4869-A37E-C7E1C3EAE03D}" dt="2026-02-03T05:22:17.406" v="40" actId="1038"/>
          <ac:spMkLst>
            <pc:docMk/>
            <pc:sldMk cId="418617918" sldId="270"/>
            <ac:spMk id="16" creationId="{B11483B9-4193-B360-FCA7-F6EAA55B0BF4}"/>
          </ac:spMkLst>
        </pc:spChg>
        <pc:spChg chg="mod">
          <ac:chgData name="young yoon" userId="91498ed6ae028579" providerId="LiveId" clId="{9C0A59D4-9A4E-4869-A37E-C7E1C3EAE03D}" dt="2026-02-03T05:22:20.751" v="42" actId="1038"/>
          <ac:spMkLst>
            <pc:docMk/>
            <pc:sldMk cId="418617918" sldId="270"/>
            <ac:spMk id="17" creationId="{7988519D-ABE8-474C-B0DB-6F907386FF5A}"/>
          </ac:spMkLst>
        </pc:spChg>
      </pc:sldChg>
      <pc:sldChg chg="modSp mod">
        <pc:chgData name="young yoon" userId="91498ed6ae028579" providerId="LiveId" clId="{9C0A59D4-9A4E-4869-A37E-C7E1C3EAE03D}" dt="2026-02-03T04:55:45.827" v="28" actId="1037"/>
        <pc:sldMkLst>
          <pc:docMk/>
          <pc:sldMk cId="3120064854" sldId="301"/>
        </pc:sldMkLst>
        <pc:spChg chg="mod">
          <ac:chgData name="young yoon" userId="91498ed6ae028579" providerId="LiveId" clId="{9C0A59D4-9A4E-4869-A37E-C7E1C3EAE03D}" dt="2026-02-03T04:55:40.967" v="25" actId="20577"/>
          <ac:spMkLst>
            <pc:docMk/>
            <pc:sldMk cId="3120064854" sldId="301"/>
            <ac:spMk id="13" creationId="{7F526E7A-AAE7-7025-04D3-6AE26093CA0E}"/>
          </ac:spMkLst>
        </pc:spChg>
        <pc:spChg chg="mod">
          <ac:chgData name="young yoon" userId="91498ed6ae028579" providerId="LiveId" clId="{9C0A59D4-9A4E-4869-A37E-C7E1C3EAE03D}" dt="2026-02-03T04:55:01.963" v="19" actId="1037"/>
          <ac:spMkLst>
            <pc:docMk/>
            <pc:sldMk cId="3120064854" sldId="301"/>
            <ac:spMk id="16" creationId="{4447E66F-FA0F-8585-0665-5E1EC72EB41F}"/>
          </ac:spMkLst>
        </pc:spChg>
        <pc:spChg chg="mod">
          <ac:chgData name="young yoon" userId="91498ed6ae028579" providerId="LiveId" clId="{9C0A59D4-9A4E-4869-A37E-C7E1C3EAE03D}" dt="2026-02-03T04:54:46.478" v="18" actId="1035"/>
          <ac:spMkLst>
            <pc:docMk/>
            <pc:sldMk cId="3120064854" sldId="301"/>
            <ac:spMk id="18" creationId="{4ED9ED2E-363E-6F9E-1B37-4FB6FA4926E5}"/>
          </ac:spMkLst>
        </pc:spChg>
        <pc:spChg chg="mod">
          <ac:chgData name="young yoon" userId="91498ed6ae028579" providerId="LiveId" clId="{9C0A59D4-9A4E-4869-A37E-C7E1C3EAE03D}" dt="2026-02-03T04:55:26.189" v="21" actId="1035"/>
          <ac:spMkLst>
            <pc:docMk/>
            <pc:sldMk cId="3120064854" sldId="301"/>
            <ac:spMk id="21" creationId="{EF38C39D-5B5B-9C42-1B18-849574E4488E}"/>
          </ac:spMkLst>
        </pc:spChg>
        <pc:spChg chg="mod">
          <ac:chgData name="young yoon" userId="91498ed6ae028579" providerId="LiveId" clId="{9C0A59D4-9A4E-4869-A37E-C7E1C3EAE03D}" dt="2026-02-03T04:55:26.189" v="21" actId="1035"/>
          <ac:spMkLst>
            <pc:docMk/>
            <pc:sldMk cId="3120064854" sldId="301"/>
            <ac:spMk id="22" creationId="{8CD7DF4B-B691-B090-6190-93A23D28239D}"/>
          </ac:spMkLst>
        </pc:spChg>
        <pc:spChg chg="mod">
          <ac:chgData name="young yoon" userId="91498ed6ae028579" providerId="LiveId" clId="{9C0A59D4-9A4E-4869-A37E-C7E1C3EAE03D}" dt="2026-02-03T04:55:45.827" v="28" actId="1037"/>
          <ac:spMkLst>
            <pc:docMk/>
            <pc:sldMk cId="3120064854" sldId="301"/>
            <ac:spMk id="23" creationId="{6B6D25AF-2E85-8773-4856-5E1EC6500FAF}"/>
          </ac:spMkLst>
        </pc:spChg>
        <pc:spChg chg="mod">
          <ac:chgData name="young yoon" userId="91498ed6ae028579" providerId="LiveId" clId="{9C0A59D4-9A4E-4869-A37E-C7E1C3EAE03D}" dt="2026-02-03T04:55:01.963" v="19" actId="1037"/>
          <ac:spMkLst>
            <pc:docMk/>
            <pc:sldMk cId="3120064854" sldId="301"/>
            <ac:spMk id="25" creationId="{31F21F09-4EEB-1A3C-D0EF-0AEB722438AA}"/>
          </ac:spMkLst>
        </pc:spChg>
      </pc:sldChg>
      <pc:sldChg chg="modSp mod">
        <pc:chgData name="young yoon" userId="91498ed6ae028579" providerId="LiveId" clId="{9C0A59D4-9A4E-4869-A37E-C7E1C3EAE03D}" dt="2026-02-03T05:13:55.827" v="38" actId="14100"/>
        <pc:sldMkLst>
          <pc:docMk/>
          <pc:sldMk cId="1777439257" sldId="302"/>
        </pc:sldMkLst>
        <pc:picChg chg="mod">
          <ac:chgData name="young yoon" userId="91498ed6ae028579" providerId="LiveId" clId="{9C0A59D4-9A4E-4869-A37E-C7E1C3EAE03D}" dt="2026-02-03T05:13:55.827" v="38" actId="14100"/>
          <ac:picMkLst>
            <pc:docMk/>
            <pc:sldMk cId="1777439257" sldId="302"/>
            <ac:picMk id="11" creationId="{D75F11E6-A3E5-A818-FF2A-AF03F749CA06}"/>
          </ac:picMkLst>
        </pc:picChg>
      </pc:sldChg>
      <pc:sldChg chg="modSp mod">
        <pc:chgData name="young yoon" userId="91498ed6ae028579" providerId="LiveId" clId="{9C0A59D4-9A4E-4869-A37E-C7E1C3EAE03D}" dt="2026-02-03T05:10:22.508" v="36" actId="14100"/>
        <pc:sldMkLst>
          <pc:docMk/>
          <pc:sldMk cId="1408828405" sldId="303"/>
        </pc:sldMkLst>
        <pc:spChg chg="mod">
          <ac:chgData name="young yoon" userId="91498ed6ae028579" providerId="LiveId" clId="{9C0A59D4-9A4E-4869-A37E-C7E1C3EAE03D}" dt="2026-02-03T05:10:22.508" v="36" actId="14100"/>
          <ac:spMkLst>
            <pc:docMk/>
            <pc:sldMk cId="1408828405" sldId="303"/>
            <ac:spMk id="13" creationId="{7F526E7A-AAE7-7025-04D3-6AE26093CA0E}"/>
          </ac:spMkLst>
        </pc:spChg>
        <pc:spChg chg="mod">
          <ac:chgData name="young yoon" userId="91498ed6ae028579" providerId="LiveId" clId="{9C0A59D4-9A4E-4869-A37E-C7E1C3EAE03D}" dt="2026-02-03T05:10:18.290" v="35" actId="1038"/>
          <ac:spMkLst>
            <pc:docMk/>
            <pc:sldMk cId="1408828405" sldId="303"/>
            <ac:spMk id="18" creationId="{4ED9ED2E-363E-6F9E-1B37-4FB6FA4926E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r>
              <a:rPr lang="ko-KR" altLang="en-US" sz="3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Ⅰ.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진로와 나의 이해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F991C6-5BFE-EABD-B2AC-A2E7E9B73B55}"/>
              </a:ext>
            </a:extLst>
          </p:cNvPr>
          <p:cNvSpPr txBox="1"/>
          <p:nvPr/>
        </p:nvSpPr>
        <p:spPr>
          <a:xfrm>
            <a:off x="2286000" y="3246511"/>
            <a:ext cx="45720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01 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직업의 의미 알아보기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직업의 의미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235746" cy="356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</a:t>
            </a:r>
            <a:r>
              <a:rPr lang="ko-KR" altLang="en-US" b="1" spc="-20" dirty="0">
                <a:latin typeface="+mn-ea"/>
              </a:rPr>
              <a:t>직업이란 무엇인지 알아보자</a:t>
            </a:r>
            <a:r>
              <a:rPr lang="en-US" altLang="ko-KR" b="1" spc="-20" dirty="0">
                <a:latin typeface="+mn-ea"/>
              </a:rPr>
              <a:t>. </a:t>
            </a:r>
          </a:p>
          <a:p>
            <a:pPr marL="457200" indent="-457200">
              <a:buFont typeface="+mj-lt"/>
              <a:buAutoNum type="arabicParenR"/>
            </a:pPr>
            <a:r>
              <a:rPr lang="ko-KR" altLang="en-US" spc="-20" dirty="0">
                <a:latin typeface="+mn-ea"/>
              </a:rPr>
              <a:t>다음 보기에서 직업이라고 생각한 것에 </a:t>
            </a:r>
            <a:r>
              <a:rPr lang="en-US" altLang="ko-KR" dirty="0">
                <a:latin typeface="맑은 고딕"/>
                <a:ea typeface="맑은 고딕"/>
              </a:rPr>
              <a:t>√</a:t>
            </a:r>
            <a:r>
              <a:rPr lang="ko-KR" altLang="en-US" dirty="0">
                <a:latin typeface="맑은 고딕"/>
                <a:ea typeface="맑은 고딕"/>
              </a:rPr>
              <a:t>표시를 해보자</a:t>
            </a:r>
            <a:r>
              <a:rPr lang="en-US" altLang="ko-KR" sz="2000" dirty="0">
                <a:latin typeface="맑은 고딕"/>
                <a:ea typeface="맑은 고딕"/>
              </a:rPr>
              <a:t>.</a:t>
            </a: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r>
              <a:rPr lang="ko-KR" altLang="en-US" spc="-20" dirty="0">
                <a:latin typeface="+mn-ea"/>
              </a:rPr>
              <a:t>직업이 아니라고 생각하는 것과 그렇게 생각한 이유를 적어 보자</a:t>
            </a:r>
            <a:r>
              <a:rPr lang="en-US" altLang="ko-KR" spc="-20" dirty="0">
                <a:latin typeface="+mn-ea"/>
              </a:rPr>
              <a:t>.</a:t>
            </a:r>
            <a:endParaRPr lang="en-US" altLang="ko-KR" sz="2000" dirty="0">
              <a:latin typeface="맑은 고딕"/>
              <a:ea typeface="맑은 고딕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sz="1600" b="1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77E8E58-2C1F-4E93-F097-6D194D8F651D}"/>
              </a:ext>
            </a:extLst>
          </p:cNvPr>
          <p:cNvSpPr/>
          <p:nvPr/>
        </p:nvSpPr>
        <p:spPr>
          <a:xfrm>
            <a:off x="611559" y="1079354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3" name="모서리가 둥근 직사각형 36">
            <a:extLst>
              <a:ext uri="{FF2B5EF4-FFF2-40B4-BE49-F238E27FC236}">
                <a16:creationId xmlns:a16="http://schemas.microsoft.com/office/drawing/2014/main" id="{7F526E7A-AAE7-7025-04D3-6AE26093CA0E}"/>
              </a:ext>
            </a:extLst>
          </p:cNvPr>
          <p:cNvSpPr/>
          <p:nvPr/>
        </p:nvSpPr>
        <p:spPr bwMode="auto">
          <a:xfrm>
            <a:off x="1043606" y="1981869"/>
            <a:ext cx="6803160" cy="1547744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ko-KR" sz="2400" spc="-15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&lt;</a:t>
            </a:r>
            <a:r>
              <a:rPr lang="ko-KR" altLang="en-US" sz="2400" spc="-15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보기</a:t>
            </a:r>
            <a:r>
              <a:rPr lang="en-US" altLang="ko-KR" sz="2400" spc="-15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ko-KR" altLang="en-US" sz="2400" spc="-15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□프로 운동 선수        □아르바이트      □도둑</a:t>
            </a:r>
            <a:endParaRPr lang="en-US" altLang="ko-KR" sz="2400" spc="-15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ko-KR" altLang="en-US" sz="2400" spc="-15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□컴퓨터공학기술자   □조리사         □자원봉사자</a:t>
            </a:r>
          </a:p>
        </p:txBody>
      </p:sp>
      <p:sp>
        <p:nvSpPr>
          <p:cNvPr id="16" name="모서리가 둥근 직사각형 36">
            <a:extLst>
              <a:ext uri="{FF2B5EF4-FFF2-40B4-BE49-F238E27FC236}">
                <a16:creationId xmlns:a16="http://schemas.microsoft.com/office/drawing/2014/main" id="{4447E66F-FA0F-8585-0665-5E1EC72EB41F}"/>
              </a:ext>
            </a:extLst>
          </p:cNvPr>
          <p:cNvSpPr/>
          <p:nvPr/>
        </p:nvSpPr>
        <p:spPr bwMode="auto">
          <a:xfrm>
            <a:off x="1043608" y="4588485"/>
            <a:ext cx="6803160" cy="1748123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marL="0" indent="0" algn="just">
              <a:lnSpc>
                <a:spcPct val="120000"/>
              </a:lnSpc>
              <a:buNone/>
            </a:pP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8" name="모서리가 둥근 직사각형 37">
            <a:extLst>
              <a:ext uri="{FF2B5EF4-FFF2-40B4-BE49-F238E27FC236}">
                <a16:creationId xmlns:a16="http://schemas.microsoft.com/office/drawing/2014/main" id="{4ED9ED2E-363E-6F9E-1B37-4FB6FA4926E5}"/>
              </a:ext>
            </a:extLst>
          </p:cNvPr>
          <p:cNvSpPr/>
          <p:nvPr/>
        </p:nvSpPr>
        <p:spPr bwMode="auto">
          <a:xfrm>
            <a:off x="7707480" y="1844824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9" name="모서리가 둥근 직사각형 37">
            <a:extLst>
              <a:ext uri="{FF2B5EF4-FFF2-40B4-BE49-F238E27FC236}">
                <a16:creationId xmlns:a16="http://schemas.microsoft.com/office/drawing/2014/main" id="{EB0302D4-2BB6-1B66-45F8-93B5B573EB08}"/>
              </a:ext>
            </a:extLst>
          </p:cNvPr>
          <p:cNvSpPr/>
          <p:nvPr/>
        </p:nvSpPr>
        <p:spPr bwMode="auto">
          <a:xfrm>
            <a:off x="7707480" y="4414304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38C39D-5B5B-9C42-1B18-849574E4488E}"/>
              </a:ext>
            </a:extLst>
          </p:cNvPr>
          <p:cNvSpPr txBox="1"/>
          <p:nvPr/>
        </p:nvSpPr>
        <p:spPr>
          <a:xfrm>
            <a:off x="1097349" y="2492896"/>
            <a:ext cx="182333" cy="456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b="1" dirty="0">
                <a:solidFill>
                  <a:srgbClr val="FF0000"/>
                </a:solidFill>
                <a:latin typeface="맑은 고딕"/>
                <a:ea typeface="맑은 고딕"/>
              </a:rPr>
              <a:t>√</a:t>
            </a:r>
            <a:endParaRPr lang="en-US" altLang="ko-KR" sz="1800" b="1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D7DF4B-B691-B090-6190-93A23D28239D}"/>
              </a:ext>
            </a:extLst>
          </p:cNvPr>
          <p:cNvSpPr txBox="1"/>
          <p:nvPr/>
        </p:nvSpPr>
        <p:spPr>
          <a:xfrm flipH="1">
            <a:off x="1114901" y="2959352"/>
            <a:ext cx="260812" cy="456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b="1" dirty="0">
                <a:solidFill>
                  <a:srgbClr val="FF0000"/>
                </a:solidFill>
                <a:latin typeface="맑은 고딕"/>
                <a:ea typeface="맑은 고딕"/>
              </a:rPr>
              <a:t>√</a:t>
            </a:r>
            <a:endParaRPr lang="en-US" altLang="ko-KR" sz="1800" b="1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B6D25AF-2E85-8773-4856-5E1EC6500FAF}"/>
              </a:ext>
            </a:extLst>
          </p:cNvPr>
          <p:cNvSpPr txBox="1"/>
          <p:nvPr/>
        </p:nvSpPr>
        <p:spPr>
          <a:xfrm>
            <a:off x="3923928" y="2972319"/>
            <a:ext cx="260812" cy="456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b="1" dirty="0">
                <a:solidFill>
                  <a:srgbClr val="FF0000"/>
                </a:solidFill>
                <a:latin typeface="맑은 고딕"/>
                <a:ea typeface="맑은 고딕"/>
              </a:rPr>
              <a:t>√</a:t>
            </a:r>
            <a:endParaRPr lang="en-US" altLang="ko-KR" sz="1800" b="1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1F21F09-4EEB-1A3C-D0EF-0AEB722438AA}"/>
              </a:ext>
            </a:extLst>
          </p:cNvPr>
          <p:cNvSpPr txBox="1"/>
          <p:nvPr/>
        </p:nvSpPr>
        <p:spPr>
          <a:xfrm>
            <a:off x="1321972" y="4615673"/>
            <a:ext cx="629263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아르바이트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직업은 일시적 활동이 아니라 일정 기간 동안 지속적으로 이루어지는 활동이므로 일시적으로 하는 아르바이트는 직업이라 할 수 없다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kern="0" spc="0" dirty="0">
              <a:solidFill>
                <a:srgbClr val="FF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7486E95-F26F-B9A7-209B-E9635CF27C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0648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직업의 의미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235746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</a:t>
            </a:r>
            <a:r>
              <a:rPr lang="ko-KR" altLang="en-US" b="1" spc="-20" dirty="0">
                <a:latin typeface="+mn-ea"/>
              </a:rPr>
              <a:t>다음 활동을 하면서 직업의 의미에 대해 알아보자</a:t>
            </a:r>
            <a:r>
              <a:rPr lang="en-US" altLang="ko-KR" b="1" spc="-20" dirty="0">
                <a:latin typeface="+mn-ea"/>
              </a:rPr>
              <a:t>. </a:t>
            </a:r>
          </a:p>
          <a:p>
            <a:pPr marL="457200" indent="-457200">
              <a:buFont typeface="+mj-lt"/>
              <a:buAutoNum type="arabicParenR"/>
            </a:pPr>
            <a:r>
              <a:rPr lang="ko-KR" altLang="en-US" spc="-20" dirty="0" err="1">
                <a:latin typeface="+mn-ea"/>
              </a:rPr>
              <a:t>포스트잇</a:t>
            </a:r>
            <a:r>
              <a:rPr lang="ko-KR" altLang="en-US" spc="-20" dirty="0">
                <a:latin typeface="+mn-ea"/>
              </a:rPr>
              <a:t> </a:t>
            </a:r>
            <a:r>
              <a:rPr lang="en-US" altLang="ko-KR" spc="-20" dirty="0">
                <a:latin typeface="+mn-ea"/>
              </a:rPr>
              <a:t>2</a:t>
            </a:r>
            <a:r>
              <a:rPr lang="ko-KR" altLang="en-US" spc="-20" dirty="0">
                <a:latin typeface="+mn-ea"/>
              </a:rPr>
              <a:t>장에 자신의 이름을 적고 미래 희망하는 직업과 그 이유를 적는다</a:t>
            </a:r>
            <a:r>
              <a:rPr lang="en-US" altLang="ko-KR" spc="-20" dirty="0">
                <a:latin typeface="+mn-ea"/>
              </a:rPr>
              <a:t>. </a:t>
            </a:r>
            <a:endParaRPr lang="en-US" altLang="ko-KR" sz="2000" dirty="0">
              <a:latin typeface="맑은 고딕"/>
              <a:ea typeface="맑은 고딕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77E8E58-2C1F-4E93-F097-6D194D8F651D}"/>
              </a:ext>
            </a:extLst>
          </p:cNvPr>
          <p:cNvSpPr/>
          <p:nvPr/>
        </p:nvSpPr>
        <p:spPr>
          <a:xfrm>
            <a:off x="611559" y="1082748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3" name="모서리가 둥근 직사각형 36">
            <a:extLst>
              <a:ext uri="{FF2B5EF4-FFF2-40B4-BE49-F238E27FC236}">
                <a16:creationId xmlns:a16="http://schemas.microsoft.com/office/drawing/2014/main" id="{7F526E7A-AAE7-7025-04D3-6AE26093CA0E}"/>
              </a:ext>
            </a:extLst>
          </p:cNvPr>
          <p:cNvSpPr/>
          <p:nvPr/>
        </p:nvSpPr>
        <p:spPr bwMode="auto">
          <a:xfrm>
            <a:off x="990437" y="2438606"/>
            <a:ext cx="3402052" cy="3788322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r>
              <a:rPr lang="en-US" altLang="ko-KR" sz="2200" dirty="0">
                <a:solidFill>
                  <a:schemeClr val="tx1"/>
                </a:solidFill>
              </a:rPr>
              <a:t>• </a:t>
            </a:r>
            <a:r>
              <a:rPr lang="ko-KR" altLang="en-US" sz="2100" dirty="0">
                <a:solidFill>
                  <a:schemeClr val="tx1"/>
                </a:solidFill>
              </a:rPr>
              <a:t>이름 </a:t>
            </a:r>
            <a:r>
              <a:rPr lang="en-US" altLang="ko-KR" sz="2100" dirty="0">
                <a:solidFill>
                  <a:schemeClr val="tx1"/>
                </a:solidFill>
              </a:rPr>
              <a:t>: </a:t>
            </a:r>
            <a:r>
              <a:rPr lang="ko-KR" altLang="en-US" sz="2100" dirty="0">
                <a:solidFill>
                  <a:schemeClr val="tx1"/>
                </a:solidFill>
              </a:rPr>
              <a:t>김○○</a:t>
            </a:r>
          </a:p>
          <a:p>
            <a:pPr marL="182563" indent="-182563"/>
            <a:r>
              <a:rPr lang="en-US" altLang="ko-KR" sz="2100" dirty="0">
                <a:solidFill>
                  <a:schemeClr val="tx1"/>
                </a:solidFill>
              </a:rPr>
              <a:t>• </a:t>
            </a:r>
            <a:r>
              <a:rPr lang="ko-KR" altLang="en-US" sz="2100" dirty="0">
                <a:solidFill>
                  <a:schemeClr val="tx1"/>
                </a:solidFill>
              </a:rPr>
              <a:t>미래 희망하는 직업 </a:t>
            </a:r>
            <a:r>
              <a:rPr lang="en-US" altLang="ko-KR" sz="2100" dirty="0">
                <a:solidFill>
                  <a:schemeClr val="tx1"/>
                </a:solidFill>
              </a:rPr>
              <a:t>: </a:t>
            </a:r>
            <a:r>
              <a:rPr lang="ko-KR" altLang="en-US" sz="2100" dirty="0">
                <a:solidFill>
                  <a:schemeClr val="tx1"/>
                </a:solidFill>
              </a:rPr>
              <a:t>신약개발연구원</a:t>
            </a:r>
          </a:p>
          <a:p>
            <a:pPr marL="182563" indent="-182563"/>
            <a:r>
              <a:rPr lang="en-US" altLang="ko-KR" sz="2100" dirty="0">
                <a:solidFill>
                  <a:schemeClr val="tx1"/>
                </a:solidFill>
              </a:rPr>
              <a:t>• </a:t>
            </a:r>
            <a:r>
              <a:rPr lang="ko-KR" altLang="en-US" sz="2100" dirty="0">
                <a:solidFill>
                  <a:schemeClr val="tx1"/>
                </a:solidFill>
              </a:rPr>
              <a:t>이유 </a:t>
            </a:r>
            <a:r>
              <a:rPr lang="en-US" altLang="ko-KR" sz="2100" dirty="0">
                <a:solidFill>
                  <a:schemeClr val="tx1"/>
                </a:solidFill>
              </a:rPr>
              <a:t>: </a:t>
            </a:r>
            <a:r>
              <a:rPr lang="ko-KR" altLang="en-US" sz="2100" dirty="0">
                <a:solidFill>
                  <a:schemeClr val="tx1"/>
                </a:solidFill>
              </a:rPr>
              <a:t>사람들이 아프지 않게 돕고 싶다</a:t>
            </a:r>
            <a:r>
              <a:rPr lang="en-US" altLang="ko-KR" sz="2100" dirty="0">
                <a:solidFill>
                  <a:schemeClr val="tx1"/>
                </a:solidFill>
              </a:rPr>
              <a:t>. </a:t>
            </a:r>
            <a:r>
              <a:rPr lang="ko-KR" altLang="en-US" sz="2100" dirty="0">
                <a:solidFill>
                  <a:schemeClr val="tx1"/>
                </a:solidFill>
              </a:rPr>
              <a:t>백신과 신약으로 병을 예방하고</a:t>
            </a:r>
            <a:r>
              <a:rPr lang="en-US" altLang="ko-KR" sz="2100" dirty="0">
                <a:solidFill>
                  <a:schemeClr val="tx1"/>
                </a:solidFill>
              </a:rPr>
              <a:t>,  </a:t>
            </a:r>
            <a:r>
              <a:rPr lang="ko-KR" altLang="en-US" sz="2100" dirty="0">
                <a:solidFill>
                  <a:schemeClr val="tx1"/>
                </a:solidFill>
              </a:rPr>
              <a:t>사람들의 건강을 회복시키고 싶다</a:t>
            </a:r>
            <a:r>
              <a:rPr lang="en-US" altLang="ko-KR" sz="2100" dirty="0">
                <a:solidFill>
                  <a:schemeClr val="tx1"/>
                </a:solidFill>
              </a:rPr>
              <a:t>. </a:t>
            </a:r>
          </a:p>
          <a:p>
            <a:pPr marL="173038" indent="-173038"/>
            <a:r>
              <a:rPr lang="en-US" altLang="ko-KR" sz="2100" dirty="0">
                <a:solidFill>
                  <a:schemeClr val="tx1"/>
                </a:solidFill>
              </a:rPr>
              <a:t>• </a:t>
            </a:r>
            <a:r>
              <a:rPr lang="ko-KR" altLang="en-US" sz="2100" dirty="0">
                <a:solidFill>
                  <a:schemeClr val="tx1"/>
                </a:solidFill>
              </a:rPr>
              <a:t>직업의 의미 </a:t>
            </a:r>
            <a:r>
              <a:rPr lang="en-US" altLang="ko-KR" sz="2100" dirty="0">
                <a:solidFill>
                  <a:schemeClr val="tx1"/>
                </a:solidFill>
              </a:rPr>
              <a:t>: </a:t>
            </a:r>
            <a:r>
              <a:rPr lang="ko-KR" altLang="en-US" sz="2100" dirty="0">
                <a:solidFill>
                  <a:schemeClr val="tx1"/>
                </a:solidFill>
              </a:rPr>
              <a:t>사회 참여 및 봉사</a:t>
            </a:r>
            <a:endParaRPr lang="en-US" altLang="ko-KR" sz="2100" dirty="0">
              <a:solidFill>
                <a:schemeClr val="tx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8" name="모서리가 둥근 직사각형 37">
            <a:extLst>
              <a:ext uri="{FF2B5EF4-FFF2-40B4-BE49-F238E27FC236}">
                <a16:creationId xmlns:a16="http://schemas.microsoft.com/office/drawing/2014/main" id="{4ED9ED2E-363E-6F9E-1B37-4FB6FA4926E5}"/>
              </a:ext>
            </a:extLst>
          </p:cNvPr>
          <p:cNvSpPr/>
          <p:nvPr/>
        </p:nvSpPr>
        <p:spPr bwMode="auto">
          <a:xfrm>
            <a:off x="7707479" y="1928835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4C7BAA27-E0D7-C5C3-A42C-00FFC48EC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442" y="5536644"/>
            <a:ext cx="1292061" cy="1120602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E510C3B-2E92-855D-8DAE-8DFF3332C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5" name="모서리가 둥근 직사각형 36">
            <a:extLst>
              <a:ext uri="{FF2B5EF4-FFF2-40B4-BE49-F238E27FC236}">
                <a16:creationId xmlns:a16="http://schemas.microsoft.com/office/drawing/2014/main" id="{4AEC712C-FC73-A1E0-A54D-A995A898337C}"/>
              </a:ext>
            </a:extLst>
          </p:cNvPr>
          <p:cNvSpPr/>
          <p:nvPr/>
        </p:nvSpPr>
        <p:spPr bwMode="auto">
          <a:xfrm>
            <a:off x="4716016" y="2438606"/>
            <a:ext cx="3528392" cy="3788322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r>
              <a:rPr lang="en-US" altLang="ko-KR" sz="2200" dirty="0">
                <a:solidFill>
                  <a:schemeClr val="tx1"/>
                </a:solidFill>
              </a:rPr>
              <a:t>• </a:t>
            </a:r>
            <a:r>
              <a:rPr lang="ko-KR" altLang="en-US" sz="2200" dirty="0">
                <a:solidFill>
                  <a:schemeClr val="tx1"/>
                </a:solidFill>
              </a:rPr>
              <a:t>이름 </a:t>
            </a:r>
            <a:r>
              <a:rPr lang="en-US" altLang="ko-KR" sz="2200" dirty="0">
                <a:solidFill>
                  <a:schemeClr val="tx1"/>
                </a:solidFill>
              </a:rPr>
              <a:t>:</a:t>
            </a:r>
          </a:p>
          <a:p>
            <a:pPr marL="182563" indent="-182563"/>
            <a:r>
              <a:rPr lang="en-US" altLang="ko-KR" sz="2200" dirty="0">
                <a:solidFill>
                  <a:schemeClr val="tx1"/>
                </a:solidFill>
              </a:rPr>
              <a:t>• </a:t>
            </a:r>
            <a:r>
              <a:rPr lang="ko-KR" altLang="en-US" sz="2200" dirty="0">
                <a:solidFill>
                  <a:schemeClr val="tx1"/>
                </a:solidFill>
              </a:rPr>
              <a:t>미래 희망하는 직업 </a:t>
            </a:r>
            <a:r>
              <a:rPr lang="en-US" altLang="ko-KR" sz="2200" dirty="0">
                <a:solidFill>
                  <a:schemeClr val="tx1"/>
                </a:solidFill>
              </a:rPr>
              <a:t>:</a:t>
            </a:r>
          </a:p>
          <a:p>
            <a:pPr marL="182563" indent="-182563"/>
            <a:endParaRPr lang="en-US" altLang="ko-KR" sz="2200" dirty="0">
              <a:solidFill>
                <a:schemeClr val="tx1"/>
              </a:solidFill>
            </a:endParaRPr>
          </a:p>
          <a:p>
            <a:pPr marL="182563" indent="-182563"/>
            <a:r>
              <a:rPr lang="en-US" altLang="ko-KR" sz="2200" dirty="0">
                <a:solidFill>
                  <a:schemeClr val="tx1"/>
                </a:solidFill>
              </a:rPr>
              <a:t>• </a:t>
            </a:r>
            <a:r>
              <a:rPr lang="ko-KR" altLang="en-US" sz="2200" dirty="0">
                <a:solidFill>
                  <a:schemeClr val="tx1"/>
                </a:solidFill>
              </a:rPr>
              <a:t>이유 </a:t>
            </a:r>
            <a:r>
              <a:rPr lang="en-US" altLang="ko-KR" sz="2200" dirty="0">
                <a:solidFill>
                  <a:schemeClr val="tx1"/>
                </a:solidFill>
              </a:rPr>
              <a:t>:</a:t>
            </a:r>
            <a:endParaRPr lang="en-US" altLang="ko-KR" sz="2200" b="1" dirty="0">
              <a:solidFill>
                <a:schemeClr val="tx1"/>
              </a:solidFill>
            </a:endParaRPr>
          </a:p>
          <a:p>
            <a:pPr marL="173038" indent="-173038"/>
            <a:endParaRPr lang="en-US" altLang="ko-KR" sz="2200" dirty="0">
              <a:solidFill>
                <a:schemeClr val="tx1"/>
              </a:solidFill>
            </a:endParaRPr>
          </a:p>
          <a:p>
            <a:pPr marL="173038" indent="-173038"/>
            <a:endParaRPr lang="en-US" altLang="ko-KR" sz="2200" dirty="0">
              <a:solidFill>
                <a:schemeClr val="tx1"/>
              </a:solidFill>
            </a:endParaRPr>
          </a:p>
          <a:p>
            <a:pPr marL="173038" indent="-173038"/>
            <a:endParaRPr lang="en-US" altLang="ko-KR" sz="2200" dirty="0">
              <a:solidFill>
                <a:schemeClr val="tx1"/>
              </a:solidFill>
            </a:endParaRPr>
          </a:p>
          <a:p>
            <a:pPr marL="173038" indent="-173038"/>
            <a:endParaRPr lang="en-US" altLang="ko-KR" sz="2200" dirty="0">
              <a:solidFill>
                <a:schemeClr val="tx1"/>
              </a:solidFill>
            </a:endParaRPr>
          </a:p>
          <a:p>
            <a:pPr marL="173038" indent="-173038"/>
            <a:r>
              <a:rPr lang="en-US" altLang="ko-KR" sz="2200" dirty="0">
                <a:solidFill>
                  <a:schemeClr val="tx1"/>
                </a:solidFill>
              </a:rPr>
              <a:t>• </a:t>
            </a:r>
            <a:r>
              <a:rPr lang="ko-KR" altLang="en-US" sz="2200" dirty="0">
                <a:solidFill>
                  <a:schemeClr val="tx1"/>
                </a:solidFill>
              </a:rPr>
              <a:t>직업의 의미 </a:t>
            </a:r>
            <a:r>
              <a:rPr lang="en-US" altLang="ko-KR" sz="2200" dirty="0">
                <a:solidFill>
                  <a:schemeClr val="tx1"/>
                </a:solidFill>
              </a:rPr>
              <a:t>: </a:t>
            </a:r>
          </a:p>
          <a:p>
            <a:pPr marL="173038" indent="-173038"/>
            <a:r>
              <a:rPr lang="en-US" altLang="ko-KR" sz="2200" b="1" dirty="0">
                <a:solidFill>
                  <a:schemeClr val="tx1"/>
                </a:solidFill>
              </a:rPr>
              <a:t>  </a:t>
            </a:r>
            <a:endParaRPr lang="en-US" altLang="ko-KR" sz="2200" b="1" dirty="0">
              <a:solidFill>
                <a:srgbClr val="FF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0A25C8-4B9A-2941-E8C6-70F6B23BCA86}"/>
              </a:ext>
            </a:extLst>
          </p:cNvPr>
          <p:cNvSpPr txBox="1"/>
          <p:nvPr/>
        </p:nvSpPr>
        <p:spPr>
          <a:xfrm>
            <a:off x="5832140" y="2614485"/>
            <a:ext cx="12961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dirty="0">
                <a:solidFill>
                  <a:srgbClr val="FF0000"/>
                </a:solidFill>
              </a:rPr>
              <a:t>한○○</a:t>
            </a:r>
            <a:endParaRPr lang="ko-KR" altLang="en-US" sz="2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2ED875-AEF2-0685-7C82-03DF172CA6DC}"/>
              </a:ext>
            </a:extLst>
          </p:cNvPr>
          <p:cNvSpPr txBox="1"/>
          <p:nvPr/>
        </p:nvSpPr>
        <p:spPr>
          <a:xfrm>
            <a:off x="4860032" y="3286145"/>
            <a:ext cx="27363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solidFill>
                  <a:srgbClr val="FF0000"/>
                </a:solidFill>
              </a:rPr>
              <a:t>  </a:t>
            </a:r>
            <a:r>
              <a:rPr lang="ko-KR" altLang="en-US" sz="2200" b="1" dirty="0">
                <a:solidFill>
                  <a:srgbClr val="FF0000"/>
                </a:solidFill>
              </a:rPr>
              <a:t>웹디자이너</a:t>
            </a:r>
            <a:endParaRPr lang="ko-KR" altLang="en-US" sz="2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1483B9-4193-B360-FCA7-F6EAA55B0BF4}"/>
              </a:ext>
            </a:extLst>
          </p:cNvPr>
          <p:cNvSpPr txBox="1"/>
          <p:nvPr/>
        </p:nvSpPr>
        <p:spPr>
          <a:xfrm>
            <a:off x="5048168" y="3937759"/>
            <a:ext cx="36282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dirty="0">
                <a:solidFill>
                  <a:srgbClr val="FF0000"/>
                </a:solidFill>
              </a:rPr>
              <a:t>미래 전망이 밝고 내가 어른이 되어서도 안정적으로 이 일을 할 수 있을 것 </a:t>
            </a:r>
            <a:r>
              <a:rPr lang="ko-KR" altLang="en-US" sz="2200" b="1" dirty="0" err="1">
                <a:solidFill>
                  <a:srgbClr val="FF0000"/>
                </a:solidFill>
              </a:rPr>
              <a:t>같아서이다</a:t>
            </a:r>
            <a:r>
              <a:rPr lang="en-US" altLang="ko-KR" sz="2200" b="1" dirty="0">
                <a:solidFill>
                  <a:srgbClr val="FF0000"/>
                </a:solidFill>
              </a:rPr>
              <a:t>.</a:t>
            </a:r>
            <a:endParaRPr lang="ko-KR" altLang="en-US" sz="2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88519D-ABE8-474C-B0DB-6F907386FF5A}"/>
              </a:ext>
            </a:extLst>
          </p:cNvPr>
          <p:cNvSpPr txBox="1"/>
          <p:nvPr/>
        </p:nvSpPr>
        <p:spPr>
          <a:xfrm>
            <a:off x="5097356" y="5672646"/>
            <a:ext cx="20669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dirty="0">
                <a:solidFill>
                  <a:srgbClr val="FF0000"/>
                </a:solidFill>
              </a:rPr>
              <a:t>경제적 안정</a:t>
            </a:r>
            <a:endParaRPr lang="ko-KR" altLang="en-US" sz="2200" dirty="0"/>
          </a:p>
        </p:txBody>
      </p:sp>
    </p:spTree>
    <p:extLst>
      <p:ext uri="{BB962C8B-B14F-4D97-AF65-F5344CB8AC3E}">
        <p14:creationId xmlns:p14="http://schemas.microsoft.com/office/powerpoint/2010/main" val="4186179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직업의 의미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208912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</a:t>
            </a:r>
            <a:r>
              <a:rPr lang="ko-KR" altLang="en-US" b="1" spc="-20" dirty="0">
                <a:latin typeface="+mn-ea"/>
              </a:rPr>
              <a:t>다음 활동을 하면서 직업의 의미에 대해 알아보자</a:t>
            </a:r>
            <a:r>
              <a:rPr lang="en-US" altLang="ko-KR" sz="2000" b="1" spc="-20" dirty="0">
                <a:latin typeface="+mn-ea"/>
              </a:rPr>
              <a:t>. </a:t>
            </a:r>
          </a:p>
          <a:p>
            <a:pPr marL="355600" indent="-355600">
              <a:buNone/>
            </a:pPr>
            <a:r>
              <a:rPr lang="en-US" altLang="ko-KR" spc="-20" dirty="0">
                <a:latin typeface="+mn-ea"/>
              </a:rPr>
              <a:t>2) </a:t>
            </a:r>
            <a:r>
              <a:rPr lang="ko-KR" altLang="en-US" spc="-20" dirty="0">
                <a:latin typeface="+mn-ea"/>
              </a:rPr>
              <a:t>직업을 희망하는 이유를 아래 직업의 의미별로 분류하여 칠판에 붙인다</a:t>
            </a:r>
            <a:r>
              <a:rPr lang="en-US" altLang="ko-KR" spc="-20" dirty="0">
                <a:latin typeface="+mn-ea"/>
              </a:rPr>
              <a:t>.  </a:t>
            </a:r>
            <a:endParaRPr lang="en-US" altLang="ko-KR" sz="2000" dirty="0">
              <a:latin typeface="맑은 고딕"/>
              <a:ea typeface="맑은 고딕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77E8E58-2C1F-4E93-F097-6D194D8F651D}"/>
              </a:ext>
            </a:extLst>
          </p:cNvPr>
          <p:cNvSpPr/>
          <p:nvPr/>
        </p:nvSpPr>
        <p:spPr>
          <a:xfrm>
            <a:off x="611560" y="1083471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3" name="모서리가 둥근 직사각형 36">
            <a:extLst>
              <a:ext uri="{FF2B5EF4-FFF2-40B4-BE49-F238E27FC236}">
                <a16:creationId xmlns:a16="http://schemas.microsoft.com/office/drawing/2014/main" id="{7F526E7A-AAE7-7025-04D3-6AE26093CA0E}"/>
              </a:ext>
            </a:extLst>
          </p:cNvPr>
          <p:cNvSpPr/>
          <p:nvPr/>
        </p:nvSpPr>
        <p:spPr bwMode="auto">
          <a:xfrm>
            <a:off x="1043607" y="3152043"/>
            <a:ext cx="2754177" cy="2149166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endParaRPr lang="en-US" altLang="ko-KR" sz="2400" dirty="0">
              <a:solidFill>
                <a:srgbClr val="FF0000"/>
              </a:solidFill>
            </a:endParaRPr>
          </a:p>
          <a:p>
            <a:r>
              <a:rPr lang="en-US" altLang="ko-KR" sz="2400" dirty="0">
                <a:solidFill>
                  <a:srgbClr val="FF0000"/>
                </a:solidFill>
              </a:rPr>
              <a:t>• </a:t>
            </a:r>
            <a:r>
              <a:rPr lang="ko-KR" altLang="en-US" sz="2300" dirty="0">
                <a:solidFill>
                  <a:srgbClr val="FF0000"/>
                </a:solidFill>
              </a:rPr>
              <a:t>경제적 안정</a:t>
            </a:r>
          </a:p>
          <a:p>
            <a:r>
              <a:rPr lang="en-US" altLang="ko-KR" sz="2300" dirty="0">
                <a:solidFill>
                  <a:srgbClr val="FF0000"/>
                </a:solidFill>
              </a:rPr>
              <a:t>• </a:t>
            </a:r>
            <a:r>
              <a:rPr lang="ko-KR" altLang="en-US" sz="2300" dirty="0">
                <a:solidFill>
                  <a:srgbClr val="FF0000"/>
                </a:solidFill>
              </a:rPr>
              <a:t>자아 실현</a:t>
            </a:r>
          </a:p>
          <a:p>
            <a:r>
              <a:rPr lang="en-US" altLang="ko-KR" sz="2300" dirty="0">
                <a:solidFill>
                  <a:srgbClr val="FF0000"/>
                </a:solidFill>
              </a:rPr>
              <a:t>• </a:t>
            </a:r>
            <a:r>
              <a:rPr lang="ko-KR" altLang="en-US" sz="2300" dirty="0">
                <a:solidFill>
                  <a:srgbClr val="FF0000"/>
                </a:solidFill>
              </a:rPr>
              <a:t>사회 참여 및 봉사</a:t>
            </a:r>
          </a:p>
          <a:p>
            <a:r>
              <a:rPr lang="en-US" altLang="ko-KR" sz="2300" dirty="0">
                <a:solidFill>
                  <a:srgbClr val="FF0000"/>
                </a:solidFill>
              </a:rPr>
              <a:t>• </a:t>
            </a:r>
            <a:r>
              <a:rPr lang="ko-KR" altLang="en-US" sz="2300" dirty="0">
                <a:solidFill>
                  <a:srgbClr val="FF0000"/>
                </a:solidFill>
              </a:rPr>
              <a:t>기타</a:t>
            </a:r>
            <a:endParaRPr lang="en-US" altLang="ko-KR" sz="2300" dirty="0">
              <a:solidFill>
                <a:srgbClr val="FF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75F11E6-A3E5-A818-FF2A-AF03F749CA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5057" y="3114185"/>
            <a:ext cx="4527383" cy="223983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23E4295-08BD-3FD4-2262-1158DBED99AD}"/>
              </a:ext>
            </a:extLst>
          </p:cNvPr>
          <p:cNvSpPr txBox="1"/>
          <p:nvPr/>
        </p:nvSpPr>
        <p:spPr>
          <a:xfrm>
            <a:off x="1001640" y="3267570"/>
            <a:ext cx="2011616" cy="41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&lt; 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직업의 의미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CC99819-2725-AA13-F81B-27C72B3EEB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439257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01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직업의 의미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23574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    </a:t>
            </a:r>
            <a:r>
              <a:rPr lang="ko-KR" altLang="en-US" b="1" spc="-20" dirty="0">
                <a:latin typeface="+mn-ea"/>
              </a:rPr>
              <a:t>직업의 의미와 역할에 대해 정리해 보자</a:t>
            </a:r>
            <a:r>
              <a:rPr lang="en-US" altLang="ko-KR" b="1" spc="-20" dirty="0">
                <a:latin typeface="+mn-ea"/>
              </a:rPr>
              <a:t>. </a:t>
            </a:r>
          </a:p>
          <a:p>
            <a:pPr marL="457200" indent="-457200">
              <a:buFont typeface="+mj-lt"/>
              <a:buAutoNum type="arabicParenR"/>
            </a:pPr>
            <a:endParaRPr lang="en-US" altLang="ko-KR" sz="2000" b="1" spc="-20" dirty="0">
              <a:latin typeface="+mn-ea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b="1" spc="-20" dirty="0">
              <a:latin typeface="+mn-ea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0" indent="0">
              <a:buNone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0" indent="0">
              <a:buNone/>
            </a:pPr>
            <a:endParaRPr lang="en-US" altLang="ko-KR" sz="2000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77E8E58-2C1F-4E93-F097-6D194D8F651D}"/>
              </a:ext>
            </a:extLst>
          </p:cNvPr>
          <p:cNvSpPr/>
          <p:nvPr/>
        </p:nvSpPr>
        <p:spPr>
          <a:xfrm>
            <a:off x="629555" y="1089840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3" name="모서리가 둥근 직사각형 36">
            <a:extLst>
              <a:ext uri="{FF2B5EF4-FFF2-40B4-BE49-F238E27FC236}">
                <a16:creationId xmlns:a16="http://schemas.microsoft.com/office/drawing/2014/main" id="{7F526E7A-AAE7-7025-04D3-6AE26093CA0E}"/>
              </a:ext>
            </a:extLst>
          </p:cNvPr>
          <p:cNvSpPr/>
          <p:nvPr/>
        </p:nvSpPr>
        <p:spPr bwMode="auto">
          <a:xfrm>
            <a:off x="1043606" y="2007852"/>
            <a:ext cx="7128793" cy="2719619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marL="342900" lvl="0" indent="-342900" latinLnBrk="1">
              <a:buFont typeface="Wingdings" panose="05000000000000000000" pitchFamily="2" charset="2"/>
              <a:buChar char="Ø"/>
            </a:pPr>
            <a:r>
              <a:rPr lang="ko-KR" altLang="en-US" sz="2400" dirty="0">
                <a:solidFill>
                  <a:srgbClr val="FF0000"/>
                </a:solidFill>
              </a:rPr>
              <a:t>자신과 가족의 생계를 유지하고 경제적으로 안정된 생활을 할 수 있다</a:t>
            </a:r>
            <a:r>
              <a:rPr lang="en-US" altLang="ko-KR" sz="2400" dirty="0">
                <a:solidFill>
                  <a:srgbClr val="FF0000"/>
                </a:solidFill>
              </a:rPr>
              <a:t>. </a:t>
            </a:r>
          </a:p>
          <a:p>
            <a:pPr lvl="0" latinLnBrk="1"/>
            <a:endParaRPr lang="ko-KR" altLang="en-US" sz="2400" dirty="0">
              <a:solidFill>
                <a:srgbClr val="FF0000"/>
              </a:solidFill>
            </a:endParaRPr>
          </a:p>
          <a:p>
            <a:pPr marL="342900" lvl="0" indent="-342900" latinLnBrk="1">
              <a:buFont typeface="Wingdings" panose="05000000000000000000" pitchFamily="2" charset="2"/>
              <a:buChar char="Ø"/>
            </a:pPr>
            <a:r>
              <a:rPr lang="ko-KR" altLang="en-US" sz="2400" dirty="0">
                <a:solidFill>
                  <a:srgbClr val="FF0000"/>
                </a:solidFill>
              </a:rPr>
              <a:t>자신의 능력과 개성을 발휘하고</a:t>
            </a:r>
            <a:r>
              <a:rPr lang="en-US" altLang="ko-KR" sz="2400" dirty="0">
                <a:solidFill>
                  <a:srgbClr val="FF0000"/>
                </a:solidFill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</a:rPr>
              <a:t>꿈을 실현할 수 있다</a:t>
            </a:r>
            <a:r>
              <a:rPr lang="en-US" altLang="ko-KR" sz="2400" dirty="0">
                <a:solidFill>
                  <a:srgbClr val="FF0000"/>
                </a:solidFill>
              </a:rPr>
              <a:t>.</a:t>
            </a:r>
            <a:endParaRPr lang="ko-KR" altLang="en-US" sz="2400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n-US" altLang="ko-KR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8" name="모서리가 둥근 직사각형 37">
            <a:extLst>
              <a:ext uri="{FF2B5EF4-FFF2-40B4-BE49-F238E27FC236}">
                <a16:creationId xmlns:a16="http://schemas.microsoft.com/office/drawing/2014/main" id="{4ED9ED2E-363E-6F9E-1B37-4FB6FA4926E5}"/>
              </a:ext>
            </a:extLst>
          </p:cNvPr>
          <p:cNvSpPr/>
          <p:nvPr/>
        </p:nvSpPr>
        <p:spPr bwMode="auto">
          <a:xfrm>
            <a:off x="7386573" y="1344188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BEC000E3-B984-A111-C889-0CC24581D6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8939" y="4732305"/>
            <a:ext cx="933580" cy="1571844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11334E8-0D85-8AD3-4053-C0C6BE1B56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82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Props1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4033</TotalTime>
  <Words>312</Words>
  <Application>Microsoft Office PowerPoint</Application>
  <PresentationFormat>화면 슬라이드 쇼(4:3)</PresentationFormat>
  <Paragraphs>83</Paragraphs>
  <Slides>7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6" baseType="lpstr">
      <vt:lpstr>Adobe 고딕 Std B</vt:lpstr>
      <vt:lpstr>HY견고딕</vt:lpstr>
      <vt:lpstr>HY헤드라인M</vt:lpstr>
      <vt:lpstr>굴림</vt:lpstr>
      <vt:lpstr>맑은 고딕</vt:lpstr>
      <vt:lpstr>Arial</vt:lpstr>
      <vt:lpstr>Times New Roman</vt:lpstr>
      <vt:lpstr>Wingdings</vt:lpstr>
      <vt:lpstr>Level</vt:lpstr>
      <vt:lpstr>나의 꿈을 찾아가는  진로 탐색 워크북</vt:lpstr>
      <vt:lpstr>Ⅰ. 진로와 나의 이해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68</cp:revision>
  <dcterms:created xsi:type="dcterms:W3CDTF">2024-05-29T05:55:53Z</dcterms:created>
  <dcterms:modified xsi:type="dcterms:W3CDTF">2026-02-03T05:22:33Z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