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80" r:id="rId4"/>
    <p:sldId id="279" r:id="rId5"/>
    <p:sldId id="268" r:id="rId6"/>
    <p:sldId id="271" r:id="rId7"/>
    <p:sldId id="272" r:id="rId8"/>
    <p:sldId id="264" r:id="rId9"/>
    <p:sldId id="274" r:id="rId10"/>
    <p:sldId id="270" r:id="rId11"/>
    <p:sldId id="275" r:id="rId12"/>
    <p:sldId id="263" r:id="rId13"/>
    <p:sldId id="276" r:id="rId14"/>
    <p:sldId id="277" r:id="rId15"/>
    <p:sldId id="278" r:id="rId16"/>
    <p:sldId id="266" r:id="rId17"/>
  </p:sldIdLst>
  <p:sldSz cx="12192000" cy="6858000"/>
  <p:notesSz cx="6858000" cy="9144000"/>
  <p:embeddedFontLst>
    <p:embeddedFont>
      <p:font typeface="맑은 고딕" panose="020B0503020000020004" pitchFamily="50" charset="-127"/>
      <p:regular r:id="rId19"/>
      <p:bold r:id="rId20"/>
    </p:embeddedFont>
    <p:embeddedFont>
      <p:font typeface="한컴산뜻돋움" panose="02000000000000000000" pitchFamily="2" charset="-127"/>
      <p:regular r:id="rId21"/>
      <p:bold r:id="rId22"/>
    </p:embeddedFont>
    <p:embeddedFont>
      <p:font typeface="HY헤드라인M" panose="02030600000101010101" pitchFamily="18" charset="-127"/>
      <p:regular r:id="rId23"/>
    </p:embeddedFont>
    <p:embeddedFont>
      <p:font typeface="함초롬돋움" panose="020B0604000101010101" pitchFamily="50" charset="-127"/>
      <p:regular r:id="rId24"/>
      <p:bold r:id="rId25"/>
    </p:embeddedFont>
    <p:embeddedFont>
      <p:font typeface="맑은 고딕 Semilight" panose="020B0502040204020203" pitchFamily="50" charset="-127"/>
      <p:regular r:id="rId26"/>
    </p:embeddedFont>
    <p:embeddedFont>
      <p:font typeface="함초롬바탕" panose="02030604000101010101" pitchFamily="18" charset="-127"/>
      <p:regular r:id="rId27"/>
      <p:bold r:id="rId2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33"/>
    <a:srgbClr val="EAF2FA"/>
    <a:srgbClr val="FFFFCC"/>
    <a:srgbClr val="E6D8D6"/>
    <a:srgbClr val="FDF4DA"/>
    <a:srgbClr val="4578AD"/>
    <a:srgbClr val="12BEAA"/>
    <a:srgbClr val="057B56"/>
    <a:srgbClr val="FF7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976" autoAdjust="0"/>
    <p:restoredTop sz="95232" autoAdjust="0"/>
  </p:normalViewPr>
  <p:slideViewPr>
    <p:cSldViewPr snapToGrid="0">
      <p:cViewPr varScale="1">
        <p:scale>
          <a:sx n="74" d="100"/>
          <a:sy n="74" d="100"/>
        </p:scale>
        <p:origin x="66" y="58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AE29C-0268-4023-AC76-A04094E4CC0A}" type="datetimeFigureOut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EBD9A-C1EC-4A65-8DFA-3FDFC06605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6518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25139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432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691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5059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9601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4426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671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379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072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1709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9093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EBD9A-C1EC-4A65-8DFA-3FDFC066057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7251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5A6144-F523-4236-9B24-5024FFC02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C6D4DFC-3FD2-46B9-B97F-C37F7D9A98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01A5007-98C5-4A63-89B8-C04412EFE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83F4F-EB16-4270-BAAD-61CC9F94B82A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E0070D0-A180-4E53-8A88-DFFE1FA51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B4B98FF-A781-42BA-9B15-7BD6E57DF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199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61289B-9B04-48F4-996C-FFCBFEEF6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E89F14A-A387-4F3F-A476-C5EFE6D84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902A61F-E82D-4314-A86F-0E528EFE4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8C812-716E-4FA8-9D7C-F7C2BB8D7FAA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E472F4-18B7-4243-B3BB-3AAAE901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1AD5B8-6135-4052-9926-28BBA9D74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63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540EC2E-F452-461B-B2E2-770C021A54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DA26448-EED2-4231-A04C-DBED9A2840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8108C7-D085-41EE-9EBE-78F7B750C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1421-7B8F-4E6F-A156-A9BFAC357E2C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C4C2C0-482B-4414-A17E-A7D5C3208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0FF5F3-ECA0-4588-85F6-9E250E76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4425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8D30C8-54EA-4126-8AE4-44DB22E28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333803-AA59-415F-89F2-11B7D74068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658DF2-E1E9-430A-8947-A9C77BFF6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72EB-07A7-4881-8B33-73EDEC132D69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D7E0A3C-7477-4EA8-882A-2EDABC106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690E78-9E8E-478A-9169-5194A0902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1816" y="6356350"/>
            <a:ext cx="2743200" cy="365125"/>
          </a:xfrm>
        </p:spPr>
        <p:txBody>
          <a:bodyPr/>
          <a:lstStyle>
            <a:lvl1pPr>
              <a:defRPr b="1">
                <a:solidFill>
                  <a:schemeClr val="accent4"/>
                </a:solidFill>
              </a:defRPr>
            </a:lvl1pPr>
          </a:lstStyle>
          <a:p>
            <a:fld id="{A6237C7C-32D9-41FE-9442-9DC91E316A54}" type="slidenum">
              <a:rPr lang="ko-KR" altLang="en-US" smtClean="0"/>
              <a:pPr/>
              <a:t>‹#›</a:t>
            </a:fld>
            <a:r>
              <a:rPr lang="ko-KR" altLang="en-US" dirty="0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5191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E888D1-5F31-4B7F-8409-AD1305D4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8958545-F5C1-4AE9-A13E-E3EB33390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5A6BF08-46C2-44C7-899B-7000542EA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AE18-97EF-4662-A43F-C3B822DFACAB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8DEF49-FBD8-48FC-8B51-C252C24D4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C8FFAA-2818-4E1C-8F37-3E0832C4E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23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3122D3-F2A2-40EF-9C3E-3B532CF9E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4C2CA14-D2EE-4BA3-BA1A-B8C4815B50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4599721-F043-4E0A-88AF-9312DBDCB0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5DCC99-047E-4F98-91DA-99B352B4C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0501-67AA-4CAA-AE6C-DAD343A74447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4A5427D-9EA1-4452-B685-B2B32A5C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D686B82-E161-4CD6-AAED-9DB624F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825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4D248A-D18C-4E20-A772-628EAE601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C64CDC3-0F0F-4E6C-B931-E375CE8F6D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67F925D-1471-4F4E-8C06-85373C6C68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4A9F04B-5EFC-4532-9C1C-8B6325A682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2869544-C22F-4806-BE23-867731C4C3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1777921-0BC9-4BDB-922E-164AF8484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65F60-9179-47CC-B912-1C54842250F9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B7AEC9-785D-46C2-856A-AD7D69C45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1389120-A6CC-416F-889C-779B8F995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695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6DE079-8147-4BD9-A8E2-7D0C280DD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7CA96F3-6C87-4D7C-89B7-A7B747838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964FE-46BE-4ED2-9E3F-EDF77B155F46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27C9BE8-8900-4C3D-B5CC-F6DDD6217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558475C-4067-4448-A79A-C7E6B0DE3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62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AF3C9E5-108E-4470-8CC5-1F75BEA2D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B4E9-05C9-4359-937A-4805F5C43E9F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BB989F0-17AD-4293-B316-D61B8D93C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301D1B0-45F0-4C06-ABCC-44AA2827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0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0568BC-A89B-481D-A548-32DBEA295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F895E2-9944-485B-BC78-1E8355427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5B97E27-87A4-48D0-A20A-1F35AB2D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819F061-42FA-4FC6-90EF-85ED29947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6855D-45F9-4C9D-9221-6D67475300F6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803CB5D-D54F-4F29-A788-A26223F98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5E7AE31-DDBE-4B88-8D9D-7B542A641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755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AB03EE-B6C1-4238-B400-35EBAEFD0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40F33CD-812F-4C24-B044-A24D1EFD1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D558B5-9C16-48F5-966B-574F4AC3D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49DBAF0-F937-4383-BD3D-89DB6AEBE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340B-3064-4A7E-BE0A-189129C4D194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B0FEFD0-2199-4D72-BE66-D0791935A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CB660C9-4524-4409-A359-793D0967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853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7C5AE6D-9404-4B5B-B2CA-4FFC803DA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7202DBF-51BC-408A-9806-6F1E05DFC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D7D728C-B5D3-4D6E-8DCC-4D265FA97F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A1F8B-8C59-4727-B3F8-BC3527BD7CA2}" type="datetime1">
              <a:rPr lang="ko-KR" altLang="en-US" smtClean="0"/>
              <a:t>2023-08-27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3632CF-7BEF-4BFB-9F66-A360BBEA7B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16900A-EAC3-4FF8-A2EC-E3661BF49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37C7C-32D9-41FE-9442-9DC91E316A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44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7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F393A3C5-EC2E-4D65-BDD7-3195F6C2C74B}"/>
              </a:ext>
            </a:extLst>
          </p:cNvPr>
          <p:cNvSpPr/>
          <p:nvPr/>
        </p:nvSpPr>
        <p:spPr>
          <a:xfrm>
            <a:off x="319177" y="3631721"/>
            <a:ext cx="6807769" cy="2915728"/>
          </a:xfrm>
          <a:prstGeom prst="rect">
            <a:avLst/>
          </a:prstGeom>
          <a:solidFill>
            <a:srgbClr val="45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F499AA0A-7A60-4E79-BA89-36503B567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6544" y="3429000"/>
            <a:ext cx="4003524" cy="381911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79D7872A-927B-432E-9FD1-83FC2FEBB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812" y="4306866"/>
            <a:ext cx="2551134" cy="25511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884B5F-3799-4B99-A765-8C4EE19D940C}"/>
              </a:ext>
            </a:extLst>
          </p:cNvPr>
          <p:cNvSpPr txBox="1"/>
          <p:nvPr/>
        </p:nvSpPr>
        <p:spPr>
          <a:xfrm>
            <a:off x="1324945" y="1965561"/>
            <a:ext cx="9759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b="1" spc="-15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너나</a:t>
            </a:r>
            <a:r>
              <a:rPr lang="ko-KR" altLang="en-US" sz="6000" b="1" spc="-150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 </a:t>
            </a:r>
            <a:r>
              <a:rPr lang="en-US" altLang="ko-KR" sz="6000" b="1" spc="-150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&amp; </a:t>
            </a:r>
            <a:r>
              <a:rPr lang="ko-KR" altLang="en-US" sz="6000" b="1" spc="-15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나나</a:t>
            </a:r>
            <a:r>
              <a:rPr lang="ko-KR" altLang="en-US" sz="6000" b="1" spc="-150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 쇼핑몰 운영  계획</a:t>
            </a:r>
            <a:endParaRPr lang="ko-KR" altLang="en-US" sz="6000" b="1" spc="-150" dirty="0">
              <a:solidFill>
                <a:schemeClr val="bg1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8A9D8F-B52A-4DC0-9A60-624ECB65E869}"/>
              </a:ext>
            </a:extLst>
          </p:cNvPr>
          <p:cNvSpPr txBox="1"/>
          <p:nvPr/>
        </p:nvSpPr>
        <p:spPr>
          <a:xfrm>
            <a:off x="4180366" y="1490921"/>
            <a:ext cx="372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“ 5</a:t>
            </a:r>
            <a:r>
              <a:rPr lang="ko-KR" altLang="en-US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조 </a:t>
            </a:r>
            <a:r>
              <a:rPr lang="en-US" altLang="ko-KR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-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임사랑</a:t>
            </a:r>
            <a:r>
              <a:rPr lang="en-US" altLang="ko-KR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임다연</a:t>
            </a:r>
            <a:r>
              <a:rPr lang="en-US" altLang="ko-KR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임세희</a:t>
            </a:r>
            <a:r>
              <a:rPr lang="ko-KR" altLang="en-US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”</a:t>
            </a:r>
            <a:endParaRPr lang="ko-KR" altLang="en-US" sz="2000" b="1" dirty="0">
              <a:solidFill>
                <a:schemeClr val="bg1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43860C81-2D33-4A98-BB5A-6B2F3EF531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002" y="5323840"/>
            <a:ext cx="1534160" cy="153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AC99728-2291-49E0-8019-3215FCA4ED3F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EEA396-21DD-45CE-8D0B-4A6BDA88F9A4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07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B448D-E279-4A68-A2D9-0F44A58750F2}"/>
              </a:ext>
            </a:extLst>
          </p:cNvPr>
          <p:cNvSpPr txBox="1"/>
          <p:nvPr/>
        </p:nvSpPr>
        <p:spPr>
          <a:xfrm>
            <a:off x="1375508" y="186366"/>
            <a:ext cx="5330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4P 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 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제품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가격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3CBC08C-C300-4D8D-A49A-41B7EDD89644}"/>
              </a:ext>
            </a:extLst>
          </p:cNvPr>
          <p:cNvSpPr/>
          <p:nvPr/>
        </p:nvSpPr>
        <p:spPr>
          <a:xfrm>
            <a:off x="1807028" y="1586538"/>
            <a:ext cx="3168805" cy="36034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A71D167A-0A18-4195-9ED4-6B9776577541}"/>
              </a:ext>
            </a:extLst>
          </p:cNvPr>
          <p:cNvSpPr/>
          <p:nvPr/>
        </p:nvSpPr>
        <p:spPr>
          <a:xfrm>
            <a:off x="2143655" y="1321627"/>
            <a:ext cx="2495550" cy="477054"/>
          </a:xfrm>
          <a:prstGeom prst="roundRect">
            <a:avLst/>
          </a:prstGeom>
          <a:solidFill>
            <a:srgbClr val="FFE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스쿨 </a:t>
            </a:r>
            <a:r>
              <a:rPr lang="ko-KR" altLang="en-US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엠씨엠</a:t>
            </a:r>
            <a:r>
              <a:rPr lang="ko-KR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 후드</a:t>
            </a:r>
            <a:endParaRPr lang="ko-KR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17" name="그림 16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6CF320D1-16F1-43A1-83EA-FAE2756423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68043" y="5377148"/>
            <a:ext cx="2809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48,200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7" name="그림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405" y="2063591"/>
            <a:ext cx="2494800" cy="2833200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8652330" y="1321627"/>
            <a:ext cx="3168805" cy="4424853"/>
            <a:chOff x="8773629" y="1256312"/>
            <a:chExt cx="3168805" cy="4424853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8BE27C1A-2BCD-48C3-9F3F-7D42B3044D22}"/>
                </a:ext>
              </a:extLst>
            </p:cNvPr>
            <p:cNvSpPr/>
            <p:nvPr/>
          </p:nvSpPr>
          <p:spPr>
            <a:xfrm>
              <a:off x="8773629" y="1521223"/>
              <a:ext cx="3168805" cy="360341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2B0C5211-D06F-4CA0-A37A-DAF6D202AD76}"/>
                </a:ext>
              </a:extLst>
            </p:cNvPr>
            <p:cNvSpPr/>
            <p:nvPr/>
          </p:nvSpPr>
          <p:spPr>
            <a:xfrm>
              <a:off x="9110256" y="1256312"/>
              <a:ext cx="2495550" cy="477054"/>
            </a:xfrm>
            <a:prstGeom prst="roundRect">
              <a:avLst/>
            </a:prstGeom>
            <a:solidFill>
              <a:srgbClr val="FFE1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</a:rPr>
                <a:t>브라운 체크 세트</a:t>
              </a:r>
              <a:endParaRPr lang="ko-KR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953500" y="5311833"/>
              <a:ext cx="2809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52,000</a:t>
              </a:r>
              <a:endPara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pic>
          <p:nvPicPr>
            <p:cNvPr id="10" name="그림 9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1006" y="1998276"/>
              <a:ext cx="2494800" cy="2833200"/>
            </a:xfrm>
            <a:prstGeom prst="rect">
              <a:avLst/>
            </a:prstGeom>
          </p:spPr>
        </p:pic>
      </p:grpSp>
      <p:grpSp>
        <p:nvGrpSpPr>
          <p:cNvPr id="13" name="그룹 12"/>
          <p:cNvGrpSpPr/>
          <p:nvPr/>
        </p:nvGrpSpPr>
        <p:grpSpPr>
          <a:xfrm>
            <a:off x="5224266" y="1321627"/>
            <a:ext cx="3168805" cy="4424853"/>
            <a:chOff x="5270919" y="1256312"/>
            <a:chExt cx="3168805" cy="4424853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9567E16E-8D35-432D-8581-24A5664CAAEF}"/>
                </a:ext>
              </a:extLst>
            </p:cNvPr>
            <p:cNvSpPr/>
            <p:nvPr/>
          </p:nvSpPr>
          <p:spPr>
            <a:xfrm>
              <a:off x="5270919" y="1521223"/>
              <a:ext cx="3168805" cy="360341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BE740172-179D-4B9B-81E0-7B12340CE824}"/>
                </a:ext>
              </a:extLst>
            </p:cNvPr>
            <p:cNvSpPr/>
            <p:nvPr/>
          </p:nvSpPr>
          <p:spPr>
            <a:xfrm>
              <a:off x="5607546" y="1256312"/>
              <a:ext cx="2495550" cy="477054"/>
            </a:xfrm>
            <a:prstGeom prst="roundRect">
              <a:avLst/>
            </a:prstGeom>
            <a:solidFill>
              <a:srgbClr val="FFE1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</a:rPr>
                <a:t>펀칭</a:t>
              </a:r>
              <a:r>
                <a:rPr lang="ko-KR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</a:rPr>
                <a:t> </a:t>
              </a:r>
              <a:r>
                <a:rPr lang="ko-KR" altLang="en-US" sz="20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</a:rPr>
                <a:t>프릴</a:t>
              </a:r>
              <a:r>
                <a:rPr lang="ko-KR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</a:rPr>
                <a:t> 원피스</a:t>
              </a:r>
              <a:endParaRPr lang="ko-KR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endParaRPr>
            </a:p>
          </p:txBody>
        </p:sp>
        <p:pic>
          <p:nvPicPr>
            <p:cNvPr id="3" name="그림 2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8150" y="1998276"/>
              <a:ext cx="2495550" cy="2831418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5381235" y="5350305"/>
              <a:ext cx="1346477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300" strike="sngStrike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2</a:t>
              </a:r>
              <a:r>
                <a:rPr lang="en-US" altLang="ko-KR" sz="1300" strike="sngStrike" dirty="0" smtClean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8,000</a:t>
              </a:r>
              <a:endParaRPr lang="ko-KR" altLang="en-US" sz="1300" strike="sngStrike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938937" y="5311833"/>
              <a:ext cx="18327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23,900</a:t>
              </a:r>
              <a:endParaRPr lang="ko-KR" altLang="en-US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373992" y="1108714"/>
            <a:ext cx="777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rgbClr val="00B0F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제품</a:t>
            </a:r>
            <a:endParaRPr lang="ko-KR" altLang="en-US" b="1" dirty="0">
              <a:solidFill>
                <a:srgbClr val="00B0F0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56373" y="5381011"/>
            <a:ext cx="777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rgbClr val="00B0F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가격</a:t>
            </a:r>
            <a:endParaRPr lang="ko-KR" altLang="en-US" b="1" dirty="0">
              <a:solidFill>
                <a:srgbClr val="00B0F0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10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603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FE4BFDC-8FA3-486D-9B66-74DD4B3EDE0A}"/>
              </a:ext>
            </a:extLst>
          </p:cNvPr>
          <p:cNvSpPr/>
          <p:nvPr/>
        </p:nvSpPr>
        <p:spPr>
          <a:xfrm>
            <a:off x="6776710" y="2143033"/>
            <a:ext cx="4809223" cy="4044015"/>
          </a:xfrm>
          <a:prstGeom prst="roundRect">
            <a:avLst/>
          </a:prstGeom>
          <a:solidFill>
            <a:srgbClr val="EA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06DC0FB-57DE-4D5F-959A-703C7919EB54}"/>
              </a:ext>
            </a:extLst>
          </p:cNvPr>
          <p:cNvSpPr/>
          <p:nvPr/>
        </p:nvSpPr>
        <p:spPr>
          <a:xfrm>
            <a:off x="1803263" y="2186766"/>
            <a:ext cx="4809223" cy="4000282"/>
          </a:xfrm>
          <a:prstGeom prst="roundRect">
            <a:avLst/>
          </a:prstGeom>
          <a:solidFill>
            <a:srgbClr val="EA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07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F568F80-F274-4166-B81D-32238F3679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344" y="1245323"/>
            <a:ext cx="1404136" cy="1404136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E5A41E7-C0A7-4303-8B2F-7F900F750940}"/>
              </a:ext>
            </a:extLst>
          </p:cNvPr>
          <p:cNvSpPr/>
          <p:nvPr/>
        </p:nvSpPr>
        <p:spPr>
          <a:xfrm>
            <a:off x="2614762" y="1730599"/>
            <a:ext cx="1579357" cy="612738"/>
          </a:xfrm>
          <a:prstGeom prst="roundRect">
            <a:avLst/>
          </a:prstGeom>
          <a:solidFill>
            <a:srgbClr val="45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유통 전략</a:t>
            </a:r>
            <a:endParaRPr lang="ko-KR" altLang="en-US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29" name="그림 28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5B1CBC0D-18C4-41CE-9C71-D993D3DC94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86E5F242-9D00-4D4B-8E90-1E783D3166E9}"/>
              </a:ext>
            </a:extLst>
          </p:cNvPr>
          <p:cNvSpPr/>
          <p:nvPr/>
        </p:nvSpPr>
        <p:spPr>
          <a:xfrm>
            <a:off x="1846565" y="2645548"/>
            <a:ext cx="462888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en-US" altLang="ko-KR" b="1" kern="0" spc="0" dirty="0" smtClean="0">
                <a:solidFill>
                  <a:srgbClr val="FF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SNS</a:t>
            </a:r>
            <a:r>
              <a:rPr lang="en-US" altLang="ko-KR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(</a:t>
            </a:r>
            <a:r>
              <a:rPr lang="ko-KR" altLang="en-US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페이스북</a:t>
            </a:r>
            <a:r>
              <a:rPr lang="en-US" altLang="ko-KR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spc="0" dirty="0" err="1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인스타</a:t>
            </a:r>
            <a:r>
              <a:rPr lang="en-US" altLang="ko-KR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spc="0" dirty="0" err="1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카카오톡</a:t>
            </a:r>
            <a:r>
              <a:rPr lang="ko-KR" altLang="en-US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친구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추가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)</a:t>
            </a:r>
            <a:endParaRPr lang="en-US" altLang="ko-KR" b="1" kern="0" dirty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spc="0" dirty="0" smtClean="0">
                <a:solidFill>
                  <a:srgbClr val="FF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생일</a:t>
            </a:r>
            <a:r>
              <a:rPr lang="ko-KR" altLang="en-US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이벤트 </a:t>
            </a:r>
            <a:r>
              <a:rPr lang="ko-KR" altLang="en-US" b="1" kern="0" spc="0" dirty="0" smtClean="0">
                <a:solidFill>
                  <a:srgbClr val="FF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쿠폰</a:t>
            </a:r>
            <a:endParaRPr lang="en-US" altLang="ko-KR" b="1" kern="0" spc="0" dirty="0" smtClean="0">
              <a:solidFill>
                <a:srgbClr val="FF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이벤트와 세일 상품 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카톡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문자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알림</a:t>
            </a:r>
            <a:endParaRPr lang="en-US" altLang="ko-KR" b="1" kern="0" dirty="0" smtClean="0">
              <a:solidFill>
                <a:srgbClr val="FF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en-US" altLang="ko-KR" b="1" kern="0" dirty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1+1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이벤트 </a:t>
            </a:r>
            <a:endParaRPr lang="en-US" altLang="ko-KR" b="1" kern="0" dirty="0" smtClean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spc="0" dirty="0" smtClean="0">
                <a:solidFill>
                  <a:srgbClr val="FF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후기</a:t>
            </a:r>
            <a:r>
              <a:rPr lang="ko-KR" altLang="en-US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작성 시 </a:t>
            </a:r>
            <a:r>
              <a:rPr lang="ko-KR" altLang="en-US" b="1" kern="0" spc="0" dirty="0" smtClean="0">
                <a:solidFill>
                  <a:srgbClr val="FF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무료 배송 쿠폰</a:t>
            </a:r>
            <a:endParaRPr lang="en-US" altLang="ko-KR" b="1" kern="0" spc="0" dirty="0" smtClean="0">
              <a:solidFill>
                <a:srgbClr val="FF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TPO 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옷코디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유튜브 개설</a:t>
            </a:r>
            <a:endParaRPr lang="en-US" altLang="ko-KR" b="1" kern="0" dirty="0" smtClean="0">
              <a:solidFill>
                <a:srgbClr val="FF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드라마</a:t>
            </a:r>
            <a:r>
              <a:rPr lang="en-US" altLang="ko-KR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spc="0" dirty="0" smtClean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영화 등 </a:t>
            </a:r>
            <a:r>
              <a:rPr lang="ko-KR" altLang="en-US" b="1" kern="0" spc="0" dirty="0" smtClean="0">
                <a:solidFill>
                  <a:srgbClr val="FF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협찬을 통한 인지도 상승</a:t>
            </a:r>
            <a:endParaRPr lang="en-US" altLang="ko-KR" b="1" kern="0" spc="0" dirty="0">
              <a:solidFill>
                <a:srgbClr val="00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89AED2F-0572-49B3-93FE-727AB28FAAFF}"/>
              </a:ext>
            </a:extLst>
          </p:cNvPr>
          <p:cNvSpPr/>
          <p:nvPr/>
        </p:nvSpPr>
        <p:spPr>
          <a:xfrm>
            <a:off x="6909635" y="2654879"/>
            <a:ext cx="4460035" cy="2704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지그재그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에이블리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블랜디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등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쇼핑몰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endParaRPr lang="en-US" altLang="ko-KR" b="1" kern="0" dirty="0" smtClean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사이트에 입점</a:t>
            </a:r>
            <a:endParaRPr lang="en-US" altLang="ko-KR" b="1" kern="0" dirty="0" smtClean="0">
              <a:solidFill>
                <a:srgbClr val="FF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우체국 택배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CJ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대한통운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한진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택배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등을</a:t>
            </a:r>
            <a:endParaRPr lang="en-US" altLang="ko-KR" b="1" kern="0" dirty="0" smtClean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통한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유통</a:t>
            </a:r>
            <a:endParaRPr lang="en-US" altLang="ko-KR" b="1" kern="0" dirty="0" smtClean="0">
              <a:solidFill>
                <a:srgbClr val="FF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홈쇼핑</a:t>
            </a: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광고</a:t>
            </a:r>
            <a:endParaRPr lang="en-US" altLang="ko-KR" b="1" kern="0" dirty="0" smtClean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♤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당일 배송</a:t>
            </a:r>
            <a:r>
              <a:rPr lang="en-US" altLang="ko-KR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무료 배송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등을 통한 </a:t>
            </a:r>
            <a:r>
              <a:rPr lang="ko-KR" altLang="en-US" b="1" kern="0" dirty="0" smtClean="0">
                <a:solidFill>
                  <a:srgbClr val="FF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고객 만족</a:t>
            </a:r>
            <a:endParaRPr lang="en-US" altLang="ko-KR" b="1" kern="0" dirty="0">
              <a:solidFill>
                <a:srgbClr val="FF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AB448D-E279-4A68-A2D9-0F44A58750F2}"/>
              </a:ext>
            </a:extLst>
          </p:cNvPr>
          <p:cNvSpPr txBox="1"/>
          <p:nvPr/>
        </p:nvSpPr>
        <p:spPr>
          <a:xfrm>
            <a:off x="1375508" y="186366"/>
            <a:ext cx="5330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4P 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 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유통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3200" dirty="0" err="1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판메촉진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사각형: 둥근 모서리 13">
            <a:extLst>
              <a:ext uri="{FF2B5EF4-FFF2-40B4-BE49-F238E27FC236}">
                <a16:creationId xmlns:a16="http://schemas.microsoft.com/office/drawing/2014/main" id="{1E5A41E7-C0A7-4303-8B2F-7F900F750940}"/>
              </a:ext>
            </a:extLst>
          </p:cNvPr>
          <p:cNvSpPr/>
          <p:nvPr/>
        </p:nvSpPr>
        <p:spPr>
          <a:xfrm>
            <a:off x="9198946" y="1730599"/>
            <a:ext cx="1579357" cy="612738"/>
          </a:xfrm>
          <a:prstGeom prst="roundRect">
            <a:avLst/>
          </a:prstGeom>
          <a:solidFill>
            <a:srgbClr val="45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판매 촉진</a:t>
            </a:r>
            <a:endParaRPr lang="ko-KR" altLang="en-US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11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72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08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EC5821-146F-429A-B7D9-384DA6A2BF73}"/>
              </a:ext>
            </a:extLst>
          </p:cNvPr>
          <p:cNvSpPr txBox="1"/>
          <p:nvPr/>
        </p:nvSpPr>
        <p:spPr>
          <a:xfrm>
            <a:off x="1402140" y="206005"/>
            <a:ext cx="7908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이벤트 전략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3" name="그림 42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EF03C051-069E-4063-8A58-2482CA1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1855434" y="3830125"/>
            <a:ext cx="9439010" cy="772444"/>
            <a:chOff x="1855434" y="3820359"/>
            <a:chExt cx="9439010" cy="772444"/>
          </a:xfrm>
        </p:grpSpPr>
        <p:grpSp>
          <p:nvGrpSpPr>
            <p:cNvPr id="7" name="그룹 6"/>
            <p:cNvGrpSpPr/>
            <p:nvPr/>
          </p:nvGrpSpPr>
          <p:grpSpPr>
            <a:xfrm>
              <a:off x="1855434" y="3820359"/>
              <a:ext cx="2473970" cy="526750"/>
              <a:chOff x="1855434" y="3820359"/>
              <a:chExt cx="2473970" cy="526750"/>
            </a:xfrm>
          </p:grpSpPr>
          <p:sp>
            <p:nvSpPr>
              <p:cNvPr id="37" name="사각형: 둥근 모서리 36">
                <a:extLst>
                  <a:ext uri="{FF2B5EF4-FFF2-40B4-BE49-F238E27FC236}">
                    <a16:creationId xmlns:a16="http://schemas.microsoft.com/office/drawing/2014/main" id="{53EDE9A7-E279-4233-A35D-D340D6DAFB78}"/>
                  </a:ext>
                </a:extLst>
              </p:cNvPr>
              <p:cNvSpPr/>
              <p:nvPr/>
            </p:nvSpPr>
            <p:spPr>
              <a:xfrm>
                <a:off x="2074096" y="3824206"/>
                <a:ext cx="2255308" cy="500920"/>
              </a:xfrm>
              <a:prstGeom prst="roundRect">
                <a:avLst/>
              </a:prstGeom>
              <a:solidFill>
                <a:srgbClr val="F2F3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 smtClean="0">
                    <a:solidFill>
                      <a:schemeClr val="accent1"/>
                    </a:solidFill>
                    <a:latin typeface="한컴산뜻돋움" panose="02000000000000000000" pitchFamily="2" charset="-127"/>
                    <a:ea typeface="한컴산뜻돋움" panose="02000000000000000000" pitchFamily="2" charset="-127"/>
                    <a:cs typeface="맑은 고딕 Semilight" panose="020B0502040204020203" pitchFamily="50" charset="-127"/>
                  </a:rPr>
                  <a:t>신규 이벤트</a:t>
                </a:r>
                <a:endParaRPr lang="ko-KR" altLang="en-US" sz="2000" b="1" dirty="0">
                  <a:solidFill>
                    <a:schemeClr val="accent1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endParaRPr>
              </a:p>
            </p:txBody>
          </p:sp>
          <p:pic>
            <p:nvPicPr>
              <p:cNvPr id="38" name="그림 37" descr="벡터그래픽이(가) 표시된 사진&#10;&#10;매우 높은 신뢰도로 생성된 설명">
                <a:extLst>
                  <a:ext uri="{FF2B5EF4-FFF2-40B4-BE49-F238E27FC236}">
                    <a16:creationId xmlns:a16="http://schemas.microsoft.com/office/drawing/2014/main" id="{51DE7D68-6E2E-41F2-B102-BDDCB661C8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5434" y="3820359"/>
                <a:ext cx="526750" cy="526750"/>
              </a:xfrm>
              <a:prstGeom prst="rect">
                <a:avLst/>
              </a:prstGeom>
            </p:spPr>
          </p:pic>
        </p:grpSp>
        <p:sp>
          <p:nvSpPr>
            <p:cNvPr id="39" name="말풍선: 모서리가 둥근 사각형 38">
              <a:extLst>
                <a:ext uri="{FF2B5EF4-FFF2-40B4-BE49-F238E27FC236}">
                  <a16:creationId xmlns:a16="http://schemas.microsoft.com/office/drawing/2014/main" id="{51465A9E-6D89-486F-A24E-3D363520F872}"/>
                </a:ext>
              </a:extLst>
            </p:cNvPr>
            <p:cNvSpPr/>
            <p:nvPr/>
          </p:nvSpPr>
          <p:spPr>
            <a:xfrm>
              <a:off x="4548066" y="4050614"/>
              <a:ext cx="6746378" cy="542189"/>
            </a:xfrm>
            <a:prstGeom prst="wedgeRoundRectCallout">
              <a:avLst>
                <a:gd name="adj1" fmla="val -53216"/>
                <a:gd name="adj2" fmla="val -53123"/>
                <a:gd name="adj3" fmla="val 16667"/>
              </a:avLst>
            </a:prstGeom>
            <a:solidFill>
              <a:srgbClr val="FFE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첫 회원가입 고객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, </a:t>
              </a:r>
              <a:r>
                <a:rPr lang="en-US" altLang="ko-KR" b="1" dirty="0" smtClean="0">
                  <a:solidFill>
                    <a:srgbClr val="C00000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1</a:t>
              </a:r>
              <a:r>
                <a:rPr lang="ko-KR" altLang="en-US" b="1" dirty="0" smtClean="0">
                  <a:solidFill>
                    <a:srgbClr val="C00000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주일간 출석 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시 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20,000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원 쿠폰 증정</a:t>
              </a:r>
              <a:endParaRPr lang="ko-KR" altLang="en-US" b="1" dirty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1855434" y="1295703"/>
            <a:ext cx="9439010" cy="797844"/>
            <a:chOff x="1855434" y="1027983"/>
            <a:chExt cx="9439010" cy="797844"/>
          </a:xfrm>
        </p:grpSpPr>
        <p:grpSp>
          <p:nvGrpSpPr>
            <p:cNvPr id="2" name="그룹 1"/>
            <p:cNvGrpSpPr/>
            <p:nvPr/>
          </p:nvGrpSpPr>
          <p:grpSpPr>
            <a:xfrm>
              <a:off x="1855434" y="1027983"/>
              <a:ext cx="2473970" cy="526750"/>
              <a:chOff x="1855434" y="1027983"/>
              <a:chExt cx="2473970" cy="526750"/>
            </a:xfrm>
          </p:grpSpPr>
          <p:sp>
            <p:nvSpPr>
              <p:cNvPr id="23" name="사각형: 둥근 모서리 22">
                <a:extLst>
                  <a:ext uri="{FF2B5EF4-FFF2-40B4-BE49-F238E27FC236}">
                    <a16:creationId xmlns:a16="http://schemas.microsoft.com/office/drawing/2014/main" id="{EE668813-2AE8-4C31-A8CD-11A633171748}"/>
                  </a:ext>
                </a:extLst>
              </p:cNvPr>
              <p:cNvSpPr/>
              <p:nvPr/>
            </p:nvSpPr>
            <p:spPr>
              <a:xfrm>
                <a:off x="2074096" y="1031830"/>
                <a:ext cx="2255308" cy="500920"/>
              </a:xfrm>
              <a:prstGeom prst="roundRect">
                <a:avLst/>
              </a:prstGeom>
              <a:solidFill>
                <a:srgbClr val="F2F3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 smtClean="0">
                    <a:solidFill>
                      <a:schemeClr val="accent1"/>
                    </a:solidFill>
                    <a:latin typeface="한컴산뜻돋움" panose="02000000000000000000" pitchFamily="2" charset="-127"/>
                    <a:ea typeface="한컴산뜻돋움" panose="02000000000000000000" pitchFamily="2" charset="-127"/>
                    <a:cs typeface="맑은 고딕 Semilight" panose="020B0502040204020203" pitchFamily="50" charset="-127"/>
                  </a:rPr>
                  <a:t>할인 이벤트</a:t>
                </a:r>
                <a:endParaRPr lang="ko-KR" altLang="en-US" sz="2000" b="1" dirty="0">
                  <a:solidFill>
                    <a:schemeClr val="accent1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endParaRPr>
              </a:p>
            </p:txBody>
          </p:sp>
          <p:pic>
            <p:nvPicPr>
              <p:cNvPr id="9" name="그림 8" descr="벡터그래픽이(가) 표시된 사진&#10;&#10;매우 높은 신뢰도로 생성된 설명">
                <a:extLst>
                  <a:ext uri="{FF2B5EF4-FFF2-40B4-BE49-F238E27FC236}">
                    <a16:creationId xmlns:a16="http://schemas.microsoft.com/office/drawing/2014/main" id="{C9ECC57E-50B9-4EFB-B681-FA1E4B264F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5434" y="1027983"/>
                <a:ext cx="526750" cy="526750"/>
              </a:xfrm>
              <a:prstGeom prst="rect">
                <a:avLst/>
              </a:prstGeom>
            </p:spPr>
          </p:pic>
        </p:grpSp>
        <p:sp>
          <p:nvSpPr>
            <p:cNvPr id="15" name="말풍선: 모서리가 둥근 사각형 9">
              <a:extLst>
                <a:ext uri="{FF2B5EF4-FFF2-40B4-BE49-F238E27FC236}">
                  <a16:creationId xmlns:a16="http://schemas.microsoft.com/office/drawing/2014/main" id="{22099E27-24F8-4031-B2BF-D684A955BC98}"/>
                </a:ext>
              </a:extLst>
            </p:cNvPr>
            <p:cNvSpPr/>
            <p:nvPr/>
          </p:nvSpPr>
          <p:spPr>
            <a:xfrm>
              <a:off x="4548066" y="1283638"/>
              <a:ext cx="6746378" cy="542189"/>
            </a:xfrm>
            <a:prstGeom prst="wedgeRoundRectCallout">
              <a:avLst>
                <a:gd name="adj1" fmla="val -53493"/>
                <a:gd name="adj2" fmla="val -51403"/>
                <a:gd name="adj3" fmla="val 16667"/>
              </a:avLst>
            </a:prstGeom>
            <a:solidFill>
              <a:srgbClr val="FFE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b="1" dirty="0" err="1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발렌타인데이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, </a:t>
              </a:r>
              <a:r>
                <a:rPr lang="ko-KR" altLang="en-US" b="1" dirty="0" err="1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빼빼로데이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, </a:t>
              </a:r>
              <a:r>
                <a:rPr lang="ko-KR" altLang="en-US" b="1" dirty="0" err="1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화이트데이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, </a:t>
              </a:r>
              <a:r>
                <a:rPr lang="ko-KR" altLang="en-US" b="1" dirty="0" smtClean="0">
                  <a:solidFill>
                    <a:srgbClr val="C00000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커플 품목 상품 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15% 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세일 </a:t>
              </a:r>
              <a:endParaRPr lang="ko-KR" altLang="en-US" b="1" dirty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1855434" y="2562914"/>
            <a:ext cx="9439010" cy="797844"/>
            <a:chOff x="1855434" y="2299114"/>
            <a:chExt cx="9439010" cy="797844"/>
          </a:xfrm>
        </p:grpSpPr>
        <p:grpSp>
          <p:nvGrpSpPr>
            <p:cNvPr id="3" name="그룹 2"/>
            <p:cNvGrpSpPr/>
            <p:nvPr/>
          </p:nvGrpSpPr>
          <p:grpSpPr>
            <a:xfrm>
              <a:off x="1855434" y="2299114"/>
              <a:ext cx="2473970" cy="526750"/>
              <a:chOff x="1855434" y="2392421"/>
              <a:chExt cx="2473970" cy="526750"/>
            </a:xfrm>
          </p:grpSpPr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id="{5873EAC7-955E-4C2A-B03F-33B509D4A4EC}"/>
                  </a:ext>
                </a:extLst>
              </p:cNvPr>
              <p:cNvSpPr/>
              <p:nvPr/>
            </p:nvSpPr>
            <p:spPr>
              <a:xfrm>
                <a:off x="2074096" y="2396268"/>
                <a:ext cx="2255308" cy="500920"/>
              </a:xfrm>
              <a:prstGeom prst="roundRect">
                <a:avLst/>
              </a:prstGeom>
              <a:solidFill>
                <a:srgbClr val="F2F3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 smtClean="0">
                    <a:solidFill>
                      <a:schemeClr val="accent1"/>
                    </a:solidFill>
                    <a:latin typeface="한컴산뜻돋움" panose="02000000000000000000" pitchFamily="2" charset="-127"/>
                    <a:ea typeface="한컴산뜻돋움" panose="02000000000000000000" pitchFamily="2" charset="-127"/>
                    <a:cs typeface="맑은 고딕 Semilight" panose="020B0502040204020203" pitchFamily="50" charset="-127"/>
                  </a:rPr>
                  <a:t>리뷰 이벤트</a:t>
                </a:r>
                <a:endParaRPr lang="ko-KR" altLang="en-US" sz="2000" b="1" dirty="0">
                  <a:solidFill>
                    <a:schemeClr val="accent1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endParaRPr>
              </a:p>
            </p:txBody>
          </p:sp>
          <p:pic>
            <p:nvPicPr>
              <p:cNvPr id="34" name="그림 33" descr="벡터그래픽이(가) 표시된 사진&#10;&#10;매우 높은 신뢰도로 생성된 설명">
                <a:extLst>
                  <a:ext uri="{FF2B5EF4-FFF2-40B4-BE49-F238E27FC236}">
                    <a16:creationId xmlns:a16="http://schemas.microsoft.com/office/drawing/2014/main" id="{E43B2653-03D0-403F-8FB2-2E87C39E01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5434" y="2392421"/>
                <a:ext cx="526750" cy="526750"/>
              </a:xfrm>
              <a:prstGeom prst="rect">
                <a:avLst/>
              </a:prstGeom>
            </p:spPr>
          </p:pic>
        </p:grpSp>
        <p:sp>
          <p:nvSpPr>
            <p:cNvPr id="16" name="말풍선: 모서리가 둥근 사각형 35">
              <a:extLst>
                <a:ext uri="{FF2B5EF4-FFF2-40B4-BE49-F238E27FC236}">
                  <a16:creationId xmlns:a16="http://schemas.microsoft.com/office/drawing/2014/main" id="{C1163A87-2295-42E3-95DF-6858B964BBF2}"/>
                </a:ext>
              </a:extLst>
            </p:cNvPr>
            <p:cNvSpPr/>
            <p:nvPr/>
          </p:nvSpPr>
          <p:spPr>
            <a:xfrm>
              <a:off x="4548066" y="2554769"/>
              <a:ext cx="6746378" cy="542189"/>
            </a:xfrm>
            <a:prstGeom prst="wedgeRoundRectCallout">
              <a:avLst>
                <a:gd name="adj1" fmla="val -53770"/>
                <a:gd name="adj2" fmla="val -47960"/>
                <a:gd name="adj3" fmla="val 16667"/>
              </a:avLst>
            </a:prstGeom>
            <a:solidFill>
              <a:srgbClr val="FFE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b="1" dirty="0" smtClean="0">
                  <a:solidFill>
                    <a:srgbClr val="C00000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매월 </a:t>
              </a:r>
              <a:r>
                <a:rPr lang="en-US" altLang="ko-KR" b="1" dirty="0" smtClean="0">
                  <a:solidFill>
                    <a:srgbClr val="C00000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15</a:t>
              </a:r>
              <a:r>
                <a:rPr lang="ko-KR" altLang="en-US" b="1" dirty="0" smtClean="0">
                  <a:solidFill>
                    <a:srgbClr val="C00000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일 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포토리뷰 우수자 추첨을 통해 최대 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30,000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원 쿠폰 증정</a:t>
              </a:r>
              <a:endParaRPr lang="ko-KR" altLang="en-US" b="1" dirty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855434" y="5071936"/>
            <a:ext cx="9439010" cy="772444"/>
            <a:chOff x="1855434" y="5244450"/>
            <a:chExt cx="9439010" cy="772444"/>
          </a:xfrm>
        </p:grpSpPr>
        <p:grpSp>
          <p:nvGrpSpPr>
            <p:cNvPr id="8" name="그룹 7"/>
            <p:cNvGrpSpPr/>
            <p:nvPr/>
          </p:nvGrpSpPr>
          <p:grpSpPr>
            <a:xfrm>
              <a:off x="1855434" y="5244450"/>
              <a:ext cx="2473970" cy="526750"/>
              <a:chOff x="1855434" y="5244450"/>
              <a:chExt cx="2473970" cy="526750"/>
            </a:xfrm>
          </p:grpSpPr>
          <p:sp>
            <p:nvSpPr>
              <p:cNvPr id="20" name="사각형: 둥근 모서리 36">
                <a:extLst>
                  <a:ext uri="{FF2B5EF4-FFF2-40B4-BE49-F238E27FC236}">
                    <a16:creationId xmlns:a16="http://schemas.microsoft.com/office/drawing/2014/main" id="{53EDE9A7-E279-4233-A35D-D340D6DAFB78}"/>
                  </a:ext>
                </a:extLst>
              </p:cNvPr>
              <p:cNvSpPr/>
              <p:nvPr/>
            </p:nvSpPr>
            <p:spPr>
              <a:xfrm>
                <a:off x="2074096" y="5248297"/>
                <a:ext cx="2255308" cy="500920"/>
              </a:xfrm>
              <a:prstGeom prst="roundRect">
                <a:avLst/>
              </a:prstGeom>
              <a:solidFill>
                <a:srgbClr val="F2F3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 smtClean="0">
                    <a:solidFill>
                      <a:schemeClr val="accent1"/>
                    </a:solidFill>
                    <a:latin typeface="한컴산뜻돋움" panose="02000000000000000000" pitchFamily="2" charset="-127"/>
                    <a:ea typeface="한컴산뜻돋움" panose="02000000000000000000" pitchFamily="2" charset="-127"/>
                    <a:cs typeface="맑은 고딕 Semilight" panose="020B0502040204020203" pitchFamily="50" charset="-127"/>
                  </a:rPr>
                  <a:t>생일 이벤트</a:t>
                </a:r>
                <a:endParaRPr lang="ko-KR" altLang="en-US" sz="2000" b="1" dirty="0">
                  <a:solidFill>
                    <a:schemeClr val="accent1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endParaRPr>
              </a:p>
            </p:txBody>
          </p:sp>
          <p:pic>
            <p:nvPicPr>
              <p:cNvPr id="21" name="그림 20" descr="벡터그래픽이(가) 표시된 사진&#10;&#10;매우 높은 신뢰도로 생성된 설명">
                <a:extLst>
                  <a:ext uri="{FF2B5EF4-FFF2-40B4-BE49-F238E27FC236}">
                    <a16:creationId xmlns:a16="http://schemas.microsoft.com/office/drawing/2014/main" id="{51DE7D68-6E2E-41F2-B102-BDDCB661C8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5434" y="5244450"/>
                <a:ext cx="526750" cy="526750"/>
              </a:xfrm>
              <a:prstGeom prst="rect">
                <a:avLst/>
              </a:prstGeom>
            </p:spPr>
          </p:pic>
        </p:grpSp>
        <p:sp>
          <p:nvSpPr>
            <p:cNvPr id="22" name="말풍선: 모서리가 둥근 사각형 38">
              <a:extLst>
                <a:ext uri="{FF2B5EF4-FFF2-40B4-BE49-F238E27FC236}">
                  <a16:creationId xmlns:a16="http://schemas.microsoft.com/office/drawing/2014/main" id="{51465A9E-6D89-486F-A24E-3D363520F872}"/>
                </a:ext>
              </a:extLst>
            </p:cNvPr>
            <p:cNvSpPr/>
            <p:nvPr/>
          </p:nvSpPr>
          <p:spPr>
            <a:xfrm>
              <a:off x="4548066" y="5474705"/>
              <a:ext cx="6746378" cy="542189"/>
            </a:xfrm>
            <a:prstGeom prst="wedgeRoundRectCallout">
              <a:avLst>
                <a:gd name="adj1" fmla="val -54184"/>
                <a:gd name="adj2" fmla="val -47961"/>
                <a:gd name="adj3" fmla="val 16667"/>
              </a:avLst>
            </a:prstGeom>
            <a:solidFill>
              <a:srgbClr val="FFE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생일 당일 축하 </a:t>
              </a:r>
              <a:r>
                <a:rPr lang="ko-KR" altLang="en-US" b="1" dirty="0" err="1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메세지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 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+ 15% 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할인 쿠폰 </a:t>
              </a:r>
              <a:r>
                <a:rPr lang="en-US" altLang="ko-KR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+ </a:t>
              </a:r>
              <a:r>
                <a:rPr lang="ko-KR" altLang="en-US" b="1" dirty="0" err="1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무배</a:t>
              </a:r>
              <a:r>
                <a:rPr lang="ko-KR" altLang="en-US" b="1" dirty="0" smtClean="0">
                  <a:solidFill>
                    <a:srgbClr val="323232"/>
                  </a:solidFill>
                  <a:latin typeface="한컴산뜻돋움" panose="02000000000000000000" pitchFamily="2" charset="-127"/>
                  <a:ea typeface="한컴산뜻돋움" panose="02000000000000000000" pitchFamily="2" charset="-127"/>
                  <a:cs typeface="맑은 고딕 Semilight" panose="020B0502040204020203" pitchFamily="50" charset="-127"/>
                </a:rPr>
                <a:t> 쿠폰</a:t>
              </a:r>
              <a:endParaRPr lang="ko-KR" altLang="en-US" b="1" dirty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endParaRPr>
            </a:p>
          </p:txBody>
        </p:sp>
      </p:grpSp>
      <p:cxnSp>
        <p:nvCxnSpPr>
          <p:cNvPr id="18" name="직선 연결선 17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슬라이드 번호 개체 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12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31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10" y="1300528"/>
            <a:ext cx="3401298" cy="4537332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0" y="117410"/>
            <a:ext cx="15122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보너스</a:t>
            </a:r>
            <a:endParaRPr lang="ko-KR" altLang="en-US" sz="30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EC5821-146F-429A-B7D9-384DA6A2BF73}"/>
              </a:ext>
            </a:extLst>
          </p:cNvPr>
          <p:cNvSpPr txBox="1"/>
          <p:nvPr/>
        </p:nvSpPr>
        <p:spPr>
          <a:xfrm>
            <a:off x="1402140" y="150019"/>
            <a:ext cx="7908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err="1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모둠별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역할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3" name="그림 42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EF03C051-069E-4063-8A58-2482CA1A8E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77" y="1128956"/>
            <a:ext cx="4318857" cy="3239143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365" y="2139521"/>
            <a:ext cx="3298238" cy="4399850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직선 연결선 8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13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522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0" y="117410"/>
            <a:ext cx="15122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보너스</a:t>
            </a:r>
            <a:endParaRPr lang="ko-KR" altLang="en-US" sz="30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3" name="그림 42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EF03C051-069E-4063-8A58-2482CA1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811" y="1042240"/>
            <a:ext cx="8476667" cy="5492880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EC5821-146F-429A-B7D9-384DA6A2BF73}"/>
              </a:ext>
            </a:extLst>
          </p:cNvPr>
          <p:cNvSpPr txBox="1"/>
          <p:nvPr/>
        </p:nvSpPr>
        <p:spPr>
          <a:xfrm>
            <a:off x="1402140" y="150019"/>
            <a:ext cx="7908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활동 사진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14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711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0" y="117410"/>
            <a:ext cx="15122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보너스</a:t>
            </a:r>
            <a:endParaRPr lang="ko-KR" altLang="en-US" sz="30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3" name="그림 42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EF03C051-069E-4063-8A58-2482CA1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6843" y="1105193"/>
            <a:ext cx="8252732" cy="5413792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EC5821-146F-429A-B7D9-384DA6A2BF73}"/>
              </a:ext>
            </a:extLst>
          </p:cNvPr>
          <p:cNvSpPr txBox="1"/>
          <p:nvPr/>
        </p:nvSpPr>
        <p:spPr>
          <a:xfrm>
            <a:off x="1402140" y="150019"/>
            <a:ext cx="7908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활동 사진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15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719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7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06543D5-6E96-4950-BF7A-2DB29EABA556}"/>
              </a:ext>
            </a:extLst>
          </p:cNvPr>
          <p:cNvSpPr txBox="1"/>
          <p:nvPr/>
        </p:nvSpPr>
        <p:spPr>
          <a:xfrm>
            <a:off x="4379557" y="2930823"/>
            <a:ext cx="451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감사합니다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1FB4BCD-99A2-4213-AE3E-E7B93292040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464" y="2183363"/>
            <a:ext cx="1764095" cy="1764095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16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376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7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A2E6A8B-941A-41EE-8ABC-824D4F499CE3}"/>
              </a:ext>
            </a:extLst>
          </p:cNvPr>
          <p:cNvSpPr/>
          <p:nvPr/>
        </p:nvSpPr>
        <p:spPr>
          <a:xfrm>
            <a:off x="5356881" y="387784"/>
            <a:ext cx="3143307" cy="72942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 </a:t>
            </a:r>
            <a:r>
              <a:rPr lang="ko-KR" altLang="en-US" sz="3600" dirty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목차 </a:t>
            </a:r>
            <a:r>
              <a:rPr lang="en-US" altLang="ko-KR" sz="3600" dirty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1564B5-91A7-490C-90F7-F63829F71577}"/>
              </a:ext>
            </a:extLst>
          </p:cNvPr>
          <p:cNvSpPr txBox="1"/>
          <p:nvPr/>
        </p:nvSpPr>
        <p:spPr>
          <a:xfrm>
            <a:off x="5250841" y="1359807"/>
            <a:ext cx="605680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600" dirty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r>
              <a:rPr lang="en-US" altLang="ko-KR" sz="26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600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제작하고픈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6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쇼핑몰 명</a:t>
            </a:r>
            <a:endParaRPr lang="en-US" altLang="ko-KR" sz="2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02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운영 동기 </a:t>
            </a:r>
            <a:r>
              <a:rPr lang="ko-KR" altLang="en-US" sz="26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및 목적</a:t>
            </a:r>
            <a:endParaRPr lang="en-US" altLang="ko-KR" sz="2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03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로고</a:t>
            </a:r>
            <a:endParaRPr lang="en-US" altLang="ko-KR" sz="2600" dirty="0" smtClean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04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다른 쇼핑몰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SWOT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분석</a:t>
            </a:r>
            <a:endParaRPr lang="en-US" altLang="ko-KR" sz="2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05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시장현황 분석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&amp; </a:t>
            </a:r>
            <a:r>
              <a:rPr lang="ko-KR" altLang="en-US" sz="2600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소비트렌드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전략</a:t>
            </a:r>
            <a:endParaRPr lang="en-US" altLang="ko-KR" sz="2600" dirty="0" smtClean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06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STP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</a:t>
            </a:r>
            <a:endParaRPr lang="en-US" altLang="ko-KR" sz="2600" dirty="0" smtClean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07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4P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</a:t>
            </a:r>
            <a:endParaRPr lang="en-US" altLang="ko-KR" sz="2600" dirty="0" smtClean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08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이벤트 </a:t>
            </a:r>
            <a:r>
              <a:rPr lang="ko-KR" altLang="en-US" sz="2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</a:t>
            </a:r>
            <a:endParaRPr lang="en-US" altLang="ko-KR" sz="2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F2DF82B-BD85-473F-9652-5A52A431C08D}"/>
              </a:ext>
            </a:extLst>
          </p:cNvPr>
          <p:cNvSpPr/>
          <p:nvPr/>
        </p:nvSpPr>
        <p:spPr>
          <a:xfrm>
            <a:off x="0" y="0"/>
            <a:ext cx="2649894" cy="6858000"/>
          </a:xfrm>
          <a:prstGeom prst="rect">
            <a:avLst/>
          </a:prstGeom>
          <a:solidFill>
            <a:srgbClr val="F2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3A51E82C-A911-410E-8845-771C1AF19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45" y="1117207"/>
            <a:ext cx="4808251" cy="4728049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2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522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91DC916A-6077-4735-9F6F-87BFD0EC5946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E20933-9ED1-4327-909C-B1FAC344B91D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7648F0-606E-427A-8B1D-C5BBF269588D}"/>
              </a:ext>
            </a:extLst>
          </p:cNvPr>
          <p:cNvSpPr txBox="1"/>
          <p:nvPr/>
        </p:nvSpPr>
        <p:spPr>
          <a:xfrm>
            <a:off x="1375508" y="214359"/>
            <a:ext cx="5622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err="1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제작하고픈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쇼핑몰 명 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8CBA3FB4-F5D2-4B60-AAC6-5EBC6C9918A3}"/>
              </a:ext>
            </a:extLst>
          </p:cNvPr>
          <p:cNvSpPr/>
          <p:nvPr/>
        </p:nvSpPr>
        <p:spPr>
          <a:xfrm>
            <a:off x="2951283" y="1979073"/>
            <a:ext cx="8423299" cy="2648912"/>
          </a:xfrm>
          <a:prstGeom prst="rect">
            <a:avLst/>
          </a:prstGeom>
          <a:solidFill>
            <a:srgbClr val="F2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12BEAA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너나 </a:t>
            </a:r>
            <a:r>
              <a:rPr lang="en-US" altLang="ko-KR" sz="4800" b="1" dirty="0" smtClean="0">
                <a:solidFill>
                  <a:srgbClr val="12BEAA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&amp; </a:t>
            </a:r>
            <a:r>
              <a:rPr lang="ko-KR" altLang="en-US" sz="4800" b="1" dirty="0" smtClean="0">
                <a:solidFill>
                  <a:srgbClr val="12BEAA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나나</a:t>
            </a:r>
            <a:endParaRPr lang="en-US" altLang="ko-KR" sz="4800" b="1" dirty="0">
              <a:solidFill>
                <a:srgbClr val="12BEAA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너와 내가 같은 옷을 입었다는 의미 </a:t>
            </a:r>
            <a:endParaRPr lang="en-US" altLang="ko-KR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algn="ctr"/>
            <a:r>
              <a:rPr lang="ko-KR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☞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시밀러룩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커플룩을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판매한다는 것을 강조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algn="ctr"/>
            <a:endParaRPr lang="ko-KR" altLang="en-US" dirty="0"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B6C0BE30-D281-4CAF-A527-4534D2D75F29}"/>
              </a:ext>
            </a:extLst>
          </p:cNvPr>
          <p:cNvSpPr/>
          <p:nvPr/>
        </p:nvSpPr>
        <p:spPr>
          <a:xfrm>
            <a:off x="2098428" y="1979072"/>
            <a:ext cx="2016372" cy="698814"/>
          </a:xfrm>
          <a:prstGeom prst="roundRect">
            <a:avLst/>
          </a:prstGeom>
          <a:solidFill>
            <a:srgbClr val="43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쇼핑몰 명</a:t>
            </a:r>
            <a:endParaRPr lang="ko-KR" altLang="en-US" sz="24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9" name="그림 8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F8A9889C-3C94-42C4-8349-530CDBB0F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pic>
        <p:nvPicPr>
          <p:cNvPr id="8" name="그림 7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F499AA0A-7A60-4E79-BA89-36503B5674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4417" y="4451724"/>
            <a:ext cx="2724463" cy="2598972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9D7872A-927B-432E-9FD1-83FC2FEBBF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283" y="5102966"/>
            <a:ext cx="1736088" cy="173608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3860C81-2D33-4A98-BB5A-6B2F3EF5312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214" y="5813979"/>
            <a:ext cx="1044021" cy="1044021"/>
          </a:xfrm>
          <a:prstGeom prst="rect">
            <a:avLst/>
          </a:prstGeom>
        </p:spPr>
      </p:pic>
      <p:cxnSp>
        <p:nvCxnSpPr>
          <p:cNvPr id="12" name="직선 연결선 11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3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9648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EE668813-2AE8-4C31-A8CD-11A633171748}"/>
              </a:ext>
            </a:extLst>
          </p:cNvPr>
          <p:cNvSpPr/>
          <p:nvPr/>
        </p:nvSpPr>
        <p:spPr>
          <a:xfrm>
            <a:off x="2158071" y="1181121"/>
            <a:ext cx="2423260" cy="5009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운영 </a:t>
            </a:r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동기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02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EC5821-146F-429A-B7D9-384DA6A2BF73}"/>
              </a:ext>
            </a:extLst>
          </p:cNvPr>
          <p:cNvSpPr txBox="1"/>
          <p:nvPr/>
        </p:nvSpPr>
        <p:spPr>
          <a:xfrm>
            <a:off x="1402140" y="206003"/>
            <a:ext cx="7908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운영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동기 및 목적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22099E27-24F8-4031-B2BF-D684A955BC98}"/>
              </a:ext>
            </a:extLst>
          </p:cNvPr>
          <p:cNvSpPr/>
          <p:nvPr/>
        </p:nvSpPr>
        <p:spPr>
          <a:xfrm>
            <a:off x="2052388" y="1804201"/>
            <a:ext cx="6363823" cy="1844748"/>
          </a:xfrm>
          <a:prstGeom prst="roundRect">
            <a:avLst/>
          </a:prstGeom>
          <a:solidFill>
            <a:srgbClr val="FFEBA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b="1" spc="-150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평소 </a:t>
            </a:r>
            <a:r>
              <a:rPr lang="ko-KR" altLang="en-US" b="1" spc="-150" dirty="0" err="1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커플옷</a:t>
            </a:r>
            <a:r>
              <a:rPr lang="ko-KR" altLang="en-US" b="1" spc="-150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 사이트를 찾으면서 </a:t>
            </a: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다양하게 구비된 </a:t>
            </a:r>
            <a:r>
              <a:rPr lang="ko-KR" altLang="en-US" b="1" dirty="0" err="1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시밀러룩</a:t>
            </a:r>
            <a:r>
              <a:rPr lang="en-US" altLang="ko-KR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, </a:t>
            </a:r>
            <a:r>
              <a:rPr lang="ko-KR" altLang="en-US" b="1" spc="-150" dirty="0" err="1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커플룩</a:t>
            </a:r>
            <a:r>
              <a:rPr lang="ko-KR" altLang="en-US" b="1" spc="-150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  </a:t>
            </a:r>
            <a:r>
              <a:rPr lang="ko-KR" altLang="en-US" b="1" spc="-150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사이트가 없던 것이 불편하여 직접 사이트를 만들어 </a:t>
            </a:r>
            <a:r>
              <a:rPr lang="ko-KR" altLang="en-US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다양한 옷 종류</a:t>
            </a: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와 즐거운 </a:t>
            </a:r>
            <a:r>
              <a:rPr lang="ko-KR" altLang="en-US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할인 이벤트</a:t>
            </a: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를 통해 내 마음에 드는 옷들을 모아 놓은</a:t>
            </a:r>
            <a:endParaRPr lang="en-US" altLang="ko-KR" b="1" dirty="0" smtClean="0">
              <a:solidFill>
                <a:srgbClr val="323232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함초롬바탕" panose="020306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사이트가 있었으면 좋겠다고 생각해서 만들게 되었다</a:t>
            </a:r>
            <a:r>
              <a:rPr lang="en-US" altLang="ko-KR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.</a:t>
            </a:r>
            <a:endParaRPr lang="ko-KR" altLang="en-US" b="1" dirty="0">
              <a:solidFill>
                <a:srgbClr val="323232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함초롬바탕" panose="02030604000101010101" pitchFamily="18" charset="-127"/>
            </a:endParaRPr>
          </a:p>
        </p:txBody>
      </p:sp>
      <p:pic>
        <p:nvPicPr>
          <p:cNvPr id="43" name="그림 42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EF03C051-069E-4063-8A58-2482CA1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5873EAC7-955E-4C2A-B03F-33B509D4A4EC}"/>
              </a:ext>
            </a:extLst>
          </p:cNvPr>
          <p:cNvSpPr/>
          <p:nvPr/>
        </p:nvSpPr>
        <p:spPr>
          <a:xfrm>
            <a:off x="2158071" y="3905721"/>
            <a:ext cx="2423260" cy="5009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운영 </a:t>
            </a:r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목적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6" name="말풍선: 모서리가 둥근 사각형 35">
            <a:extLst>
              <a:ext uri="{FF2B5EF4-FFF2-40B4-BE49-F238E27FC236}">
                <a16:creationId xmlns:a16="http://schemas.microsoft.com/office/drawing/2014/main" id="{C1163A87-2295-42E3-95DF-6858B964BBF2}"/>
              </a:ext>
            </a:extLst>
          </p:cNvPr>
          <p:cNvSpPr/>
          <p:nvPr/>
        </p:nvSpPr>
        <p:spPr>
          <a:xfrm>
            <a:off x="2052388" y="4528801"/>
            <a:ext cx="6363823" cy="1844748"/>
          </a:xfrm>
          <a:prstGeom prst="roundRect">
            <a:avLst/>
          </a:prstGeom>
          <a:solidFill>
            <a:srgbClr val="FFEBA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각종 </a:t>
            </a:r>
            <a:r>
              <a:rPr lang="en-US" altLang="ko-KR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SNS </a:t>
            </a:r>
            <a:r>
              <a:rPr lang="ko-KR" altLang="en-US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및 드라마</a:t>
            </a:r>
            <a:r>
              <a:rPr lang="en-US" altLang="ko-KR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, </a:t>
            </a:r>
            <a:r>
              <a:rPr lang="ko-KR" altLang="en-US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영화</a:t>
            </a:r>
            <a:r>
              <a:rPr lang="en-US" altLang="ko-KR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, </a:t>
            </a:r>
            <a:r>
              <a:rPr lang="ko-KR" altLang="en-US" b="1" dirty="0" smtClean="0">
                <a:solidFill>
                  <a:schemeClr val="accent2">
                    <a:lumMod val="7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광고에 협찬</a:t>
            </a: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을 통한 홍보로 </a:t>
            </a:r>
            <a:r>
              <a:rPr lang="ko-KR" altLang="en-US" b="1" dirty="0" err="1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커플옷</a:t>
            </a:r>
            <a:endParaRPr lang="en-US" altLang="ko-KR" b="1" dirty="0" smtClean="0">
              <a:solidFill>
                <a:srgbClr val="323232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함초롬바탕" panose="020306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사이트  하면 </a:t>
            </a:r>
            <a:r>
              <a:rPr lang="en-US" altLang="ko-KR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‘ </a:t>
            </a:r>
            <a:r>
              <a:rPr lang="ko-KR" altLang="en-US" b="1" dirty="0" err="1" smtClean="0">
                <a:solidFill>
                  <a:srgbClr val="00B0F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너나나나</a:t>
            </a:r>
            <a:r>
              <a:rPr lang="en-US" altLang="ko-KR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＇</a:t>
            </a: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를 말할 수 있는 인지도 있는</a:t>
            </a:r>
            <a:endParaRPr lang="en-US" altLang="ko-KR" b="1" dirty="0" smtClean="0">
              <a:solidFill>
                <a:srgbClr val="323232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함초롬바탕" panose="020306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 err="1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커플옷</a:t>
            </a:r>
            <a:r>
              <a:rPr lang="ko-KR" altLang="en-US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 사이트가 되는 것이 목적이다</a:t>
            </a:r>
            <a:r>
              <a:rPr lang="en-US" altLang="ko-KR" b="1" dirty="0" smtClean="0">
                <a:solidFill>
                  <a:srgbClr val="323232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함초롬바탕" panose="02030604000101010101" pitchFamily="18" charset="-127"/>
              </a:rPr>
              <a:t>.</a:t>
            </a:r>
            <a:endParaRPr lang="ko-KR" altLang="en-US" b="1" dirty="0">
              <a:solidFill>
                <a:srgbClr val="323232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함초롬바탕" panose="02030604000101010101" pitchFamily="18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1FB4BCD-99A2-4213-AE3E-E7B9329204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3569" y="3794524"/>
            <a:ext cx="2579025" cy="2579025"/>
          </a:xfrm>
          <a:prstGeom prst="rect">
            <a:avLst/>
          </a:prstGeom>
        </p:spPr>
      </p:pic>
      <p:cxnSp>
        <p:nvCxnSpPr>
          <p:cNvPr id="3" name="직선 연결선 2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4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503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91DC916A-6077-4735-9F6F-87BFD0EC5946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E20933-9ED1-4327-909C-B1FAC344B91D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03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7648F0-606E-427A-8B1D-C5BBF269588D}"/>
              </a:ext>
            </a:extLst>
          </p:cNvPr>
          <p:cNvSpPr txBox="1"/>
          <p:nvPr/>
        </p:nvSpPr>
        <p:spPr>
          <a:xfrm>
            <a:off x="1375508" y="186368"/>
            <a:ext cx="3223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로고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CE59009-5A5B-4A0F-9DF7-23A65BA86BB0}"/>
              </a:ext>
            </a:extLst>
          </p:cNvPr>
          <p:cNvSpPr/>
          <p:nvPr/>
        </p:nvSpPr>
        <p:spPr>
          <a:xfrm>
            <a:off x="2951284" y="1325600"/>
            <a:ext cx="3504934" cy="3823673"/>
          </a:xfrm>
          <a:prstGeom prst="rect">
            <a:avLst/>
          </a:prstGeom>
          <a:solidFill>
            <a:srgbClr val="F2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</a:endParaRPr>
          </a:p>
        </p:txBody>
      </p:sp>
      <p:pic>
        <p:nvPicPr>
          <p:cNvPr id="9" name="그림 8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F8A9889C-3C94-42C4-8349-530CDBB0F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711" y="1780451"/>
            <a:ext cx="3038080" cy="3038080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7380514" y="1526887"/>
            <a:ext cx="3519461" cy="3421098"/>
          </a:xfrm>
          <a:prstGeom prst="wedgeRoundRectCallout">
            <a:avLst>
              <a:gd name="adj1" fmla="val -22978"/>
              <a:gd name="adj2" fmla="val -46791"/>
              <a:gd name="adj3" fmla="val 16667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너와 나를 </a:t>
            </a:r>
            <a:r>
              <a:rPr lang="en-US" altLang="ko-KR" sz="2400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‘You’</a:t>
            </a:r>
            <a:r>
              <a:rPr lang="ko-KR" altLang="en-US" sz="2400" b="1" dirty="0" smtClean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와 </a:t>
            </a:r>
            <a:r>
              <a:rPr lang="en-US" altLang="ko-KR" sz="2400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‘I’</a:t>
            </a:r>
            <a:r>
              <a:rPr lang="ko-KR" altLang="en-US" sz="2400" b="1" dirty="0" smtClean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의 </a:t>
            </a:r>
            <a:endParaRPr lang="en-US" altLang="ko-KR" sz="2400" b="1" dirty="0" smtClean="0">
              <a:solidFill>
                <a:schemeClr val="tx1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약자로 표현 </a:t>
            </a:r>
            <a:endParaRPr lang="en-US" altLang="ko-KR" sz="2400" b="1" dirty="0" smtClean="0">
              <a:solidFill>
                <a:schemeClr val="tx1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algn="ctr"/>
            <a:endParaRPr lang="en-US" altLang="ko-KR" sz="2400" b="1" dirty="0" smtClean="0">
              <a:solidFill>
                <a:schemeClr val="tx1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☞ </a:t>
            </a:r>
            <a:r>
              <a:rPr lang="ko-KR" altLang="en-US" sz="2400" b="1" dirty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귀엽고</a:t>
            </a:r>
            <a:r>
              <a:rPr lang="en-US" altLang="ko-KR" sz="2400" b="1" dirty="0" smtClean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</a:t>
            </a:r>
            <a:r>
              <a:rPr lang="ko-KR" altLang="en-US" sz="2400" b="1" dirty="0" smtClean="0">
                <a:solidFill>
                  <a:schemeClr val="tx1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심플함</a:t>
            </a:r>
            <a:endParaRPr lang="en-US" altLang="ko-KR" sz="2400" b="1" dirty="0">
              <a:solidFill>
                <a:schemeClr val="tx1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algn="ctr"/>
            <a:endParaRPr lang="ko-KR" altLang="en-US" sz="2400" dirty="0">
              <a:solidFill>
                <a:schemeClr val="tx1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pic>
        <p:nvPicPr>
          <p:cNvPr id="12" name="그림 11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F499AA0A-7A60-4E79-BA89-36503B5674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4417" y="4451724"/>
            <a:ext cx="2724463" cy="259897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79D7872A-927B-432E-9FD1-83FC2FEBBF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283" y="5102966"/>
            <a:ext cx="1736088" cy="173608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3860C81-2D33-4A98-BB5A-6B2F3EF5312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214" y="5813979"/>
            <a:ext cx="1044021" cy="1044021"/>
          </a:xfrm>
          <a:prstGeom prst="rect">
            <a:avLst/>
          </a:prstGeom>
        </p:spPr>
      </p:pic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7CE6287D-E0FE-4B81-A262-AAFF917E3570}"/>
              </a:ext>
            </a:extLst>
          </p:cNvPr>
          <p:cNvSpPr/>
          <p:nvPr/>
        </p:nvSpPr>
        <p:spPr>
          <a:xfrm>
            <a:off x="2098428" y="1325601"/>
            <a:ext cx="1362807" cy="546589"/>
          </a:xfrm>
          <a:prstGeom prst="roundRect">
            <a:avLst/>
          </a:prstGeom>
          <a:solidFill>
            <a:srgbClr val="DF4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로고</a:t>
            </a:r>
            <a:endParaRPr lang="ko-KR" altLang="en-US" sz="24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5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480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9A263166-DD8A-4AAC-BD8E-ACF4D82F41A8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C3F5FF-CEFC-433E-AF5C-137158FA69A1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04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2B1C8-4D0F-406A-83C6-118964F936CD}"/>
              </a:ext>
            </a:extLst>
          </p:cNvPr>
          <p:cNvSpPr txBox="1"/>
          <p:nvPr/>
        </p:nvSpPr>
        <p:spPr>
          <a:xfrm>
            <a:off x="1453661" y="179831"/>
            <a:ext cx="53300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다른 쇼핑몰 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SWOT</a:t>
            </a:r>
            <a:r>
              <a:rPr lang="ko-KR" altLang="en-US" sz="3200" dirty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분석</a:t>
            </a:r>
            <a:endParaRPr lang="en-US" altLang="ko-KR" sz="3200" dirty="0">
              <a:solidFill>
                <a:srgbClr val="4578AD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1433401" y="1399964"/>
            <a:ext cx="4493841" cy="1126421"/>
          </a:xfrm>
          <a:prstGeom prst="roundRect">
            <a:avLst/>
          </a:prstGeom>
          <a:solidFill>
            <a:srgbClr val="FDF4DA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매월 최대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50,000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원 증정 포토리뷰 이벤트로 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</a:p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정성 리뷰 많음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endParaRPr lang="en-US" altLang="ko-KR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자체제작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&amp;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차별화 디자인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&gt;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인기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47E7D9-B8E9-4F43-AE79-BEF5854F39D6}"/>
              </a:ext>
            </a:extLst>
          </p:cNvPr>
          <p:cNvSpPr txBox="1"/>
          <p:nvPr/>
        </p:nvSpPr>
        <p:spPr>
          <a:xfrm>
            <a:off x="6204311" y="1395748"/>
            <a:ext cx="11132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rgbClr val="FFC033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</a:t>
            </a:r>
            <a:r>
              <a:rPr lang="en-US" altLang="ko-KR" sz="1500" dirty="0" smtClean="0">
                <a:solidFill>
                  <a:srgbClr val="FFC033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500" dirty="0" smtClean="0">
                <a:solidFill>
                  <a:srgbClr val="FFC033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강점</a:t>
            </a:r>
            <a:r>
              <a:rPr lang="en-US" altLang="ko-KR" sz="1500" dirty="0" smtClean="0">
                <a:solidFill>
                  <a:srgbClr val="FFC033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500" dirty="0">
              <a:solidFill>
                <a:srgbClr val="FFC033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7D63F2-9121-45A4-A933-2A5FD4CA2DEB}"/>
              </a:ext>
            </a:extLst>
          </p:cNvPr>
          <p:cNvSpPr txBox="1"/>
          <p:nvPr/>
        </p:nvSpPr>
        <p:spPr>
          <a:xfrm>
            <a:off x="5986892" y="2588902"/>
            <a:ext cx="14676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rgbClr val="E656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W</a:t>
            </a:r>
            <a:r>
              <a:rPr lang="en-US" altLang="ko-KR" sz="1500" dirty="0" smtClean="0">
                <a:solidFill>
                  <a:srgbClr val="E656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500" dirty="0" smtClean="0">
                <a:solidFill>
                  <a:srgbClr val="E656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약점</a:t>
            </a:r>
            <a:r>
              <a:rPr lang="en-US" altLang="ko-KR" sz="1500" dirty="0" smtClean="0">
                <a:solidFill>
                  <a:srgbClr val="E656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500" dirty="0">
              <a:solidFill>
                <a:srgbClr val="E6563A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EB1B2E-C21B-46E6-A680-90EF8E2FB110}"/>
              </a:ext>
            </a:extLst>
          </p:cNvPr>
          <p:cNvSpPr txBox="1"/>
          <p:nvPr/>
        </p:nvSpPr>
        <p:spPr>
          <a:xfrm>
            <a:off x="6204311" y="3782056"/>
            <a:ext cx="11132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rgbClr val="43BFBF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r>
              <a:rPr lang="en-US" altLang="ko-KR" sz="1500" dirty="0" smtClean="0">
                <a:solidFill>
                  <a:srgbClr val="43BFBF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500" dirty="0" smtClean="0">
                <a:solidFill>
                  <a:srgbClr val="43BFBF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기회</a:t>
            </a:r>
            <a:r>
              <a:rPr lang="en-US" altLang="ko-KR" sz="1500" dirty="0" smtClean="0">
                <a:solidFill>
                  <a:srgbClr val="43BFBF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500" dirty="0">
              <a:solidFill>
                <a:srgbClr val="43BFBF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5343AC-6CF6-4807-A89B-0F0A597B65B3}"/>
              </a:ext>
            </a:extLst>
          </p:cNvPr>
          <p:cNvSpPr txBox="1"/>
          <p:nvPr/>
        </p:nvSpPr>
        <p:spPr>
          <a:xfrm>
            <a:off x="6261463" y="4863242"/>
            <a:ext cx="11132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rgbClr val="A667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T</a:t>
            </a:r>
            <a:r>
              <a:rPr lang="en-US" altLang="ko-KR" sz="1500" dirty="0" smtClean="0">
                <a:solidFill>
                  <a:srgbClr val="A667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500" dirty="0" smtClean="0">
                <a:solidFill>
                  <a:srgbClr val="A667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위협</a:t>
            </a:r>
            <a:r>
              <a:rPr lang="en-US" altLang="ko-KR" sz="1500" dirty="0" smtClean="0">
                <a:solidFill>
                  <a:srgbClr val="A6673A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500" dirty="0">
              <a:solidFill>
                <a:srgbClr val="A6673A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2" name="그림 31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646AAE6C-B882-4D2C-AE66-A75750EFB0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sp>
        <p:nvSpPr>
          <p:cNvPr id="16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1433401" y="2615759"/>
            <a:ext cx="4493841" cy="11264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영어로 된 카테고리로 어려움 겪는 고객 존재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젊은 세대 겨냥으로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짧고 파인 옷이 많아 긴 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기장 원하는 고객 만족도가 낮음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1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1433401" y="3831554"/>
            <a:ext cx="4493841" cy="112642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모델 프로그램 협찬을 통한 인지도 증가로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10~30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 고객 유입이 많은 편임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네이버 검색 시 상단 노출로 새로운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유입자가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들어오기 좋은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환경임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2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1433401" y="5028688"/>
            <a:ext cx="4493841" cy="830940"/>
          </a:xfrm>
          <a:prstGeom prst="roundRect">
            <a:avLst/>
          </a:prstGeom>
          <a:solidFill>
            <a:srgbClr val="E6D8D6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코로나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19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로 여행 가는 사람들이 줄어들며 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주 상품 여행 룩과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래쉬가드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판매가 부진함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3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7374698" y="1399964"/>
            <a:ext cx="4493841" cy="1126421"/>
          </a:xfrm>
          <a:prstGeom prst="roundRect">
            <a:avLst/>
          </a:prstGeom>
          <a:solidFill>
            <a:srgbClr val="FDF4DA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1+1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행사로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커플룩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구매가 편리함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endParaRPr lang="en-US" altLang="ko-KR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입기 편한 유니섹스 느낌으로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코디되어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있어 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참고 구매가 용이함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4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7374698" y="5028687"/>
            <a:ext cx="4493841" cy="830940"/>
          </a:xfrm>
          <a:prstGeom prst="roundRect">
            <a:avLst/>
          </a:prstGeom>
          <a:solidFill>
            <a:srgbClr val="E6D8D6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온라인 사이트가 늘어남에 따라 경쟁업체의 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증가로 입지가 불완전함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5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7374698" y="3839729"/>
            <a:ext cx="4493841" cy="112642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유니섹스 코디의 유행으로 판매 증가 추세임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방역지침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약화로 데이트 커플 증가에 따른   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판매량이 증가하고 있음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6" name="사각형: 둥근 모서리 8">
            <a:extLst>
              <a:ext uri="{FF2B5EF4-FFF2-40B4-BE49-F238E27FC236}">
                <a16:creationId xmlns:a16="http://schemas.microsoft.com/office/drawing/2014/main" id="{4FD42BE1-B1FA-44E4-8990-1B56488148D6}"/>
              </a:ext>
            </a:extLst>
          </p:cNvPr>
          <p:cNvSpPr/>
          <p:nvPr/>
        </p:nvSpPr>
        <p:spPr>
          <a:xfrm>
            <a:off x="7374698" y="2615759"/>
            <a:ext cx="4493841" cy="11264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비슷한 종류의 옷으로 구성되어 있어 감성적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</a:p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캐주얼 느낌을 원하는 고객 고려가 부족한 편임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모든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옷을 드라이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크리닝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&amp;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손빨래를 해야 됨에 따라 의류 관리 불편함이 있음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7920" y="980850"/>
            <a:ext cx="2308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쇼핑몰 </a:t>
            </a:r>
            <a:r>
              <a:rPr lang="en-US" altLang="ko-KR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b="1" dirty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특별한 </a:t>
            </a:r>
            <a:r>
              <a:rPr lang="ko-KR" altLang="en-US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커플</a:t>
            </a:r>
            <a:r>
              <a:rPr lang="en-US" altLang="ko-KR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b="1" dirty="0">
              <a:solidFill>
                <a:schemeClr val="bg2">
                  <a:lumMod val="2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16230" y="995317"/>
            <a:ext cx="233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쇼핑몰 </a:t>
            </a:r>
            <a:r>
              <a:rPr lang="en-US" altLang="ko-KR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b="1" dirty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플라이 </a:t>
            </a:r>
            <a:r>
              <a:rPr lang="ko-KR" altLang="en-US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커플</a:t>
            </a:r>
            <a:r>
              <a:rPr lang="en-US" altLang="ko-KR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b="1" dirty="0" smtClean="0">
                <a:solidFill>
                  <a:schemeClr val="bg2">
                    <a:lumMod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lang="ko-KR" altLang="en-US" b="1" dirty="0">
              <a:solidFill>
                <a:schemeClr val="bg2">
                  <a:lumMod val="2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5528" y="6058448"/>
            <a:ext cx="7297190" cy="584775"/>
          </a:xfrm>
          <a:prstGeom prst="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코로나 </a:t>
            </a:r>
            <a:r>
              <a:rPr lang="en-US" altLang="ko-KR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19 </a:t>
            </a:r>
            <a:r>
              <a:rPr lang="ko-KR" altLang="en-US" sz="1600" dirty="0" err="1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방역지침</a:t>
            </a:r>
            <a:r>
              <a:rPr lang="ko-KR" altLang="en-US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약화에 따라 </a:t>
            </a:r>
            <a:r>
              <a:rPr lang="ko-KR" altLang="en-US" sz="1600" dirty="0" err="1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보복심리</a:t>
            </a:r>
            <a:r>
              <a:rPr lang="ko-KR" altLang="en-US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구매 고객 증가 </a:t>
            </a:r>
            <a:r>
              <a:rPr lang="en-US" altLang="ko-KR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 </a:t>
            </a:r>
            <a:r>
              <a:rPr lang="ko-KR" altLang="en-US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기회를 노려 세일</a:t>
            </a:r>
            <a:endParaRPr lang="en-US" altLang="ko-KR" sz="1600" dirty="0" smtClean="0">
              <a:solidFill>
                <a:schemeClr val="accent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ko-KR" altLang="en-US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이벤트 및 기간별 할인 등을 통해 충성고객을 늘린다</a:t>
            </a:r>
            <a:r>
              <a:rPr lang="en-US" altLang="ko-KR" sz="1600" dirty="0" smtClean="0">
                <a:solidFill>
                  <a:schemeClr val="accent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lang="ko-KR" altLang="en-US" sz="1600" dirty="0">
              <a:solidFill>
                <a:schemeClr val="accent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274276" y="6058448"/>
            <a:ext cx="1521252" cy="584775"/>
          </a:xfrm>
          <a:prstGeom prst="rect">
            <a:avLst/>
          </a:prstGeom>
          <a:solidFill>
            <a:srgbClr val="FFFFCC"/>
          </a:solidFill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97684" y="6164044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B0F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SWOT </a:t>
            </a:r>
            <a:r>
              <a:rPr lang="ko-KR" altLang="en-US" b="1" dirty="0" smtClean="0">
                <a:solidFill>
                  <a:srgbClr val="00B0F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</a:t>
            </a:r>
            <a:endParaRPr lang="ko-KR" altLang="en-US" b="1" dirty="0">
              <a:solidFill>
                <a:srgbClr val="00B0F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6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454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AC99728-2291-49E0-8019-3215FCA4ED3F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EEA396-21DD-45CE-8D0B-4A6BDA88F9A4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05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B448D-E279-4A68-A2D9-0F44A58750F2}"/>
              </a:ext>
            </a:extLst>
          </p:cNvPr>
          <p:cNvSpPr txBox="1"/>
          <p:nvPr/>
        </p:nvSpPr>
        <p:spPr>
          <a:xfrm>
            <a:off x="1375507" y="186368"/>
            <a:ext cx="64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시장현황 </a:t>
            </a:r>
            <a:r>
              <a:rPr lang="ko-KR" altLang="en-US" sz="3200" dirty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분석 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&amp; </a:t>
            </a:r>
            <a:r>
              <a:rPr lang="ko-KR" altLang="en-US" sz="3200" dirty="0" err="1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소비트렌드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전략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id="{8BE27C1A-2BCD-48C3-9F3F-7D42B3044D22}"/>
              </a:ext>
            </a:extLst>
          </p:cNvPr>
          <p:cNvSpPr/>
          <p:nvPr/>
        </p:nvSpPr>
        <p:spPr>
          <a:xfrm>
            <a:off x="1504777" y="4347321"/>
            <a:ext cx="10391754" cy="2081471"/>
          </a:xfrm>
          <a:prstGeom prst="roundRect">
            <a:avLst>
              <a:gd name="adj" fmla="val 11555"/>
            </a:avLst>
          </a:prstGeom>
          <a:solidFill>
            <a:srgbClr val="F2F3EE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코로나 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19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가 촉발한 라이프 스타일의 가장 큰 변화는 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비대면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문화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이다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. 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최근 패션 비대면 소비트렌드의 </a:t>
            </a:r>
            <a:r>
              <a:rPr lang="ko-KR" altLang="en-US" spc="-150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확산으로 오프라인 고객은 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온라인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으로 이동하고 있으며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이에 전통 패션 기업의 실적 하락이 지속되고 있다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dirty="0" smtClean="0">
              <a:solidFill>
                <a:schemeClr val="bg2">
                  <a:lumMod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반면 온라인 진출 기업의 성장속도는 매우 빠르며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그 중에서도 주목한  부분은 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패션 </a:t>
            </a:r>
            <a:r>
              <a:rPr lang="ko-KR" altLang="en-US" b="1" dirty="0" err="1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스타트업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부분이다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. 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코로나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19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로 인한 </a:t>
            </a:r>
            <a:r>
              <a:rPr lang="ko-KR" altLang="en-US" b="1" dirty="0" err="1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집콕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생활</a:t>
            </a:r>
            <a:r>
              <a:rPr lang="en-US" altLang="ko-KR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재택근무의 영향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으로 온라인 쇼핑몰은 </a:t>
            </a:r>
            <a:r>
              <a:rPr lang="ko-KR" altLang="en-US" b="1" spc="-150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급격히 성장률이 증가</a:t>
            </a:r>
            <a:r>
              <a:rPr lang="ko-KR" altLang="en-US" spc="-150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하였으며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전망이 밝을 것으로 예상된다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.</a:t>
            </a:r>
            <a:endParaRPr lang="ko-KR" altLang="en-US" dirty="0">
              <a:solidFill>
                <a:schemeClr val="bg2">
                  <a:lumMod val="2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pic>
        <p:nvPicPr>
          <p:cNvPr id="17" name="그림 16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6CF320D1-16F1-43A1-83EA-FAE2756423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t="285" r="50387"/>
          <a:stretch/>
        </p:blipFill>
        <p:spPr>
          <a:xfrm>
            <a:off x="1340704" y="885693"/>
            <a:ext cx="5297835" cy="326545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50686" t="-1361" b="-1"/>
          <a:stretch/>
        </p:blipFill>
        <p:spPr>
          <a:xfrm>
            <a:off x="6719995" y="1097265"/>
            <a:ext cx="5297834" cy="30198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36649" y="3843370"/>
            <a:ext cx="311495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▲ 사이버쇼핑몰 형태별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거래액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추이</a:t>
            </a:r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7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880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FE4BFDC-8FA3-486D-9B66-74DD4B3EDE0A}"/>
              </a:ext>
            </a:extLst>
          </p:cNvPr>
          <p:cNvSpPr/>
          <p:nvPr/>
        </p:nvSpPr>
        <p:spPr>
          <a:xfrm>
            <a:off x="6512120" y="2155372"/>
            <a:ext cx="4232031" cy="3451376"/>
          </a:xfrm>
          <a:prstGeom prst="roundRect">
            <a:avLst/>
          </a:prstGeom>
          <a:solidFill>
            <a:srgbClr val="F2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06DC0FB-57DE-4D5F-959A-703C7919EB54}"/>
              </a:ext>
            </a:extLst>
          </p:cNvPr>
          <p:cNvSpPr/>
          <p:nvPr/>
        </p:nvSpPr>
        <p:spPr>
          <a:xfrm>
            <a:off x="2187777" y="2192696"/>
            <a:ext cx="4232031" cy="3414052"/>
          </a:xfrm>
          <a:prstGeom prst="roundRect">
            <a:avLst/>
          </a:prstGeom>
          <a:solidFill>
            <a:srgbClr val="F2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C21F121-C281-4B35-AA79-DB80F2378DEE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9A308-C983-4657-BCAE-297E07F4A2AB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05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F568F80-F274-4166-B81D-32238F3679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96" y="1251253"/>
            <a:ext cx="1404136" cy="1404136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E5A41E7-C0A7-4303-8B2F-7F900F750940}"/>
              </a:ext>
            </a:extLst>
          </p:cNvPr>
          <p:cNvSpPr/>
          <p:nvPr/>
        </p:nvSpPr>
        <p:spPr>
          <a:xfrm>
            <a:off x="2364134" y="1743634"/>
            <a:ext cx="897754" cy="751124"/>
          </a:xfrm>
          <a:prstGeom prst="roundRect">
            <a:avLst/>
          </a:prstGeom>
          <a:solidFill>
            <a:srgbClr val="45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87819761-D824-4948-BEE1-23D323B39A83}"/>
              </a:ext>
            </a:extLst>
          </p:cNvPr>
          <p:cNvSpPr/>
          <p:nvPr/>
        </p:nvSpPr>
        <p:spPr>
          <a:xfrm>
            <a:off x="9602001" y="1743634"/>
            <a:ext cx="897754" cy="751124"/>
          </a:xfrm>
          <a:prstGeom prst="roundRect">
            <a:avLst/>
          </a:prstGeom>
          <a:solidFill>
            <a:srgbClr val="45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02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29" name="그림 28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5B1CBC0D-18C4-41CE-9C71-D993D3DC94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86E5F242-9D00-4D4B-8E90-1E783D3166E9}"/>
              </a:ext>
            </a:extLst>
          </p:cNvPr>
          <p:cNvSpPr/>
          <p:nvPr/>
        </p:nvSpPr>
        <p:spPr>
          <a:xfrm>
            <a:off x="2314386" y="2826104"/>
            <a:ext cx="398872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60000"/>
              </a:lnSpc>
            </a:pPr>
            <a:r>
              <a:rPr lang="ko-KR" altLang="en-US" sz="2400" b="1" kern="0" spc="0" dirty="0" smtClean="0">
                <a:solidFill>
                  <a:srgbClr val="4578AD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윤리적 소비</a:t>
            </a:r>
            <a:endParaRPr lang="en-US" altLang="ko-KR" sz="2400" b="1" kern="0" spc="0" dirty="0" smtClean="0">
              <a:solidFill>
                <a:srgbClr val="4578AD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endParaRPr lang="en-US" altLang="ko-KR" sz="500" kern="0" dirty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ko-KR" altLang="en-US" b="1" spc="-150" dirty="0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사회 환경 이슈와</a:t>
            </a:r>
            <a:r>
              <a:rPr lang="ko-KR" altLang="en-US" b="1" dirty="0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맞물린 소비형태 다양화 </a:t>
            </a:r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→ 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환경을 생각하는 </a:t>
            </a:r>
            <a:r>
              <a:rPr lang="ko-KR" altLang="en-US" b="1" kern="0" dirty="0" err="1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포장용지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와</a:t>
            </a:r>
            <a:r>
              <a:rPr lang="ko-KR" altLang="en-US" b="1" kern="0" dirty="0" smtClean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b="1" kern="0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옷감</a:t>
            </a:r>
            <a:endParaRPr lang="en-US" altLang="ko-KR" b="1" kern="0" spc="0" dirty="0">
              <a:solidFill>
                <a:srgbClr val="C0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6E5F242-9D00-4D4B-8E90-1E783D3166E9}"/>
              </a:ext>
            </a:extLst>
          </p:cNvPr>
          <p:cNvSpPr/>
          <p:nvPr/>
        </p:nvSpPr>
        <p:spPr>
          <a:xfrm>
            <a:off x="6841831" y="2826104"/>
            <a:ext cx="3572608" cy="213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60000"/>
              </a:lnSpc>
            </a:pPr>
            <a:r>
              <a:rPr lang="ko-KR" altLang="en-US" sz="2400" b="1" kern="0" spc="0" dirty="0" err="1" smtClean="0">
                <a:solidFill>
                  <a:srgbClr val="4578AD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라이브커머스</a:t>
            </a:r>
            <a:endParaRPr lang="en-US" altLang="ko-KR" sz="2400" b="1" kern="0" spc="0" dirty="0" smtClean="0">
              <a:solidFill>
                <a:srgbClr val="4578AD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endParaRPr lang="en-US" altLang="ko-KR" sz="500" kern="0" dirty="0">
              <a:solidFill>
                <a:srgbClr val="0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fontAlgn="base">
              <a:lnSpc>
                <a:spcPct val="160000"/>
              </a:lnSpc>
            </a:pPr>
            <a:r>
              <a:rPr lang="ko-KR" altLang="en-US" b="1" dirty="0" err="1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언택트</a:t>
            </a:r>
            <a:r>
              <a:rPr lang="ko-KR" altLang="en-US" b="1" dirty="0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시대 →  컨텐츠 중요성 증가 → </a:t>
            </a:r>
            <a:r>
              <a:rPr lang="en-US" altLang="ko-KR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SNS</a:t>
            </a:r>
            <a:r>
              <a:rPr lang="en-US" altLang="ko-KR" b="1" dirty="0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b="1" dirty="0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및 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쇼핑몰 유튜브 </a:t>
            </a:r>
            <a:r>
              <a:rPr lang="ko-KR" altLang="en-US" b="1" dirty="0" smtClean="0"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채널 개설 → 젊은 세대 겨냥</a:t>
            </a:r>
            <a:endParaRPr lang="en-US" altLang="ko-KR" b="1" kern="0" spc="0" dirty="0">
              <a:effectLst/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AB448D-E279-4A68-A2D9-0F44A58750F2}"/>
              </a:ext>
            </a:extLst>
          </p:cNvPr>
          <p:cNvSpPr txBox="1"/>
          <p:nvPr/>
        </p:nvSpPr>
        <p:spPr>
          <a:xfrm>
            <a:off x="1375507" y="186368"/>
            <a:ext cx="64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시장현황 </a:t>
            </a:r>
            <a:r>
              <a:rPr lang="ko-KR" altLang="en-US" sz="3200" dirty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분석 </a:t>
            </a:r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&amp; </a:t>
            </a:r>
            <a:r>
              <a:rPr lang="ko-KR" altLang="en-US" sz="3200" dirty="0" err="1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소비트렌드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전략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8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073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91DC916A-6077-4735-9F6F-87BFD0EC5946}"/>
              </a:ext>
            </a:extLst>
          </p:cNvPr>
          <p:cNvSpPr/>
          <p:nvPr/>
        </p:nvSpPr>
        <p:spPr>
          <a:xfrm>
            <a:off x="0" y="-8466"/>
            <a:ext cx="1277815" cy="6866466"/>
          </a:xfrm>
          <a:prstGeom prst="rect">
            <a:avLst/>
          </a:prstGeom>
          <a:solidFill>
            <a:srgbClr val="97B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E20933-9ED1-4327-909C-B1FAC344B91D}"/>
              </a:ext>
            </a:extLst>
          </p:cNvPr>
          <p:cNvSpPr txBox="1"/>
          <p:nvPr/>
        </p:nvSpPr>
        <p:spPr>
          <a:xfrm>
            <a:off x="175846" y="86980"/>
            <a:ext cx="151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06</a:t>
            </a:r>
            <a:endParaRPr lang="ko-KR" altLang="en-US" sz="4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7648F0-606E-427A-8B1D-C5BBF269588D}"/>
              </a:ext>
            </a:extLst>
          </p:cNvPr>
          <p:cNvSpPr txBox="1"/>
          <p:nvPr/>
        </p:nvSpPr>
        <p:spPr>
          <a:xfrm>
            <a:off x="1375508" y="167708"/>
            <a:ext cx="3223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STP </a:t>
            </a:r>
            <a:r>
              <a:rPr lang="ko-KR" altLang="en-US" sz="3200" dirty="0" smtClean="0">
                <a:solidFill>
                  <a:srgbClr val="4578AD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전략</a:t>
            </a:r>
            <a:endParaRPr lang="ko-KR" altLang="en-US" sz="3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49E5A4B2-20E9-4C50-9CA4-329C1E6F4C46}"/>
              </a:ext>
            </a:extLst>
          </p:cNvPr>
          <p:cNvSpPr/>
          <p:nvPr/>
        </p:nvSpPr>
        <p:spPr>
          <a:xfrm>
            <a:off x="3333838" y="1269737"/>
            <a:ext cx="7844235" cy="13014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나이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:  10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~ 40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성별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: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여자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-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여자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/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여자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–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남자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/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남자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–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남자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직업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: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학생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회사원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정치인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스님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교수 등</a:t>
            </a:r>
            <a:endParaRPr lang="ko-KR" altLang="en-US" b="1" dirty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8CBA3FB4-F5D2-4B60-AAC6-5EBC6C9918A3}"/>
              </a:ext>
            </a:extLst>
          </p:cNvPr>
          <p:cNvSpPr/>
          <p:nvPr/>
        </p:nvSpPr>
        <p:spPr>
          <a:xfrm>
            <a:off x="3333838" y="2800162"/>
            <a:ext cx="7844235" cy="1463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 ▷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나이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:  10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~ 20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36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 ▷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성별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: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여자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–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여자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/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여자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–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남자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36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   ▷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직업 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: 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학생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회사원 등</a:t>
            </a:r>
            <a:endParaRPr lang="ko-KR" altLang="en-US" b="1" dirty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CE59009-5A5B-4A0F-9DF7-23A65BA86BB0}"/>
              </a:ext>
            </a:extLst>
          </p:cNvPr>
          <p:cNvSpPr/>
          <p:nvPr/>
        </p:nvSpPr>
        <p:spPr>
          <a:xfrm>
            <a:off x="3333838" y="4492730"/>
            <a:ext cx="7844235" cy="19453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유행하는 스타일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세련된 코디를 판매하는 사이트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캐주얼</a:t>
            </a: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,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유니섹스 등 종류가 다양한 옷을 판매하는 사이트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합리적이고 실용적인 가격에 </a:t>
            </a:r>
            <a:r>
              <a:rPr lang="ko-KR" altLang="en-US" b="1" dirty="0" err="1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커플룩을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판매하는 사이트</a:t>
            </a:r>
            <a:endParaRPr lang="en-US" altLang="ko-KR" b="1" dirty="0" smtClean="0">
              <a:solidFill>
                <a:srgbClr val="40404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  <a:p>
            <a:pPr marL="540000">
              <a:lnSpc>
                <a:spcPct val="150000"/>
              </a:lnSpc>
            </a:pPr>
            <a:r>
              <a:rPr lang="en-US" altLang="ko-KR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 ▷ 10~20</a:t>
            </a:r>
            <a:r>
              <a:rPr lang="ko-KR" altLang="en-US" b="1" dirty="0" smtClean="0">
                <a:solidFill>
                  <a:srgbClr val="40404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대 연령대들이 유명한 </a:t>
            </a:r>
            <a:r>
              <a:rPr lang="ko-KR" altLang="en-US" b="1" dirty="0" err="1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커플룩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</a:t>
            </a:r>
            <a:r>
              <a:rPr lang="ko-KR" altLang="en-US" b="1" dirty="0" err="1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브랜드하면</a:t>
            </a:r>
            <a:r>
              <a:rPr lang="ko-KR" altLang="en-US" b="1" dirty="0" smtClean="0">
                <a:solidFill>
                  <a:srgbClr val="C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맑은 고딕 Semilight" panose="020B0502040204020203" pitchFamily="50" charset="-127"/>
              </a:rPr>
              <a:t> 떠오르는 사이트</a:t>
            </a:r>
            <a:endParaRPr lang="ko-KR" altLang="en-US" b="1" dirty="0">
              <a:solidFill>
                <a:srgbClr val="C00000"/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맑은 고딕 Semilight" panose="020B0502040204020203" pitchFamily="50" charset="-127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B6C0BE30-D281-4CAF-A527-4534D2D75F29}"/>
              </a:ext>
            </a:extLst>
          </p:cNvPr>
          <p:cNvSpPr/>
          <p:nvPr/>
        </p:nvSpPr>
        <p:spPr>
          <a:xfrm>
            <a:off x="1950099" y="2800162"/>
            <a:ext cx="1893692" cy="546589"/>
          </a:xfrm>
          <a:prstGeom prst="roundRect">
            <a:avLst/>
          </a:prstGeom>
          <a:solidFill>
            <a:srgbClr val="43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T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표적시장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F918BCF-6467-4A5E-8D6E-1AB1B5D05FE2}"/>
              </a:ext>
            </a:extLst>
          </p:cNvPr>
          <p:cNvSpPr/>
          <p:nvPr/>
        </p:nvSpPr>
        <p:spPr>
          <a:xfrm>
            <a:off x="1950099" y="1269737"/>
            <a:ext cx="1893692" cy="546589"/>
          </a:xfrm>
          <a:prstGeom prst="roundRect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 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시장세분화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7CE6287D-E0FE-4B81-A262-AAFF917E3570}"/>
              </a:ext>
            </a:extLst>
          </p:cNvPr>
          <p:cNvSpPr/>
          <p:nvPr/>
        </p:nvSpPr>
        <p:spPr>
          <a:xfrm>
            <a:off x="1950099" y="4492731"/>
            <a:ext cx="1893692" cy="546589"/>
          </a:xfrm>
          <a:prstGeom prst="roundRect">
            <a:avLst/>
          </a:prstGeom>
          <a:solidFill>
            <a:srgbClr val="DF4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P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포지셔닝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1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9" name="그림 8" descr="벡터그래픽이(가) 표시된 사진&#10;&#10;매우 높은 신뢰도로 생성된 설명">
            <a:extLst>
              <a:ext uri="{FF2B5EF4-FFF2-40B4-BE49-F238E27FC236}">
                <a16:creationId xmlns:a16="http://schemas.microsoft.com/office/drawing/2014/main" id="{F8A9889C-3C94-42C4-8349-530CDBB0F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5514"/>
          <a:stretch/>
        </p:blipFill>
        <p:spPr>
          <a:xfrm>
            <a:off x="0" y="797283"/>
            <a:ext cx="1277815" cy="1342238"/>
          </a:xfrm>
          <a:prstGeom prst="rect">
            <a:avLst/>
          </a:prstGeom>
        </p:spPr>
      </p:pic>
      <p:cxnSp>
        <p:nvCxnSpPr>
          <p:cNvPr id="12" name="직선 연결선 11"/>
          <p:cNvCxnSpPr/>
          <p:nvPr/>
        </p:nvCxnSpPr>
        <p:spPr>
          <a:xfrm>
            <a:off x="1402140" y="797283"/>
            <a:ext cx="7779182" cy="0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7C7C-32D9-41FE-9442-9DC91E316A54}" type="slidenum">
              <a:rPr lang="ko-KR" altLang="en-US" smtClean="0"/>
              <a:pPr/>
              <a:t>9</a:t>
            </a:fld>
            <a:r>
              <a:rPr lang="ko-KR" altLang="en-US" smtClean="0"/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1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830</Words>
  <Application>Microsoft Office PowerPoint</Application>
  <PresentationFormat>와이드스크린</PresentationFormat>
  <Paragraphs>176</Paragraphs>
  <Slides>16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5" baseType="lpstr">
      <vt:lpstr>맑은 고딕</vt:lpstr>
      <vt:lpstr>한컴산뜻돋움</vt:lpstr>
      <vt:lpstr>Wingdings</vt:lpstr>
      <vt:lpstr>Arial</vt:lpstr>
      <vt:lpstr>HY헤드라인M</vt:lpstr>
      <vt:lpstr>함초롬돋움</vt:lpstr>
      <vt:lpstr>맑은 고딕 Semilight</vt:lpstr>
      <vt:lpstr>함초롬바탕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김현지</dc:creator>
  <cp:lastModifiedBy>Windows 사용자</cp:lastModifiedBy>
  <cp:revision>125</cp:revision>
  <dcterms:created xsi:type="dcterms:W3CDTF">2017-11-06T14:26:52Z</dcterms:created>
  <dcterms:modified xsi:type="dcterms:W3CDTF">2023-08-27T04:22:32Z</dcterms:modified>
</cp:coreProperties>
</file>