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v" ContentType="video/x-ms-wmv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38B1855-1B75-4FBE-930C-398BA8C253C6}" styleName="테마 스타일 2 - 강조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B301B821-A1FF-4177-AEE7-76D212191A09}" styleName="보통 스타일 1 - 강조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7" autoAdjust="0"/>
    <p:restoredTop sz="94660"/>
  </p:normalViewPr>
  <p:slideViewPr>
    <p:cSldViewPr snapToGrid="0">
      <p:cViewPr varScale="1">
        <p:scale>
          <a:sx n="123" d="100"/>
          <a:sy n="123" d="100"/>
        </p:scale>
        <p:origin x="744" y="11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defRPr>
            </a:pPr>
            <a:r>
              <a:rPr lang="en-US" sz="2200" b="1" dirty="0"/>
              <a:t>OECD </a:t>
            </a:r>
            <a:r>
              <a:rPr lang="ko-KR" sz="2200" b="1"/>
              <a:t>주요국 재생</a:t>
            </a:r>
            <a:r>
              <a:rPr lang="en-US" altLang="ko-KR" sz="2200" b="1"/>
              <a:t> </a:t>
            </a:r>
            <a:r>
              <a:rPr lang="ko-KR" sz="2200" b="1"/>
              <a:t>에너지 </a:t>
            </a:r>
            <a:r>
              <a:rPr lang="ko-KR" sz="2200" b="1" dirty="0"/>
              <a:t>소비 비중    </a:t>
            </a:r>
          </a:p>
        </c:rich>
      </c:tx>
      <c:layout>
        <c:manualLayout>
          <c:xMode val="edge"/>
          <c:yMode val="edge"/>
          <c:x val="0.2853103237655148"/>
          <c:y val="3.0820030014159023E-2"/>
        </c:manualLayout>
      </c:layout>
      <c:overlay val="0"/>
      <c:spPr>
        <a:solidFill>
          <a:schemeClr val="accent6"/>
        </a:solidFill>
        <a:ln w="12700" cap="flat" cmpd="sng" algn="ctr">
          <a:solidFill>
            <a:schemeClr val="tx1"/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c:spPr>
      <c:txPr>
        <a:bodyPr rot="0" spcFirstLastPara="1" vertOverflow="ellipsis" vert="horz" wrap="square" anchor="ctr" anchorCtr="1"/>
        <a:lstStyle/>
        <a:p>
          <a:pPr>
            <a:defRPr sz="22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defRPr>
          </a:pPr>
          <a:endParaRPr lang="ko-KR"/>
        </a:p>
      </c:txPr>
    </c:title>
    <c:autoTitleDeleted val="0"/>
    <c:plotArea>
      <c:layout>
        <c:manualLayout>
          <c:layoutTarget val="inner"/>
          <c:xMode val="edge"/>
          <c:yMode val="edge"/>
          <c:x val="0.13296864334056557"/>
          <c:y val="0.20742533508015221"/>
          <c:w val="0.85178318474824799"/>
          <c:h val="0.5020591566572112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비중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함초롬돋움" panose="020B0604000101010101" pitchFamily="50" charset="-127"/>
                    <a:ea typeface="함초롬돋움" panose="020B0604000101010101" pitchFamily="50" charset="-127"/>
                    <a:cs typeface="함초롬돋움" panose="020B0604000101010101" pitchFamily="50" charset="-127"/>
                  </a:defRPr>
                </a:pPr>
                <a:endParaRPr lang="ko-K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Sheet1!$A$2:$A$10</c:f>
              <c:strCache>
                <c:ptCount val="9"/>
                <c:pt idx="0">
                  <c:v>1위 아이슬란드</c:v>
                </c:pt>
                <c:pt idx="1">
                  <c:v>2위 노르웨이</c:v>
                </c:pt>
                <c:pt idx="2">
                  <c:v>3위 스웨덴</c:v>
                </c:pt>
                <c:pt idx="3">
                  <c:v>15위 캐나다</c:v>
                </c:pt>
                <c:pt idx="4">
                  <c:v>21위 독일</c:v>
                </c:pt>
                <c:pt idx="5">
                  <c:v>28위 영국</c:v>
                </c:pt>
                <c:pt idx="6">
                  <c:v>30위 미국</c:v>
                </c:pt>
                <c:pt idx="7">
                  <c:v>35위 일본</c:v>
                </c:pt>
                <c:pt idx="8">
                  <c:v>37위 한국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81.069999999999993</c:v>
                </c:pt>
                <c:pt idx="1">
                  <c:v>62.37</c:v>
                </c:pt>
                <c:pt idx="2">
                  <c:v>52.88</c:v>
                </c:pt>
                <c:pt idx="3">
                  <c:v>22.11</c:v>
                </c:pt>
                <c:pt idx="4">
                  <c:v>17.170000000000002</c:v>
                </c:pt>
                <c:pt idx="5">
                  <c:v>12.24</c:v>
                </c:pt>
                <c:pt idx="6">
                  <c:v>10.42</c:v>
                </c:pt>
                <c:pt idx="7">
                  <c:v>7.69</c:v>
                </c:pt>
                <c:pt idx="8">
                  <c:v>3.36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44D-4840-BE49-912E86C41E9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86424111"/>
        <c:axId val="553328031"/>
      </c:barChart>
      <c:catAx>
        <c:axId val="88642411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defRPr>
            </a:pPr>
            <a:endParaRPr lang="ko-KR"/>
          </a:p>
        </c:txPr>
        <c:crossAx val="553328031"/>
        <c:crosses val="autoZero"/>
        <c:auto val="1"/>
        <c:lblAlgn val="ctr"/>
        <c:lblOffset val="100"/>
        <c:noMultiLvlLbl val="0"/>
      </c:catAx>
      <c:valAx>
        <c:axId val="553328031"/>
        <c:scaling>
          <c:orientation val="minMax"/>
          <c:max val="1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함초롬돋움" panose="020B0604000101010101" pitchFamily="50" charset="-127"/>
                    <a:ea typeface="함초롬돋움" panose="020B0604000101010101" pitchFamily="50" charset="-127"/>
                    <a:cs typeface="함초롬돋움" panose="020B0604000101010101" pitchFamily="50" charset="-127"/>
                  </a:defRPr>
                </a:pPr>
                <a:r>
                  <a:rPr lang="en-US"/>
                  <a:t>(</a:t>
                </a:r>
                <a:r>
                  <a:rPr lang="ko-KR"/>
                  <a:t>단위</a:t>
                </a:r>
                <a:r>
                  <a:rPr lang="en-US"/>
                  <a:t>:%)</a:t>
                </a:r>
                <a:endParaRPr lang="ko-KR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defRPr>
              </a:pPr>
              <a:endParaRPr lang="ko-KR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defRPr>
            </a:pPr>
            <a:endParaRPr lang="ko-KR"/>
          </a:p>
        </c:txPr>
        <c:crossAx val="886424111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defRPr>
            </a:pPr>
            <a:endParaRPr lang="ko-KR"/>
          </a:p>
        </c:txPr>
      </c:dTable>
      <c:spPr>
        <a:solidFill>
          <a:schemeClr val="bg1"/>
        </a:solidFill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blipFill>
      <a:blip xmlns:r="http://schemas.openxmlformats.org/officeDocument/2006/relationships" r:embed="rId3"/>
      <a:tile tx="0" ty="0" sx="100000" sy="100000" flip="none" algn="tl"/>
    </a:blipFill>
    <a:ln w="19050">
      <a:solidFill>
        <a:schemeClr val="tx1"/>
      </a:solidFill>
    </a:ln>
    <a:effectLst/>
  </c:spPr>
  <c:txPr>
    <a:bodyPr/>
    <a:lstStyle/>
    <a:p>
      <a:pPr>
        <a:defRPr sz="1400">
          <a:latin typeface="함초롬돋움" panose="020B0604000101010101" pitchFamily="50" charset="-127"/>
          <a:ea typeface="함초롬돋움" panose="020B0604000101010101" pitchFamily="50" charset="-127"/>
          <a:cs typeface="함초롬돋움" panose="020B0604000101010101" pitchFamily="50" charset="-127"/>
        </a:defRPr>
      </a:pPr>
      <a:endParaRPr lang="ko-KR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B4310A-62F9-4A98-9B99-488D00CDEEE2}" type="datetimeFigureOut">
              <a:rPr lang="ko-KR" altLang="en-US" smtClean="0"/>
              <a:t>2024-02-15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B633FE-41A7-493F-9F09-F60A8A520F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965638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>
            <a:normAutofit/>
          </a:bodyPr>
          <a:lstStyle>
            <a:lvl1pPr algn="ctr">
              <a:defRPr sz="5400"/>
            </a:lvl1pPr>
          </a:lstStyle>
          <a:p>
            <a:r>
              <a:rPr lang="ko-KR" altLang="en-US" dirty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F1CD7-8813-42DD-BF13-B18F9D47F26B}" type="datetime1">
              <a:rPr lang="ko-KR" altLang="en-US" smtClean="0"/>
              <a:t>2024-02-15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36256-2DC6-4061-9130-EEDCD7C6A06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122977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4C62F-9910-40DE-8DAC-6927C906141E}" type="datetime1">
              <a:rPr lang="ko-KR" altLang="en-US" smtClean="0"/>
              <a:t>2024-02-15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36256-2DC6-4061-9130-EEDCD7C6A06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412920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01FC6-659B-428E-BED5-192F5ACBE9C2}" type="datetime1">
              <a:rPr lang="ko-KR" altLang="en-US" smtClean="0"/>
              <a:t>2024-02-15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36256-2DC6-4061-9130-EEDCD7C6A06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844109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5CB1C-4356-42AB-9379-A44DEA0BE3CE}" type="datetime1">
              <a:rPr lang="ko-KR" altLang="en-US" smtClean="0"/>
              <a:t>2024-02-15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570047" y="6356352"/>
            <a:ext cx="2228850" cy="365125"/>
          </a:xfrm>
        </p:spPr>
        <p:txBody>
          <a:bodyPr/>
          <a:lstStyle>
            <a:lvl1pPr>
              <a:defRPr b="1">
                <a:solidFill>
                  <a:srgbClr val="0070C0"/>
                </a:solidFill>
              </a:defRPr>
            </a:lvl1pPr>
          </a:lstStyle>
          <a:p>
            <a:fld id="{C9036256-2DC6-4061-9130-EEDCD7C6A061}" type="slidenum">
              <a:rPr lang="ko-KR" altLang="en-US" smtClean="0"/>
              <a:pPr/>
              <a:t>‹#›</a:t>
            </a:fld>
            <a:r>
              <a:rPr lang="ko-KR" altLang="en-US"/>
              <a:t> 페이지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761393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16B15-E5A1-478D-BBA3-27430C645F6C}" type="datetime1">
              <a:rPr lang="ko-KR" altLang="en-US" smtClean="0"/>
              <a:t>2024-02-15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36256-2DC6-4061-9130-EEDCD7C6A06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68599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7E1962-A9D6-480A-94AB-8BFB5D7F3A94}" type="datetime1">
              <a:rPr lang="ko-KR" altLang="en-US" smtClean="0"/>
              <a:t>2024-02-15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36256-2DC6-4061-9130-EEDCD7C6A06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939375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29C92-F64C-4AE9-9D65-5E477DC52AAC}" type="datetime1">
              <a:rPr lang="ko-KR" altLang="en-US" smtClean="0"/>
              <a:t>2024-02-15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36256-2DC6-4061-9130-EEDCD7C6A06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443591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3C4ED-D74A-468E-916C-F6DD90751844}" type="datetime1">
              <a:rPr lang="ko-KR" altLang="en-US" smtClean="0"/>
              <a:t>2024-02-15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36256-2DC6-4061-9130-EEDCD7C6A061}" type="slidenum">
              <a:rPr lang="ko-KR" altLang="en-US" smtClean="0"/>
              <a:pPr/>
              <a:t>‹#›</a:t>
            </a:fld>
            <a:r>
              <a:rPr lang="ko-KR" altLang="en-US" dirty="0"/>
              <a:t> 페이지</a:t>
            </a:r>
          </a:p>
        </p:txBody>
      </p:sp>
    </p:spTree>
    <p:extLst>
      <p:ext uri="{BB962C8B-B14F-4D97-AF65-F5344CB8AC3E}">
        <p14:creationId xmlns:p14="http://schemas.microsoft.com/office/powerpoint/2010/main" val="40968036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4CB42-3255-4BDA-9F06-2340EF7B43F3}" type="datetime1">
              <a:rPr lang="ko-KR" altLang="en-US" smtClean="0"/>
              <a:t>2024-02-15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36256-2DC6-4061-9130-EEDCD7C6A06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01211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8E392-AA6B-4B68-8BA6-D3331996C8F6}" type="datetime1">
              <a:rPr lang="ko-KR" altLang="en-US" smtClean="0"/>
              <a:t>2024-02-15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36256-2DC6-4061-9130-EEDCD7C6A06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316016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233B5-7D98-4A0E-B687-17633AD6F463}" type="datetime1">
              <a:rPr lang="ko-KR" altLang="en-US" smtClean="0"/>
              <a:t>2024-02-15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36256-2DC6-4061-9130-EEDCD7C6A06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492560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15FB61-37FE-4705-A6CE-6CC87219066C}" type="datetime1">
              <a:rPr lang="ko-KR" altLang="en-US" smtClean="0"/>
              <a:t>2024-02-15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60334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rgbClr val="0070C0"/>
                </a:solidFill>
              </a:defRPr>
            </a:lvl1pPr>
          </a:lstStyle>
          <a:p>
            <a:fld id="{C9036256-2DC6-4061-9130-EEDCD7C6A061}" type="slidenum">
              <a:rPr lang="ko-KR" altLang="en-US" smtClean="0"/>
              <a:pPr/>
              <a:t>‹#›</a:t>
            </a:fld>
            <a:r>
              <a:rPr lang="ko-KR" altLang="en-US"/>
              <a:t> 페이지</a:t>
            </a:r>
            <a:endParaRPr lang="ko-KR" altLang="en-US" dirty="0"/>
          </a:p>
        </p:txBody>
      </p:sp>
      <p:sp>
        <p:nvSpPr>
          <p:cNvPr id="9" name="배지 8"/>
          <p:cNvSpPr/>
          <p:nvPr userDrawn="1"/>
        </p:nvSpPr>
        <p:spPr>
          <a:xfrm>
            <a:off x="0" y="0"/>
            <a:ext cx="9906000" cy="1303233"/>
          </a:xfrm>
          <a:prstGeom prst="plaque">
            <a:avLst>
              <a:gd name="adj" fmla="val 31379"/>
            </a:avLst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배지 9"/>
          <p:cNvSpPr/>
          <p:nvPr userDrawn="1"/>
        </p:nvSpPr>
        <p:spPr>
          <a:xfrm>
            <a:off x="0" y="0"/>
            <a:ext cx="9906000" cy="1303233"/>
          </a:xfrm>
          <a:prstGeom prst="plaque">
            <a:avLst>
              <a:gd name="adj" fmla="val 50000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55414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/>
              <a:t>마스터 제목 스타일 편집</a:t>
            </a:r>
            <a:endParaRPr lang="en-US" dirty="0"/>
          </a:p>
        </p:txBody>
      </p:sp>
      <p:pic>
        <p:nvPicPr>
          <p:cNvPr id="11" name="그림 1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268" y="6450182"/>
            <a:ext cx="1561905" cy="3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2659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ctr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rgbClr val="0070C0"/>
          </a:solidFill>
          <a:latin typeface="HY헤드라인M" panose="02030600000101010101" pitchFamily="18" charset="-127"/>
          <a:ea typeface="HY헤드라인M" panose="02030600000101010101" pitchFamily="18" charset="-127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한쪽 모서리가 둥근 사각형 3"/>
          <p:cNvSpPr/>
          <p:nvPr/>
        </p:nvSpPr>
        <p:spPr>
          <a:xfrm flipH="1">
            <a:off x="4956949" y="-44244"/>
            <a:ext cx="4963798" cy="6910015"/>
          </a:xfrm>
          <a:prstGeom prst="round1Rect">
            <a:avLst>
              <a:gd name="adj" fmla="val 23948"/>
            </a:avLst>
          </a:prstGeom>
          <a:blipFill dpi="0" rotWithShape="1">
            <a:blip r:embed="rId2">
              <a:alphaModFix amt="8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76C9CDB0-7954-49EF-9605-C3FAF5AB94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2271" y="5832629"/>
            <a:ext cx="2636169" cy="578671"/>
          </a:xfrm>
          <a:prstGeom prst="rect">
            <a:avLst/>
          </a:prstGeom>
        </p:spPr>
      </p:pic>
      <p:sp>
        <p:nvSpPr>
          <p:cNvPr id="2" name="직사각형 1">
            <a:extLst>
              <a:ext uri="{FF2B5EF4-FFF2-40B4-BE49-F238E27FC236}">
                <a16:creationId xmlns:a16="http://schemas.microsoft.com/office/drawing/2014/main" id="{6685CB44-96A0-4A29-A5B6-A61A3D01CA0C}"/>
              </a:ext>
            </a:extLst>
          </p:cNvPr>
          <p:cNvSpPr/>
          <p:nvPr/>
        </p:nvSpPr>
        <p:spPr>
          <a:xfrm>
            <a:off x="791697" y="1120779"/>
            <a:ext cx="6173486" cy="143599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Stop">
              <a:avLst/>
            </a:prstTxWarp>
            <a:spAutoFit/>
          </a:bodyPr>
          <a:lstStyle/>
          <a:p>
            <a:pPr algn="ctr"/>
            <a:r>
              <a:rPr lang="ko-KR" altLang="en-US" sz="7500" b="1" cap="none" spc="0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>
                  <a:reflection blurRad="6350" stA="55000" endA="300" endPos="45500" dir="5400000" sy="-100000" algn="bl" rotWithShape="0"/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에너지와 환경</a:t>
            </a:r>
            <a:endParaRPr lang="en-US" altLang="ko-KR" sz="75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>
                <a:reflection blurRad="6350" stA="55000" endA="300" endPos="45500" dir="5400000" sy="-100000" algn="bl" rotWithShape="0"/>
              </a:effectLst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8807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>
            <a:extLst>
              <a:ext uri="{FF2B5EF4-FFF2-40B4-BE49-F238E27FC236}">
                <a16:creationId xmlns:a16="http://schemas.microsoft.com/office/drawing/2014/main" id="{EEC221D3-CDA2-4963-8023-06BE98F5A29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85" t="45566" r="8201" b="8739"/>
          <a:stretch/>
        </p:blipFill>
        <p:spPr>
          <a:xfrm rot="5400000">
            <a:off x="7033346" y="3458396"/>
            <a:ext cx="2246051" cy="3133817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81038" y="55414"/>
            <a:ext cx="8543925" cy="1325563"/>
          </a:xfrm>
        </p:spPr>
        <p:txBody>
          <a:bodyPr/>
          <a:lstStyle/>
          <a:p>
            <a:r>
              <a:rPr lang="ko-KR" altLang="en-US" dirty="0"/>
              <a:t>목차</a:t>
            </a:r>
          </a:p>
        </p:txBody>
      </p:sp>
      <p:grpSp>
        <p:nvGrpSpPr>
          <p:cNvPr id="5" name="그룹 4"/>
          <p:cNvGrpSpPr/>
          <p:nvPr/>
        </p:nvGrpSpPr>
        <p:grpSpPr>
          <a:xfrm>
            <a:off x="706503" y="1608881"/>
            <a:ext cx="6551272" cy="914400"/>
            <a:chOff x="706503" y="1608881"/>
            <a:chExt cx="6551272" cy="914400"/>
          </a:xfrm>
        </p:grpSpPr>
        <p:sp>
          <p:nvSpPr>
            <p:cNvPr id="4" name="오각형 3"/>
            <p:cNvSpPr/>
            <p:nvPr/>
          </p:nvSpPr>
          <p:spPr>
            <a:xfrm>
              <a:off x="1152128" y="1736203"/>
              <a:ext cx="6105647" cy="787078"/>
            </a:xfrm>
            <a:prstGeom prst="homePlate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400" dirty="0">
                  <a:solidFill>
                    <a:schemeClr val="tx1"/>
                  </a:solidFill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에너지 정의 및 종류</a:t>
              </a:r>
            </a:p>
          </p:txBody>
        </p:sp>
        <p:sp>
          <p:nvSpPr>
            <p:cNvPr id="3" name="눈물 방울 2"/>
            <p:cNvSpPr/>
            <p:nvPr/>
          </p:nvSpPr>
          <p:spPr>
            <a:xfrm>
              <a:off x="706503" y="1608881"/>
              <a:ext cx="891251" cy="914400"/>
            </a:xfrm>
            <a:prstGeom prst="teardrop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3200" dirty="0">
                  <a:solidFill>
                    <a:schemeClr val="bg1"/>
                  </a:solidFill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1</a:t>
              </a:r>
              <a:endParaRPr lang="ko-KR" altLang="en-US" sz="3200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endParaRPr>
            </a:p>
          </p:txBody>
        </p:sp>
      </p:grpSp>
      <p:grpSp>
        <p:nvGrpSpPr>
          <p:cNvPr id="6" name="그룹 5">
            <a:extLst>
              <a:ext uri="{FF2B5EF4-FFF2-40B4-BE49-F238E27FC236}">
                <a16:creationId xmlns:a16="http://schemas.microsoft.com/office/drawing/2014/main" id="{C347685D-A89D-4D17-979C-EFD7CA44A942}"/>
              </a:ext>
            </a:extLst>
          </p:cNvPr>
          <p:cNvGrpSpPr/>
          <p:nvPr/>
        </p:nvGrpSpPr>
        <p:grpSpPr>
          <a:xfrm>
            <a:off x="706503" y="2755580"/>
            <a:ext cx="6551272" cy="914400"/>
            <a:chOff x="2384384" y="1608881"/>
            <a:chExt cx="6551272" cy="914400"/>
          </a:xfrm>
        </p:grpSpPr>
        <p:sp>
          <p:nvSpPr>
            <p:cNvPr id="7" name="오각형 3">
              <a:extLst>
                <a:ext uri="{FF2B5EF4-FFF2-40B4-BE49-F238E27FC236}">
                  <a16:creationId xmlns:a16="http://schemas.microsoft.com/office/drawing/2014/main" id="{A588CE5F-24F6-48D5-B39F-FC92185F26E1}"/>
                </a:ext>
              </a:extLst>
            </p:cNvPr>
            <p:cNvSpPr/>
            <p:nvPr/>
          </p:nvSpPr>
          <p:spPr>
            <a:xfrm>
              <a:off x="2830009" y="1736203"/>
              <a:ext cx="6105647" cy="787078"/>
            </a:xfrm>
            <a:prstGeom prst="homePlate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400" dirty="0">
                  <a:solidFill>
                    <a:schemeClr val="tx1"/>
                  </a:solidFill>
                  <a:latin typeface="HY헤드라인M" panose="02030600000101010101" pitchFamily="18" charset="-127"/>
                  <a:ea typeface="HY헤드라인M" panose="02030600000101010101" pitchFamily="18" charset="-127"/>
                  <a:hlinkClick r:id="rId3" action="ppaction://hlinksldjump"/>
                </a:rPr>
                <a:t>재생 에너지 종류</a:t>
              </a:r>
              <a:endParaRPr lang="ko-KR" altLang="en-US" sz="2400" dirty="0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endParaRPr>
            </a:p>
          </p:txBody>
        </p:sp>
        <p:sp>
          <p:nvSpPr>
            <p:cNvPr id="8" name="눈물 방울 7">
              <a:extLst>
                <a:ext uri="{FF2B5EF4-FFF2-40B4-BE49-F238E27FC236}">
                  <a16:creationId xmlns:a16="http://schemas.microsoft.com/office/drawing/2014/main" id="{E49A7F19-FC03-4977-9D14-70076CE2A3AA}"/>
                </a:ext>
              </a:extLst>
            </p:cNvPr>
            <p:cNvSpPr/>
            <p:nvPr/>
          </p:nvSpPr>
          <p:spPr>
            <a:xfrm>
              <a:off x="2384384" y="1608881"/>
              <a:ext cx="891251" cy="914400"/>
            </a:xfrm>
            <a:prstGeom prst="teardrop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3200" dirty="0"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2</a:t>
              </a:r>
              <a:endParaRPr lang="ko-KR" altLang="en-US" sz="3200" dirty="0">
                <a:latin typeface="HY헤드라인M" panose="02030600000101010101" pitchFamily="18" charset="-127"/>
                <a:ea typeface="HY헤드라인M" panose="02030600000101010101" pitchFamily="18" charset="-127"/>
              </a:endParaRPr>
            </a:p>
          </p:txBody>
        </p:sp>
      </p:grpSp>
      <p:grpSp>
        <p:nvGrpSpPr>
          <p:cNvPr id="9" name="그룹 8">
            <a:extLst>
              <a:ext uri="{FF2B5EF4-FFF2-40B4-BE49-F238E27FC236}">
                <a16:creationId xmlns:a16="http://schemas.microsoft.com/office/drawing/2014/main" id="{90081A64-383D-46C6-AA8F-0CE72F7EBBED}"/>
              </a:ext>
            </a:extLst>
          </p:cNvPr>
          <p:cNvGrpSpPr/>
          <p:nvPr/>
        </p:nvGrpSpPr>
        <p:grpSpPr>
          <a:xfrm>
            <a:off x="706503" y="3902279"/>
            <a:ext cx="6551272" cy="914400"/>
            <a:chOff x="2384384" y="1608881"/>
            <a:chExt cx="6551272" cy="914400"/>
          </a:xfrm>
        </p:grpSpPr>
        <p:sp>
          <p:nvSpPr>
            <p:cNvPr id="10" name="오각형 3">
              <a:extLst>
                <a:ext uri="{FF2B5EF4-FFF2-40B4-BE49-F238E27FC236}">
                  <a16:creationId xmlns:a16="http://schemas.microsoft.com/office/drawing/2014/main" id="{7D18D2CD-18E3-40B9-99F6-6512FB60DCA6}"/>
                </a:ext>
              </a:extLst>
            </p:cNvPr>
            <p:cNvSpPr/>
            <p:nvPr/>
          </p:nvSpPr>
          <p:spPr>
            <a:xfrm>
              <a:off x="2830009" y="1736203"/>
              <a:ext cx="6105647" cy="787078"/>
            </a:xfrm>
            <a:prstGeom prst="homePlate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2400" dirty="0">
                  <a:solidFill>
                    <a:schemeClr val="tx1"/>
                  </a:solidFill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OECD </a:t>
              </a:r>
              <a:r>
                <a:rPr lang="ko-KR" altLang="en-US" sz="2400">
                  <a:solidFill>
                    <a:schemeClr val="tx1"/>
                  </a:solidFill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주요국 재생 에너지 </a:t>
              </a:r>
              <a:r>
                <a:rPr lang="ko-KR" altLang="en-US" sz="2400" dirty="0">
                  <a:solidFill>
                    <a:schemeClr val="tx1"/>
                  </a:solidFill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소비 비중</a:t>
              </a:r>
            </a:p>
          </p:txBody>
        </p:sp>
        <p:sp>
          <p:nvSpPr>
            <p:cNvPr id="11" name="눈물 방울 10">
              <a:extLst>
                <a:ext uri="{FF2B5EF4-FFF2-40B4-BE49-F238E27FC236}">
                  <a16:creationId xmlns:a16="http://schemas.microsoft.com/office/drawing/2014/main" id="{729FE559-8BF4-4302-837E-DA965EA19846}"/>
                </a:ext>
              </a:extLst>
            </p:cNvPr>
            <p:cNvSpPr/>
            <p:nvPr/>
          </p:nvSpPr>
          <p:spPr>
            <a:xfrm>
              <a:off x="2384384" y="1608881"/>
              <a:ext cx="891251" cy="914400"/>
            </a:xfrm>
            <a:prstGeom prst="teardrop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3200" dirty="0"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3</a:t>
              </a:r>
              <a:endParaRPr lang="ko-KR" altLang="en-US" sz="3200" dirty="0">
                <a:latin typeface="HY헤드라인M" panose="02030600000101010101" pitchFamily="18" charset="-127"/>
                <a:ea typeface="HY헤드라인M" panose="02030600000101010101" pitchFamily="18" charset="-127"/>
              </a:endParaRPr>
            </a:p>
          </p:txBody>
        </p:sp>
      </p:grp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5B180288-F2B6-4E10-A5AE-3377AB072F4D}"/>
              </a:ext>
            </a:extLst>
          </p:cNvPr>
          <p:cNvGrpSpPr/>
          <p:nvPr/>
        </p:nvGrpSpPr>
        <p:grpSpPr>
          <a:xfrm>
            <a:off x="706503" y="5048978"/>
            <a:ext cx="6551272" cy="914400"/>
            <a:chOff x="2384384" y="1608881"/>
            <a:chExt cx="6551272" cy="914400"/>
          </a:xfrm>
        </p:grpSpPr>
        <p:sp>
          <p:nvSpPr>
            <p:cNvPr id="13" name="오각형 3">
              <a:extLst>
                <a:ext uri="{FF2B5EF4-FFF2-40B4-BE49-F238E27FC236}">
                  <a16:creationId xmlns:a16="http://schemas.microsoft.com/office/drawing/2014/main" id="{1CBE4201-EC9B-45B7-B69B-8DBC95ACFDE0}"/>
                </a:ext>
              </a:extLst>
            </p:cNvPr>
            <p:cNvSpPr/>
            <p:nvPr/>
          </p:nvSpPr>
          <p:spPr>
            <a:xfrm>
              <a:off x="2830009" y="1736203"/>
              <a:ext cx="6105647" cy="787078"/>
            </a:xfrm>
            <a:prstGeom prst="homePlate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400" dirty="0">
                  <a:solidFill>
                    <a:schemeClr val="tx1"/>
                  </a:solidFill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에너지 절약을 위한 실천</a:t>
              </a:r>
            </a:p>
          </p:txBody>
        </p:sp>
        <p:sp>
          <p:nvSpPr>
            <p:cNvPr id="14" name="눈물 방울 13">
              <a:extLst>
                <a:ext uri="{FF2B5EF4-FFF2-40B4-BE49-F238E27FC236}">
                  <a16:creationId xmlns:a16="http://schemas.microsoft.com/office/drawing/2014/main" id="{D1F615B4-6189-4007-8684-2C490B54A51A}"/>
                </a:ext>
              </a:extLst>
            </p:cNvPr>
            <p:cNvSpPr/>
            <p:nvPr/>
          </p:nvSpPr>
          <p:spPr>
            <a:xfrm>
              <a:off x="2384384" y="1608881"/>
              <a:ext cx="891251" cy="914400"/>
            </a:xfrm>
            <a:prstGeom prst="teardrop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3200" dirty="0"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4</a:t>
              </a:r>
              <a:endParaRPr lang="ko-KR" altLang="en-US" sz="3200" dirty="0">
                <a:latin typeface="HY헤드라인M" panose="02030600000101010101" pitchFamily="18" charset="-127"/>
                <a:ea typeface="HY헤드라인M" panose="02030600000101010101" pitchFamily="18" charset="-127"/>
              </a:endParaRPr>
            </a:p>
          </p:txBody>
        </p:sp>
      </p:grpSp>
      <p:sp>
        <p:nvSpPr>
          <p:cNvPr id="19" name="슬라이드 번호 개체 틀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36256-2DC6-4061-9130-EEDCD7C6A061}" type="slidenum">
              <a:rPr lang="ko-KR" altLang="en-US" smtClean="0"/>
              <a:pPr/>
              <a:t>2</a:t>
            </a:fld>
            <a:r>
              <a:rPr lang="ko-KR" altLang="en-US"/>
              <a:t> 페이지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471225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에너지 정의 및 종류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611139DA-A40D-4D46-87EF-AB706EE52818}"/>
              </a:ext>
            </a:extLst>
          </p:cNvPr>
          <p:cNvSpPr txBox="1">
            <a:spLocks/>
          </p:cNvSpPr>
          <p:nvPr/>
        </p:nvSpPr>
        <p:spPr>
          <a:xfrm>
            <a:off x="464731" y="1589649"/>
            <a:ext cx="9246428" cy="188912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2400" b="1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정의</a:t>
            </a:r>
            <a:endParaRPr lang="en-US" altLang="ko-KR" sz="2400" b="1" dirty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20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‘</a:t>
            </a:r>
            <a:r>
              <a:rPr lang="ko-KR" altLang="en-US" sz="2000" dirty="0" err="1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에너지아</a:t>
            </a:r>
            <a:r>
              <a:rPr lang="en-US" altLang="ko-KR" sz="20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’</a:t>
            </a:r>
            <a:r>
              <a:rPr lang="ko-KR" altLang="en-US" sz="20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라는 그리스어에서 유래되었음</a:t>
            </a:r>
            <a:endParaRPr lang="en-US" altLang="ko-KR" sz="2000" dirty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ko-KR" altLang="en-US" sz="20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활동하는 데</a:t>
            </a:r>
            <a:r>
              <a:rPr lang="en-US" altLang="ko-KR" sz="20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</a:t>
            </a:r>
            <a:r>
              <a:rPr lang="ko-KR" altLang="en-US" sz="20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필요한 힘으로</a:t>
            </a:r>
            <a:r>
              <a:rPr lang="en-US" altLang="ko-KR" sz="20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, </a:t>
            </a:r>
            <a:r>
              <a:rPr lang="ko-KR" altLang="en-US" sz="20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움직이고 있는 모든 것은 에너지를 가지고 있다</a:t>
            </a:r>
            <a:r>
              <a:rPr lang="en-US" altLang="ko-KR" sz="20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endParaRPr lang="ko-KR" altLang="en-US" sz="2000" dirty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sp>
        <p:nvSpPr>
          <p:cNvPr id="4" name="내용 개체 틀 2">
            <a:extLst>
              <a:ext uri="{FF2B5EF4-FFF2-40B4-BE49-F238E27FC236}">
                <a16:creationId xmlns:a16="http://schemas.microsoft.com/office/drawing/2014/main" id="{611139DA-A40D-4D46-87EF-AB706EE52818}"/>
              </a:ext>
            </a:extLst>
          </p:cNvPr>
          <p:cNvSpPr txBox="1">
            <a:spLocks/>
          </p:cNvSpPr>
          <p:nvPr/>
        </p:nvSpPr>
        <p:spPr>
          <a:xfrm>
            <a:off x="464730" y="3349000"/>
            <a:ext cx="9246429" cy="250779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2400" b="1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종류</a:t>
            </a:r>
            <a:endParaRPr lang="en-US" altLang="ko-KR" sz="2400" b="1" dirty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ko-KR" altLang="en-US" sz="20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열 에너지</a:t>
            </a:r>
            <a:r>
              <a:rPr lang="en-US" altLang="ko-KR" sz="20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, </a:t>
            </a:r>
            <a:r>
              <a:rPr lang="ko-KR" altLang="en-US" sz="20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빛 에너지</a:t>
            </a:r>
            <a:r>
              <a:rPr lang="en-US" altLang="ko-KR" sz="20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, </a:t>
            </a:r>
            <a:r>
              <a:rPr lang="ko-KR" altLang="en-US" sz="20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전기 에너지</a:t>
            </a:r>
            <a:r>
              <a:rPr lang="en-US" altLang="ko-KR" sz="20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, </a:t>
            </a:r>
            <a:r>
              <a:rPr lang="ko-KR" altLang="en-US" sz="20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화학 에너지</a:t>
            </a:r>
            <a:r>
              <a:rPr lang="en-US" altLang="ko-KR" sz="20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,  </a:t>
            </a:r>
            <a:r>
              <a:rPr lang="ko-KR" altLang="en-US" sz="20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운동 에너지가 있다</a:t>
            </a:r>
            <a:r>
              <a:rPr lang="en-US" altLang="ko-KR" sz="20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ko-KR" altLang="en-US" sz="2000" spc="-15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에너지 자원은 석유</a:t>
            </a:r>
            <a:r>
              <a:rPr lang="en-US" altLang="ko-KR" sz="2000" spc="-15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, </a:t>
            </a:r>
            <a:r>
              <a:rPr lang="ko-KR" altLang="en-US" sz="2000" spc="-15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석탄</a:t>
            </a:r>
            <a:r>
              <a:rPr lang="en-US" altLang="ko-KR" sz="20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, </a:t>
            </a:r>
            <a:r>
              <a:rPr lang="ko-KR" altLang="en-US" sz="20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천연가스 등의 </a:t>
            </a:r>
            <a:r>
              <a:rPr lang="ko-KR" altLang="en-US" sz="200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지하자원과 태양 에너지</a:t>
            </a:r>
            <a:r>
              <a:rPr lang="en-US" altLang="ko-KR" sz="20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, </a:t>
            </a:r>
            <a:r>
              <a:rPr lang="ko-KR" altLang="en-US" sz="20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지열</a:t>
            </a:r>
            <a:r>
              <a:rPr lang="en-US" altLang="ko-KR" sz="20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, </a:t>
            </a:r>
            <a:r>
              <a:rPr lang="ko-KR" altLang="en-US" sz="20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수력</a:t>
            </a:r>
            <a:r>
              <a:rPr lang="en-US" altLang="ko-KR" sz="20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, </a:t>
            </a:r>
            <a:r>
              <a:rPr lang="ko-KR" altLang="en-US" sz="20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조력</a:t>
            </a:r>
            <a:r>
              <a:rPr lang="en-US" altLang="ko-KR" sz="20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, </a:t>
            </a:r>
            <a:r>
              <a:rPr lang="ko-KR" altLang="en-US" sz="20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풍력 등 지구의 자연력 등을 </a:t>
            </a:r>
            <a:r>
              <a:rPr lang="ko-KR" altLang="en-US" sz="200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이용한 재생 자원으로 </a:t>
            </a:r>
            <a:r>
              <a:rPr lang="ko-KR" altLang="en-US" sz="20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구분할 수 있다</a:t>
            </a:r>
            <a:r>
              <a:rPr lang="en-US" altLang="ko-KR" sz="20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endParaRPr lang="ko-KR" altLang="en-US" sz="2000" dirty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36256-2DC6-4061-9130-EEDCD7C6A061}" type="slidenum">
              <a:rPr lang="ko-KR" altLang="en-US" smtClean="0"/>
              <a:pPr/>
              <a:t>3</a:t>
            </a:fld>
            <a:r>
              <a:rPr lang="ko-KR" altLang="en-US"/>
              <a:t> 페이지</a:t>
            </a:r>
            <a:endParaRPr lang="ko-KR" altLang="en-US" dirty="0"/>
          </a:p>
        </p:txBody>
      </p:sp>
      <p:pic>
        <p:nvPicPr>
          <p:cNvPr id="6" name="동영상">
            <a:hlinkClick r:id="" action="ppaction://media"/>
            <a:extLst>
              <a:ext uri="{FF2B5EF4-FFF2-40B4-BE49-F238E27FC236}">
                <a16:creationId xmlns:a16="http://schemas.microsoft.com/office/drawing/2014/main" id="{81963F92-C5D6-4071-86B5-EC04D4E1389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640638" y="1380977"/>
            <a:ext cx="1800631" cy="1385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447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75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A489C27-ED6B-45F6-8CAC-2454480806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재생 에너지 종류</a:t>
            </a:r>
          </a:p>
        </p:txBody>
      </p:sp>
      <p:graphicFrame>
        <p:nvGraphicFramePr>
          <p:cNvPr id="3" name="표 2">
            <a:extLst>
              <a:ext uri="{FF2B5EF4-FFF2-40B4-BE49-F238E27FC236}">
                <a16:creationId xmlns:a16="http://schemas.microsoft.com/office/drawing/2014/main" id="{F9776153-436C-4195-8F42-337D9EE75C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1799115"/>
              </p:ext>
            </p:extLst>
          </p:nvPr>
        </p:nvGraphicFramePr>
        <p:xfrm>
          <a:off x="2414729" y="2355134"/>
          <a:ext cx="7057746" cy="3619541"/>
        </p:xfrm>
        <a:graphic>
          <a:graphicData uri="http://schemas.openxmlformats.org/drawingml/2006/table">
            <a:tbl>
              <a:tblPr>
                <a:tableStyleId>{B301B821-A1FF-4177-AEE7-76D212191A09}</a:tableStyleId>
              </a:tblPr>
              <a:tblGrid>
                <a:gridCol w="7057746">
                  <a:extLst>
                    <a:ext uri="{9D8B030D-6E8A-4147-A177-3AD203B41FA5}">
                      <a16:colId xmlns:a16="http://schemas.microsoft.com/office/drawing/2014/main" val="192349397"/>
                    </a:ext>
                  </a:extLst>
                </a:gridCol>
              </a:tblGrid>
              <a:tr h="816171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2000" dirty="0"/>
                        <a:t>풍차에 발전기를 연결하여 바람이 많이 부는 바닷가</a:t>
                      </a:r>
                      <a:r>
                        <a:rPr lang="en-US" altLang="ko-KR" sz="2000" dirty="0"/>
                        <a:t>, </a:t>
                      </a:r>
                      <a:r>
                        <a:rPr lang="ko-KR" altLang="en-US" sz="2000" dirty="0"/>
                        <a:t>산</a:t>
                      </a:r>
                      <a:r>
                        <a:rPr lang="en-US" altLang="ko-KR" sz="2000" dirty="0"/>
                        <a:t> </a:t>
                      </a:r>
                      <a:r>
                        <a:rPr lang="ko-KR" altLang="en-US" sz="2000" dirty="0"/>
                        <a:t>등에서 바람을 모아 전기를 만든다</a:t>
                      </a:r>
                      <a:r>
                        <a:rPr lang="en-US" altLang="ko-KR" sz="2000" dirty="0"/>
                        <a:t>.</a:t>
                      </a:r>
                      <a:endParaRPr lang="ko-KR" altLang="en-US" sz="2000" dirty="0">
                        <a:latin typeface="함초롬돋움" panose="020B0604000101010101" pitchFamily="50" charset="-127"/>
                        <a:ea typeface="함초롬돋움" panose="020B0604000101010101" pitchFamily="50" charset="-127"/>
                        <a:cs typeface="함초롬돋움" panose="020B0604000101010101" pitchFamily="50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27032245"/>
                  </a:ext>
                </a:extLst>
              </a:tr>
              <a:tr h="816171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2000" dirty="0"/>
                        <a:t>바닷물이 해안으로 밀려들고</a:t>
                      </a:r>
                      <a:r>
                        <a:rPr lang="en-US" altLang="ko-KR" sz="2000" dirty="0"/>
                        <a:t>(</a:t>
                      </a:r>
                      <a:r>
                        <a:rPr lang="ko-KR" altLang="en-US" sz="2000" dirty="0"/>
                        <a:t>밀물</a:t>
                      </a:r>
                      <a:r>
                        <a:rPr lang="en-US" altLang="ko-KR" sz="2000" dirty="0"/>
                        <a:t>), </a:t>
                      </a:r>
                      <a:r>
                        <a:rPr lang="ko-KR" altLang="en-US" sz="2000" dirty="0" err="1"/>
                        <a:t>쓸려나가는</a:t>
                      </a:r>
                      <a:r>
                        <a:rPr lang="en-US" altLang="ko-KR" sz="2000" dirty="0"/>
                        <a:t>(</a:t>
                      </a:r>
                      <a:r>
                        <a:rPr lang="ko-KR" altLang="en-US" sz="2000" dirty="0"/>
                        <a:t>썰물</a:t>
                      </a:r>
                      <a:r>
                        <a:rPr lang="en-US" altLang="ko-KR" sz="2000" dirty="0"/>
                        <a:t>) </a:t>
                      </a:r>
                      <a:r>
                        <a:rPr lang="ko-KR" altLang="en-US" sz="2000" dirty="0"/>
                        <a:t>현상을 이용한 에너지이다</a:t>
                      </a:r>
                      <a:r>
                        <a:rPr lang="en-US" altLang="ko-KR" sz="2000" dirty="0"/>
                        <a:t>.</a:t>
                      </a:r>
                      <a:endParaRPr lang="ko-KR" altLang="en-US" sz="2000" dirty="0">
                        <a:latin typeface="함초롬돋움" panose="020B0604000101010101" pitchFamily="50" charset="-127"/>
                        <a:ea typeface="함초롬돋움" panose="020B0604000101010101" pitchFamily="50" charset="-127"/>
                        <a:cs typeface="함초롬돋움" panose="020B0604000101010101" pitchFamily="50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81665481"/>
                  </a:ext>
                </a:extLst>
              </a:tr>
              <a:tr h="816171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2000" dirty="0"/>
                        <a:t>지구 내부로부터 표면을 거쳐 외부로 나오는 열을 이용하여 전기를 생산하거나 직접 </a:t>
                      </a:r>
                      <a:r>
                        <a:rPr lang="ko-KR" altLang="en-US" sz="2000"/>
                        <a:t>난방을 하는 데 </a:t>
                      </a:r>
                      <a:r>
                        <a:rPr lang="ko-KR" altLang="en-US" sz="2000" dirty="0"/>
                        <a:t>사용한다</a:t>
                      </a:r>
                      <a:r>
                        <a:rPr lang="en-US" altLang="ko-KR" sz="2000" dirty="0"/>
                        <a:t>.</a:t>
                      </a:r>
                      <a:endParaRPr lang="ko-KR" altLang="en-US" sz="2000" dirty="0">
                        <a:latin typeface="함초롬돋움" panose="020B0604000101010101" pitchFamily="50" charset="-127"/>
                        <a:ea typeface="함초롬돋움" panose="020B0604000101010101" pitchFamily="50" charset="-127"/>
                        <a:cs typeface="함초롬돋움" panose="020B0604000101010101" pitchFamily="50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9457201"/>
                  </a:ext>
                </a:extLst>
              </a:tr>
              <a:tr h="1171028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2000"/>
                        <a:t>수력 발전소처럼 </a:t>
                      </a:r>
                      <a:r>
                        <a:rPr lang="ko-KR" altLang="en-US" sz="2000" dirty="0"/>
                        <a:t>물의 힘을 이용해서 전기를 만든다</a:t>
                      </a:r>
                      <a:r>
                        <a:rPr lang="en-US" altLang="ko-KR" sz="2000"/>
                        <a:t>. </a:t>
                      </a:r>
                      <a:r>
                        <a:rPr lang="ko-KR" altLang="en-US" sz="2000"/>
                        <a:t>환경 파괴를 </a:t>
                      </a:r>
                      <a:r>
                        <a:rPr lang="ko-KR" altLang="en-US" sz="2000" dirty="0"/>
                        <a:t>최소화하기 위해 물의 흐름을 바꾸지 않는 범위 내에서 하천</a:t>
                      </a:r>
                      <a:r>
                        <a:rPr lang="en-US" altLang="ko-KR" sz="2000" dirty="0"/>
                        <a:t>, </a:t>
                      </a:r>
                      <a:r>
                        <a:rPr lang="ko-KR" altLang="en-US" sz="2000" dirty="0"/>
                        <a:t>폭포수를 </a:t>
                      </a:r>
                      <a:r>
                        <a:rPr lang="ko-KR" altLang="en-US" sz="2000"/>
                        <a:t>이용하여 낙차 원리로 </a:t>
                      </a:r>
                      <a:r>
                        <a:rPr lang="ko-KR" altLang="en-US" sz="2000" dirty="0"/>
                        <a:t>전기를 만든다</a:t>
                      </a:r>
                      <a:r>
                        <a:rPr lang="en-US" altLang="ko-KR" sz="2000" dirty="0"/>
                        <a:t>.</a:t>
                      </a:r>
                      <a:endParaRPr lang="ko-KR" altLang="en-US" sz="2000" dirty="0">
                        <a:latin typeface="함초롬돋움" panose="020B0604000101010101" pitchFamily="50" charset="-127"/>
                        <a:ea typeface="함초롬돋움" panose="020B0604000101010101" pitchFamily="50" charset="-127"/>
                        <a:cs typeface="함초롬돋움" panose="020B0604000101010101" pitchFamily="50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16086870"/>
                  </a:ext>
                </a:extLst>
              </a:tr>
            </a:tbl>
          </a:graphicData>
        </a:graphic>
      </p:graphicFrame>
      <p:sp>
        <p:nvSpPr>
          <p:cNvPr id="4" name="사각형: 잘린 대각선 방향 모서리 3">
            <a:extLst>
              <a:ext uri="{FF2B5EF4-FFF2-40B4-BE49-F238E27FC236}">
                <a16:creationId xmlns:a16="http://schemas.microsoft.com/office/drawing/2014/main" id="{999FC44F-C005-4607-B95C-9B709BA10068}"/>
              </a:ext>
            </a:extLst>
          </p:cNvPr>
          <p:cNvSpPr/>
          <p:nvPr/>
        </p:nvSpPr>
        <p:spPr>
          <a:xfrm>
            <a:off x="2414729" y="1562470"/>
            <a:ext cx="7057746" cy="612559"/>
          </a:xfrm>
          <a:prstGeom prst="snip2DiagRect">
            <a:avLst>
              <a:gd name="adj1" fmla="val 0"/>
              <a:gd name="adj2" fmla="val 50000"/>
            </a:avLst>
          </a:prstGeom>
          <a:solidFill>
            <a:srgbClr val="0070C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정 의</a:t>
            </a:r>
            <a:endParaRPr lang="ko-KR" altLang="en-US" sz="2400" dirty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sp>
        <p:nvSpPr>
          <p:cNvPr id="5" name="배지 4">
            <a:extLst>
              <a:ext uri="{FF2B5EF4-FFF2-40B4-BE49-F238E27FC236}">
                <a16:creationId xmlns:a16="http://schemas.microsoft.com/office/drawing/2014/main" id="{8850ABB7-97C0-4C6A-8D1A-2C6D2F9ED1FD}"/>
              </a:ext>
            </a:extLst>
          </p:cNvPr>
          <p:cNvSpPr/>
          <p:nvPr/>
        </p:nvSpPr>
        <p:spPr>
          <a:xfrm>
            <a:off x="168676" y="2381768"/>
            <a:ext cx="2068497" cy="681029"/>
          </a:xfrm>
          <a:prstGeom prst="plaque">
            <a:avLst>
              <a:gd name="adj" fmla="val 28702"/>
            </a:avLst>
          </a:prstGeom>
          <a:solidFill>
            <a:schemeClr val="accent4"/>
          </a:solidFill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0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바람 에너지</a:t>
            </a:r>
          </a:p>
        </p:txBody>
      </p:sp>
      <p:sp>
        <p:nvSpPr>
          <p:cNvPr id="7" name="배지 6">
            <a:extLst>
              <a:ext uri="{FF2B5EF4-FFF2-40B4-BE49-F238E27FC236}">
                <a16:creationId xmlns:a16="http://schemas.microsoft.com/office/drawing/2014/main" id="{CE311747-2C29-4138-BA6B-0CDA72C540E9}"/>
              </a:ext>
            </a:extLst>
          </p:cNvPr>
          <p:cNvSpPr/>
          <p:nvPr/>
        </p:nvSpPr>
        <p:spPr>
          <a:xfrm>
            <a:off x="168675" y="3235505"/>
            <a:ext cx="2068497" cy="681029"/>
          </a:xfrm>
          <a:prstGeom prst="plaque">
            <a:avLst>
              <a:gd name="adj" fmla="val 28702"/>
            </a:avLst>
          </a:prstGeom>
          <a:solidFill>
            <a:schemeClr val="accent4"/>
          </a:solidFill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0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바닷물 에너지</a:t>
            </a:r>
          </a:p>
        </p:txBody>
      </p:sp>
      <p:sp>
        <p:nvSpPr>
          <p:cNvPr id="8" name="배지 7">
            <a:extLst>
              <a:ext uri="{FF2B5EF4-FFF2-40B4-BE49-F238E27FC236}">
                <a16:creationId xmlns:a16="http://schemas.microsoft.com/office/drawing/2014/main" id="{2EB81CAC-3C01-45AF-A104-B14721151624}"/>
              </a:ext>
            </a:extLst>
          </p:cNvPr>
          <p:cNvSpPr/>
          <p:nvPr/>
        </p:nvSpPr>
        <p:spPr>
          <a:xfrm>
            <a:off x="168675" y="4063588"/>
            <a:ext cx="2068497" cy="681029"/>
          </a:xfrm>
          <a:prstGeom prst="plaque">
            <a:avLst>
              <a:gd name="adj" fmla="val 28702"/>
            </a:avLst>
          </a:prstGeom>
          <a:solidFill>
            <a:schemeClr val="accent4"/>
          </a:solidFill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0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지열 에너지</a:t>
            </a:r>
          </a:p>
        </p:txBody>
      </p:sp>
      <p:sp>
        <p:nvSpPr>
          <p:cNvPr id="9" name="배지 8">
            <a:extLst>
              <a:ext uri="{FF2B5EF4-FFF2-40B4-BE49-F238E27FC236}">
                <a16:creationId xmlns:a16="http://schemas.microsoft.com/office/drawing/2014/main" id="{28845DBA-8139-4ED2-AFA8-26DCBCF5A211}"/>
              </a:ext>
            </a:extLst>
          </p:cNvPr>
          <p:cNvSpPr/>
          <p:nvPr/>
        </p:nvSpPr>
        <p:spPr>
          <a:xfrm>
            <a:off x="168674" y="5011038"/>
            <a:ext cx="2068497" cy="681029"/>
          </a:xfrm>
          <a:prstGeom prst="plaque">
            <a:avLst>
              <a:gd name="adj" fmla="val 28702"/>
            </a:avLst>
          </a:prstGeom>
          <a:solidFill>
            <a:schemeClr val="accent4"/>
          </a:solidFill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000" b="1" dirty="0" err="1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소수력</a:t>
            </a:r>
            <a:r>
              <a:rPr lang="ko-KR" altLang="en-US" sz="20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에너지</a:t>
            </a:r>
          </a:p>
        </p:txBody>
      </p:sp>
      <p:sp>
        <p:nvSpPr>
          <p:cNvPr id="12" name="슬라이드 번호 개체 틀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36256-2DC6-4061-9130-EEDCD7C6A061}" type="slidenum">
              <a:rPr lang="ko-KR" altLang="en-US" smtClean="0"/>
              <a:pPr/>
              <a:t>4</a:t>
            </a:fld>
            <a:r>
              <a:rPr lang="ko-KR" altLang="en-US"/>
              <a:t> 페이지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88978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DB56C56-D9A1-4F30-870B-0DD2942153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4000" dirty="0"/>
              <a:t>OECD</a:t>
            </a:r>
            <a:r>
              <a:rPr lang="ko-KR" altLang="en-US" sz="4000" dirty="0"/>
              <a:t> </a:t>
            </a:r>
            <a:r>
              <a:rPr lang="ko-KR" altLang="en-US" sz="4000"/>
              <a:t>주요국 재생 에너지 </a:t>
            </a:r>
            <a:r>
              <a:rPr lang="ko-KR" altLang="en-US" sz="4000" dirty="0"/>
              <a:t>소비 비중</a:t>
            </a:r>
          </a:p>
        </p:txBody>
      </p:sp>
      <p:graphicFrame>
        <p:nvGraphicFramePr>
          <p:cNvPr id="6" name="내용 개체 틀 5">
            <a:extLst>
              <a:ext uri="{FF2B5EF4-FFF2-40B4-BE49-F238E27FC236}">
                <a16:creationId xmlns:a16="http://schemas.microsoft.com/office/drawing/2014/main" id="{F5A88312-E08E-4AAD-B792-BCBDEE82646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75573727"/>
              </p:ext>
            </p:extLst>
          </p:nvPr>
        </p:nvGraphicFramePr>
        <p:xfrm>
          <a:off x="372123" y="1532664"/>
          <a:ext cx="9161754" cy="45751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화살표: 오각형 6">
            <a:extLst>
              <a:ext uri="{FF2B5EF4-FFF2-40B4-BE49-F238E27FC236}">
                <a16:creationId xmlns:a16="http://schemas.microsoft.com/office/drawing/2014/main" id="{2F363327-AAEB-4832-84CA-483761EA0D97}"/>
              </a:ext>
            </a:extLst>
          </p:cNvPr>
          <p:cNvSpPr/>
          <p:nvPr/>
        </p:nvSpPr>
        <p:spPr>
          <a:xfrm>
            <a:off x="4953000" y="2627791"/>
            <a:ext cx="3063536" cy="692458"/>
          </a:xfrm>
          <a:prstGeom prst="homePlate">
            <a:avLst>
              <a:gd name="adj" fmla="val 82051"/>
            </a:avLst>
          </a:prstGeom>
          <a:solidFill>
            <a:schemeClr val="accent4">
              <a:alpha val="50000"/>
            </a:schemeClr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OECD </a:t>
            </a:r>
            <a:r>
              <a:rPr lang="ko-KR" altLang="en-US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평균 </a:t>
            </a:r>
            <a:r>
              <a:rPr lang="en-US" altLang="ko-KR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23.42%</a:t>
            </a:r>
          </a:p>
          <a:p>
            <a:pPr algn="ctr"/>
            <a:r>
              <a:rPr lang="en-US" altLang="ko-KR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&lt;</a:t>
            </a:r>
            <a:r>
              <a:rPr lang="ko-KR" altLang="en-US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출처</a:t>
            </a:r>
            <a:r>
              <a:rPr lang="en-US" altLang="ko-KR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: </a:t>
            </a:r>
            <a:r>
              <a:rPr lang="ko-KR" altLang="en-US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통계청</a:t>
            </a:r>
            <a:r>
              <a:rPr lang="en-US" altLang="ko-KR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, 2023.3&gt;</a:t>
            </a:r>
            <a:endParaRPr lang="ko-KR" altLang="en-US" b="1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sp>
        <p:nvSpPr>
          <p:cNvPr id="8" name="슬라이드 번호 개체 틀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36256-2DC6-4061-9130-EEDCD7C6A061}" type="slidenum">
              <a:rPr lang="ko-KR" altLang="en-US" smtClean="0"/>
              <a:pPr/>
              <a:t>5</a:t>
            </a:fld>
            <a:r>
              <a:rPr lang="ko-KR" altLang="en-US"/>
              <a:t> 페이지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65764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1D5361F-BD4D-4216-92A4-22084478B1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에너지 절약을 위한 실천</a:t>
            </a:r>
          </a:p>
        </p:txBody>
      </p:sp>
      <p:grpSp>
        <p:nvGrpSpPr>
          <p:cNvPr id="5" name="그룹 4"/>
          <p:cNvGrpSpPr/>
          <p:nvPr/>
        </p:nvGrpSpPr>
        <p:grpSpPr>
          <a:xfrm>
            <a:off x="374121" y="1763148"/>
            <a:ext cx="8388137" cy="546836"/>
            <a:chOff x="374121" y="1763148"/>
            <a:chExt cx="8388137" cy="546836"/>
          </a:xfrm>
        </p:grpSpPr>
        <p:sp>
          <p:nvSpPr>
            <p:cNvPr id="3" name="육각형 2">
              <a:extLst>
                <a:ext uri="{FF2B5EF4-FFF2-40B4-BE49-F238E27FC236}">
                  <a16:creationId xmlns:a16="http://schemas.microsoft.com/office/drawing/2014/main" id="{4223DC28-2027-4FD7-B055-FFA063B03CD9}"/>
                </a:ext>
              </a:extLst>
            </p:cNvPr>
            <p:cNvSpPr/>
            <p:nvPr/>
          </p:nvSpPr>
          <p:spPr>
            <a:xfrm>
              <a:off x="374121" y="1763148"/>
              <a:ext cx="613834" cy="546836"/>
            </a:xfrm>
            <a:prstGeom prst="hexagon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2400" dirty="0">
                  <a:latin typeface="HY헤드라인M" panose="02030600000101010101" pitchFamily="18" charset="-127"/>
                  <a:ea typeface="HY헤드라인M" panose="02030600000101010101" pitchFamily="18" charset="-127"/>
                  <a:cs typeface="함초롬돋움" panose="020B0604000101010101" pitchFamily="50" charset="-127"/>
                </a:rPr>
                <a:t>1</a:t>
              </a:r>
              <a:endParaRPr lang="ko-KR" altLang="en-US" sz="2400" dirty="0">
                <a:latin typeface="HY헤드라인M" panose="02030600000101010101" pitchFamily="18" charset="-127"/>
                <a:ea typeface="HY헤드라인M" panose="02030600000101010101" pitchFamily="18" charset="-127"/>
                <a:cs typeface="함초롬돋움" panose="020B0604000101010101" pitchFamily="50" charset="-127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5CE63CEF-43F0-4BFA-87EA-31923DE5C54A}"/>
                </a:ext>
              </a:extLst>
            </p:cNvPr>
            <p:cNvSpPr txBox="1"/>
            <p:nvPr/>
          </p:nvSpPr>
          <p:spPr>
            <a:xfrm>
              <a:off x="1065319" y="1838288"/>
              <a:ext cx="76170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1</a:t>
              </a:r>
              <a:r>
                <a:rPr lang="ko-KR" altLang="en-US" sz="2400" b="1" dirty="0" err="1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회용품</a:t>
              </a:r>
              <a:r>
                <a:rPr lang="ko-KR" altLang="en-US" sz="2400" b="1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 사용을 줄인다</a:t>
              </a:r>
              <a:r>
                <a:rPr lang="en-US" altLang="ko-KR" sz="2400" b="1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.</a:t>
              </a:r>
              <a:endParaRPr lang="ko-KR" altLang="en-US" sz="2400" b="1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endParaRPr>
            </a:p>
          </p:txBody>
        </p:sp>
        <p:cxnSp>
          <p:nvCxnSpPr>
            <p:cNvPr id="6" name="직선 연결선 5">
              <a:extLst>
                <a:ext uri="{FF2B5EF4-FFF2-40B4-BE49-F238E27FC236}">
                  <a16:creationId xmlns:a16="http://schemas.microsoft.com/office/drawing/2014/main" id="{C5F60116-4C32-4733-8F8B-E9C244636619}"/>
                </a:ext>
              </a:extLst>
            </p:cNvPr>
            <p:cNvCxnSpPr/>
            <p:nvPr/>
          </p:nvCxnSpPr>
          <p:spPr>
            <a:xfrm>
              <a:off x="994295" y="2309984"/>
              <a:ext cx="7767963" cy="0"/>
            </a:xfrm>
            <a:prstGeom prst="line">
              <a:avLst/>
            </a:prstGeom>
            <a:ln w="38100">
              <a:solidFill>
                <a:srgbClr val="0070C0"/>
              </a:solidFill>
            </a:ln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</p:grpSp>
      <p:grpSp>
        <p:nvGrpSpPr>
          <p:cNvPr id="8" name="그룹 7">
            <a:extLst>
              <a:ext uri="{FF2B5EF4-FFF2-40B4-BE49-F238E27FC236}">
                <a16:creationId xmlns:a16="http://schemas.microsoft.com/office/drawing/2014/main" id="{50B9DD61-4C18-45D3-9062-C1324D4A40F3}"/>
              </a:ext>
            </a:extLst>
          </p:cNvPr>
          <p:cNvGrpSpPr/>
          <p:nvPr/>
        </p:nvGrpSpPr>
        <p:grpSpPr>
          <a:xfrm>
            <a:off x="374121" y="2619350"/>
            <a:ext cx="8388137" cy="546836"/>
            <a:chOff x="374121" y="1763148"/>
            <a:chExt cx="8388137" cy="546836"/>
          </a:xfrm>
        </p:grpSpPr>
        <p:sp>
          <p:nvSpPr>
            <p:cNvPr id="9" name="육각형 8">
              <a:extLst>
                <a:ext uri="{FF2B5EF4-FFF2-40B4-BE49-F238E27FC236}">
                  <a16:creationId xmlns:a16="http://schemas.microsoft.com/office/drawing/2014/main" id="{83B3960B-5204-4415-8E4C-1AB423546623}"/>
                </a:ext>
              </a:extLst>
            </p:cNvPr>
            <p:cNvSpPr/>
            <p:nvPr/>
          </p:nvSpPr>
          <p:spPr>
            <a:xfrm>
              <a:off x="374121" y="1763148"/>
              <a:ext cx="613834" cy="546836"/>
            </a:xfrm>
            <a:prstGeom prst="hexagon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2400" dirty="0">
                  <a:latin typeface="HY헤드라인M" panose="02030600000101010101" pitchFamily="18" charset="-127"/>
                  <a:ea typeface="HY헤드라인M" panose="02030600000101010101" pitchFamily="18" charset="-127"/>
                  <a:cs typeface="함초롬돋움" panose="020B0604000101010101" pitchFamily="50" charset="-127"/>
                </a:rPr>
                <a:t>2</a:t>
              </a:r>
              <a:endParaRPr lang="ko-KR" altLang="en-US" sz="2400" dirty="0">
                <a:latin typeface="HY헤드라인M" panose="02030600000101010101" pitchFamily="18" charset="-127"/>
                <a:ea typeface="HY헤드라인M" panose="02030600000101010101" pitchFamily="18" charset="-127"/>
                <a:cs typeface="함초롬돋움" panose="020B0604000101010101" pitchFamily="50" charset="-127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108D7C0-7182-4734-9BFF-99F35C3F3E5B}"/>
                </a:ext>
              </a:extLst>
            </p:cNvPr>
            <p:cNvSpPr txBox="1"/>
            <p:nvPr/>
          </p:nvSpPr>
          <p:spPr>
            <a:xfrm>
              <a:off x="1065319" y="1838288"/>
              <a:ext cx="76170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400" b="1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실내 적정 온도를 지키자</a:t>
              </a:r>
              <a:r>
                <a:rPr lang="en-US" altLang="ko-KR" sz="2400" b="1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. (</a:t>
              </a:r>
              <a:r>
                <a:rPr lang="ko-KR" altLang="en-US" sz="2400" b="1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여름 </a:t>
              </a:r>
              <a:r>
                <a:rPr lang="en-US" altLang="ko-KR" sz="2400" b="1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25~27</a:t>
              </a:r>
              <a:r>
                <a:rPr lang="ko-KR" altLang="en-US" sz="2400" b="1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도</a:t>
              </a:r>
              <a:r>
                <a:rPr lang="en-US" altLang="ko-KR" sz="2400" b="1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, </a:t>
              </a:r>
              <a:r>
                <a:rPr lang="ko-KR" altLang="en-US" sz="2400" b="1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겨울 </a:t>
              </a:r>
              <a:r>
                <a:rPr lang="en-US" altLang="ko-KR" sz="2400" b="1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18~20</a:t>
              </a:r>
              <a:r>
                <a:rPr lang="ko-KR" altLang="en-US" sz="2400" b="1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도</a:t>
              </a:r>
              <a:r>
                <a:rPr lang="en-US" altLang="ko-KR" sz="2400" b="1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)</a:t>
              </a:r>
              <a:endParaRPr lang="ko-KR" altLang="en-US" sz="2400" b="1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endParaRPr>
            </a:p>
          </p:txBody>
        </p:sp>
        <p:cxnSp>
          <p:nvCxnSpPr>
            <p:cNvPr id="11" name="직선 연결선 10">
              <a:extLst>
                <a:ext uri="{FF2B5EF4-FFF2-40B4-BE49-F238E27FC236}">
                  <a16:creationId xmlns:a16="http://schemas.microsoft.com/office/drawing/2014/main" id="{3350EA00-B479-4C05-B8C6-9C92DF13BCA5}"/>
                </a:ext>
              </a:extLst>
            </p:cNvPr>
            <p:cNvCxnSpPr/>
            <p:nvPr/>
          </p:nvCxnSpPr>
          <p:spPr>
            <a:xfrm>
              <a:off x="994295" y="2309984"/>
              <a:ext cx="7767963" cy="0"/>
            </a:xfrm>
            <a:prstGeom prst="line">
              <a:avLst/>
            </a:prstGeom>
            <a:ln w="38100"/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</p:grp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224AF867-45D2-4C08-8FE5-6512487D48F9}"/>
              </a:ext>
            </a:extLst>
          </p:cNvPr>
          <p:cNvGrpSpPr/>
          <p:nvPr/>
        </p:nvGrpSpPr>
        <p:grpSpPr>
          <a:xfrm>
            <a:off x="374121" y="4331754"/>
            <a:ext cx="8388137" cy="546836"/>
            <a:chOff x="374121" y="1763148"/>
            <a:chExt cx="8388137" cy="546836"/>
          </a:xfrm>
        </p:grpSpPr>
        <p:sp>
          <p:nvSpPr>
            <p:cNvPr id="13" name="육각형 12">
              <a:extLst>
                <a:ext uri="{FF2B5EF4-FFF2-40B4-BE49-F238E27FC236}">
                  <a16:creationId xmlns:a16="http://schemas.microsoft.com/office/drawing/2014/main" id="{F3A95486-A0C1-41FF-8501-6FE7F20F7BF1}"/>
                </a:ext>
              </a:extLst>
            </p:cNvPr>
            <p:cNvSpPr/>
            <p:nvPr/>
          </p:nvSpPr>
          <p:spPr>
            <a:xfrm>
              <a:off x="374121" y="1763148"/>
              <a:ext cx="613834" cy="546836"/>
            </a:xfrm>
            <a:prstGeom prst="hexagon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2400" dirty="0">
                  <a:latin typeface="HY헤드라인M" panose="02030600000101010101" pitchFamily="18" charset="-127"/>
                  <a:ea typeface="HY헤드라인M" panose="02030600000101010101" pitchFamily="18" charset="-127"/>
                  <a:cs typeface="함초롬돋움" panose="020B0604000101010101" pitchFamily="50" charset="-127"/>
                </a:rPr>
                <a:t>4</a:t>
              </a:r>
              <a:endParaRPr lang="ko-KR" altLang="en-US" sz="2400" dirty="0">
                <a:latin typeface="HY헤드라인M" panose="02030600000101010101" pitchFamily="18" charset="-127"/>
                <a:ea typeface="HY헤드라인M" panose="02030600000101010101" pitchFamily="18" charset="-127"/>
                <a:cs typeface="함초롬돋움" panose="020B0604000101010101" pitchFamily="50" charset="-127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D0921E4D-9C4F-44FA-A2B5-C1FD850075CE}"/>
                </a:ext>
              </a:extLst>
            </p:cNvPr>
            <p:cNvSpPr txBox="1"/>
            <p:nvPr/>
          </p:nvSpPr>
          <p:spPr>
            <a:xfrm>
              <a:off x="1065319" y="1838288"/>
              <a:ext cx="76170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400" b="1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사용하지 않는 플러그는 뽑아 놓는다</a:t>
              </a:r>
              <a:r>
                <a:rPr lang="en-US" altLang="ko-KR" sz="2400" b="1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.</a:t>
              </a:r>
              <a:endParaRPr lang="ko-KR" altLang="en-US" sz="2400" b="1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endParaRPr>
            </a:p>
          </p:txBody>
        </p:sp>
        <p:cxnSp>
          <p:nvCxnSpPr>
            <p:cNvPr id="15" name="직선 연결선 14">
              <a:extLst>
                <a:ext uri="{FF2B5EF4-FFF2-40B4-BE49-F238E27FC236}">
                  <a16:creationId xmlns:a16="http://schemas.microsoft.com/office/drawing/2014/main" id="{45CD0089-7972-438C-82A1-26A58412ACBA}"/>
                </a:ext>
              </a:extLst>
            </p:cNvPr>
            <p:cNvCxnSpPr/>
            <p:nvPr/>
          </p:nvCxnSpPr>
          <p:spPr>
            <a:xfrm>
              <a:off x="994295" y="2309984"/>
              <a:ext cx="7767963" cy="0"/>
            </a:xfrm>
            <a:prstGeom prst="line">
              <a:avLst/>
            </a:prstGeom>
            <a:ln w="38100"/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</p:grpSp>
      <p:grpSp>
        <p:nvGrpSpPr>
          <p:cNvPr id="16" name="그룹 15">
            <a:extLst>
              <a:ext uri="{FF2B5EF4-FFF2-40B4-BE49-F238E27FC236}">
                <a16:creationId xmlns:a16="http://schemas.microsoft.com/office/drawing/2014/main" id="{AC8C62F0-2B09-4DA3-A400-D403CFAED360}"/>
              </a:ext>
            </a:extLst>
          </p:cNvPr>
          <p:cNvGrpSpPr/>
          <p:nvPr/>
        </p:nvGrpSpPr>
        <p:grpSpPr>
          <a:xfrm>
            <a:off x="374121" y="3475552"/>
            <a:ext cx="8388137" cy="546836"/>
            <a:chOff x="374121" y="1763148"/>
            <a:chExt cx="8388137" cy="546836"/>
          </a:xfrm>
        </p:grpSpPr>
        <p:sp>
          <p:nvSpPr>
            <p:cNvPr id="17" name="육각형 16">
              <a:extLst>
                <a:ext uri="{FF2B5EF4-FFF2-40B4-BE49-F238E27FC236}">
                  <a16:creationId xmlns:a16="http://schemas.microsoft.com/office/drawing/2014/main" id="{6133D3AA-AA86-44EB-B5B4-1DCFD3C49DD6}"/>
                </a:ext>
              </a:extLst>
            </p:cNvPr>
            <p:cNvSpPr/>
            <p:nvPr/>
          </p:nvSpPr>
          <p:spPr>
            <a:xfrm>
              <a:off x="374121" y="1763148"/>
              <a:ext cx="613834" cy="546836"/>
            </a:xfrm>
            <a:prstGeom prst="hexagon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2400" dirty="0">
                  <a:latin typeface="HY헤드라인M" panose="02030600000101010101" pitchFamily="18" charset="-127"/>
                  <a:ea typeface="HY헤드라인M" panose="02030600000101010101" pitchFamily="18" charset="-127"/>
                  <a:cs typeface="함초롬돋움" panose="020B0604000101010101" pitchFamily="50" charset="-127"/>
                </a:rPr>
                <a:t>3</a:t>
              </a:r>
              <a:endParaRPr lang="ko-KR" altLang="en-US" sz="2400" dirty="0">
                <a:latin typeface="HY헤드라인M" panose="02030600000101010101" pitchFamily="18" charset="-127"/>
                <a:ea typeface="HY헤드라인M" panose="02030600000101010101" pitchFamily="18" charset="-127"/>
                <a:cs typeface="함초롬돋움" panose="020B0604000101010101" pitchFamily="50" charset="-127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C1BB2D28-A816-4926-95A7-562166536D85}"/>
                </a:ext>
              </a:extLst>
            </p:cNvPr>
            <p:cNvSpPr txBox="1"/>
            <p:nvPr/>
          </p:nvSpPr>
          <p:spPr>
            <a:xfrm>
              <a:off x="1065319" y="1838288"/>
              <a:ext cx="76170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400" b="1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실내에 적절한 조명등을 사용한다</a:t>
              </a:r>
              <a:r>
                <a:rPr lang="en-US" altLang="ko-KR" sz="2400" b="1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.</a:t>
              </a:r>
              <a:endParaRPr lang="ko-KR" altLang="en-US" sz="2400" b="1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endParaRPr>
            </a:p>
          </p:txBody>
        </p:sp>
        <p:cxnSp>
          <p:nvCxnSpPr>
            <p:cNvPr id="19" name="직선 연결선 18">
              <a:extLst>
                <a:ext uri="{FF2B5EF4-FFF2-40B4-BE49-F238E27FC236}">
                  <a16:creationId xmlns:a16="http://schemas.microsoft.com/office/drawing/2014/main" id="{319B9C0B-45DF-4FF7-85B1-1115C14E6587}"/>
                </a:ext>
              </a:extLst>
            </p:cNvPr>
            <p:cNvCxnSpPr/>
            <p:nvPr/>
          </p:nvCxnSpPr>
          <p:spPr>
            <a:xfrm>
              <a:off x="994295" y="2309984"/>
              <a:ext cx="7767963" cy="0"/>
            </a:xfrm>
            <a:prstGeom prst="line">
              <a:avLst/>
            </a:prstGeom>
            <a:ln w="38100"/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</p:grp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93D65342-6044-4E1C-9798-4D5226CA785B}"/>
              </a:ext>
            </a:extLst>
          </p:cNvPr>
          <p:cNvGrpSpPr/>
          <p:nvPr/>
        </p:nvGrpSpPr>
        <p:grpSpPr>
          <a:xfrm>
            <a:off x="374121" y="5187955"/>
            <a:ext cx="8388137" cy="546836"/>
            <a:chOff x="374121" y="1763148"/>
            <a:chExt cx="8388137" cy="546836"/>
          </a:xfrm>
        </p:grpSpPr>
        <p:sp>
          <p:nvSpPr>
            <p:cNvPr id="21" name="육각형 20">
              <a:extLst>
                <a:ext uri="{FF2B5EF4-FFF2-40B4-BE49-F238E27FC236}">
                  <a16:creationId xmlns:a16="http://schemas.microsoft.com/office/drawing/2014/main" id="{E3FFC156-45A6-4372-B9E0-63F41A38314F}"/>
                </a:ext>
              </a:extLst>
            </p:cNvPr>
            <p:cNvSpPr/>
            <p:nvPr/>
          </p:nvSpPr>
          <p:spPr>
            <a:xfrm>
              <a:off x="374121" y="1763148"/>
              <a:ext cx="613834" cy="546836"/>
            </a:xfrm>
            <a:prstGeom prst="hexagon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2400" dirty="0">
                  <a:latin typeface="HY헤드라인M" panose="02030600000101010101" pitchFamily="18" charset="-127"/>
                  <a:ea typeface="HY헤드라인M" panose="02030600000101010101" pitchFamily="18" charset="-127"/>
                  <a:cs typeface="함초롬돋움" panose="020B0604000101010101" pitchFamily="50" charset="-127"/>
                </a:rPr>
                <a:t>5</a:t>
              </a:r>
              <a:endParaRPr lang="ko-KR" altLang="en-US" sz="2400" dirty="0">
                <a:latin typeface="HY헤드라인M" panose="02030600000101010101" pitchFamily="18" charset="-127"/>
                <a:ea typeface="HY헤드라인M" panose="02030600000101010101" pitchFamily="18" charset="-127"/>
                <a:cs typeface="함초롬돋움" panose="020B0604000101010101" pitchFamily="50" charset="-127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89609B73-1B32-4051-8495-2E6633FAF556}"/>
                </a:ext>
              </a:extLst>
            </p:cNvPr>
            <p:cNvSpPr txBox="1"/>
            <p:nvPr/>
          </p:nvSpPr>
          <p:spPr>
            <a:xfrm>
              <a:off x="1065319" y="1838288"/>
              <a:ext cx="76170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400" b="1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가까운 거리는 걸어 다니며</a:t>
              </a:r>
              <a:r>
                <a:rPr lang="en-US" altLang="ko-KR" sz="2400" b="1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, </a:t>
              </a:r>
              <a:r>
                <a:rPr lang="ko-KR" altLang="en-US" sz="2400" b="1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대중교통을 이용한다</a:t>
              </a:r>
              <a:r>
                <a:rPr lang="en-US" altLang="ko-KR" sz="2400" b="1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. </a:t>
              </a:r>
              <a:endParaRPr lang="ko-KR" altLang="en-US" sz="2400" b="1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endParaRPr>
            </a:p>
          </p:txBody>
        </p:sp>
        <p:cxnSp>
          <p:nvCxnSpPr>
            <p:cNvPr id="23" name="직선 연결선 22">
              <a:extLst>
                <a:ext uri="{FF2B5EF4-FFF2-40B4-BE49-F238E27FC236}">
                  <a16:creationId xmlns:a16="http://schemas.microsoft.com/office/drawing/2014/main" id="{5120E7C8-1E01-4ED7-A977-B5EF26DC0B86}"/>
                </a:ext>
              </a:extLst>
            </p:cNvPr>
            <p:cNvCxnSpPr/>
            <p:nvPr/>
          </p:nvCxnSpPr>
          <p:spPr>
            <a:xfrm>
              <a:off x="994295" y="2309984"/>
              <a:ext cx="7767963" cy="0"/>
            </a:xfrm>
            <a:prstGeom prst="line">
              <a:avLst/>
            </a:prstGeom>
            <a:ln w="38100"/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</p:grpSp>
      <p:sp>
        <p:nvSpPr>
          <p:cNvPr id="27" name="슬라이드 번호 개체 틀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36256-2DC6-4061-9130-EEDCD7C6A061}" type="slidenum">
              <a:rPr lang="ko-KR" altLang="en-US" smtClean="0"/>
              <a:pPr/>
              <a:t>6</a:t>
            </a:fld>
            <a:r>
              <a:rPr lang="ko-KR" altLang="en-US"/>
              <a:t> 페이지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48802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296</TotalTime>
  <Words>265</Words>
  <Application>Microsoft Office PowerPoint</Application>
  <PresentationFormat>A4 용지(210x297mm)</PresentationFormat>
  <Paragraphs>48</Paragraphs>
  <Slides>6</Slides>
  <Notes>0</Notes>
  <HiddenSlides>0</HiddenSlides>
  <MMClips>1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3" baseType="lpstr">
      <vt:lpstr>HY헤드라인M</vt:lpstr>
      <vt:lpstr>맑은 고딕</vt:lpstr>
      <vt:lpstr>함초롬돋움</vt:lpstr>
      <vt:lpstr>Arial</vt:lpstr>
      <vt:lpstr>Calibri</vt:lpstr>
      <vt:lpstr>Wingdings</vt:lpstr>
      <vt:lpstr>Office 테마</vt:lpstr>
      <vt:lpstr>PowerPoint 프레젠테이션</vt:lpstr>
      <vt:lpstr>목차</vt:lpstr>
      <vt:lpstr>에너지 정의 및 종류</vt:lpstr>
      <vt:lpstr>재생 에너지 종류</vt:lpstr>
      <vt:lpstr>OECD 주요국 재생 에너지 소비 비중</vt:lpstr>
      <vt:lpstr>에너지 절약을 위한 실천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Windows 사용자</dc:creator>
  <cp:lastModifiedBy>PC</cp:lastModifiedBy>
  <cp:revision>31</cp:revision>
  <dcterms:created xsi:type="dcterms:W3CDTF">2023-08-17T11:29:31Z</dcterms:created>
  <dcterms:modified xsi:type="dcterms:W3CDTF">2024-02-15T06:32:19Z</dcterms:modified>
</cp:coreProperties>
</file>