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F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30" autoAdjust="0"/>
    <p:restoredTop sz="77992" autoAdjust="0"/>
  </p:normalViewPr>
  <p:slideViewPr>
    <p:cSldViewPr snapToGrid="0">
      <p:cViewPr varScale="1">
        <p:scale>
          <a:sx n="85" d="100"/>
          <a:sy n="85" d="100"/>
        </p:scale>
        <p:origin x="183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4" d="100"/>
          <a:sy n="74" d="100"/>
        </p:scale>
        <p:origin x="192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함초롬바탕" panose="02030604000101010101" pitchFamily="18" charset="-127"/>
                <a:ea typeface="함초롬바탕" panose="02030604000101010101" pitchFamily="18" charset="-127"/>
                <a:cs typeface="함초롬바탕" panose="02030604000101010101" pitchFamily="18" charset="-127"/>
              </a:defRPr>
            </a:pPr>
            <a:r>
              <a:rPr 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NCS </a:t>
            </a:r>
            <a:r>
              <a:rPr lang="ko-KR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기업 활용 참여 현황</a:t>
            </a:r>
            <a:r>
              <a:rPr lang="en-US" altLang="ko-KR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endParaRPr lang="ko-KR" sz="24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c:rich>
      </c:tx>
      <c:overlay val="0"/>
      <c:spPr>
        <a:solidFill>
          <a:srgbClr val="FFFF00"/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함초롬바탕" panose="02030604000101010101" pitchFamily="18" charset="-127"/>
              <a:ea typeface="함초롬바탕" panose="02030604000101010101" pitchFamily="18" charset="-127"/>
              <a:cs typeface="함초롬바탕" panose="02030604000101010101" pitchFamily="18" charset="-127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기업 활용 수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EA2-402E-9AEB-418AD3B932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함초롬바탕" panose="02030604000101010101" pitchFamily="18" charset="-127"/>
                    <a:ea typeface="함초롬바탕" panose="02030604000101010101" pitchFamily="18" charset="-127"/>
                    <a:cs typeface="함초롬바탕" panose="02030604000101010101" pitchFamily="18" charset="-127"/>
                  </a:defRPr>
                </a:pPr>
                <a:endParaRPr lang="ko-KR"/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450</c:v>
                </c:pt>
                <c:pt idx="1">
                  <c:v>460</c:v>
                </c:pt>
                <c:pt idx="2">
                  <c:v>480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A2-402E-9AEB-418AD3B932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13932576"/>
        <c:axId val="1116301648"/>
      </c:barChart>
      <c:catAx>
        <c:axId val="1113932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함초롬바탕" panose="02030604000101010101" pitchFamily="18" charset="-127"/>
                <a:ea typeface="함초롬바탕" panose="02030604000101010101" pitchFamily="18" charset="-127"/>
                <a:cs typeface="함초롬바탕" panose="02030604000101010101" pitchFamily="18" charset="-127"/>
              </a:defRPr>
            </a:pPr>
            <a:endParaRPr lang="ko-KR"/>
          </a:p>
        </c:txPr>
        <c:crossAx val="1116301648"/>
        <c:crosses val="autoZero"/>
        <c:auto val="1"/>
        <c:lblAlgn val="ctr"/>
        <c:lblOffset val="100"/>
        <c:noMultiLvlLbl val="0"/>
      </c:catAx>
      <c:valAx>
        <c:axId val="1116301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함초롬바탕" panose="02030604000101010101" pitchFamily="18" charset="-127"/>
                    <a:ea typeface="함초롬바탕" panose="02030604000101010101" pitchFamily="18" charset="-127"/>
                    <a:cs typeface="함초롬바탕" panose="02030604000101010101" pitchFamily="18" charset="-127"/>
                  </a:defRPr>
                </a:pPr>
                <a:r>
                  <a:rPr lang="ko-KR"/>
                  <a:t>기업 수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defRPr>
              </a:pPr>
              <a:endParaRPr lang="ko-K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함초롬바탕" panose="02030604000101010101" pitchFamily="18" charset="-127"/>
                <a:ea typeface="함초롬바탕" panose="02030604000101010101" pitchFamily="18" charset="-127"/>
                <a:cs typeface="함초롬바탕" panose="02030604000101010101" pitchFamily="18" charset="-127"/>
              </a:defRPr>
            </a:pPr>
            <a:endParaRPr lang="ko-KR"/>
          </a:p>
        </c:txPr>
        <c:crossAx val="111393257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함초롬바탕" panose="02030604000101010101" pitchFamily="18" charset="-127"/>
                <a:ea typeface="함초롬바탕" panose="02030604000101010101" pitchFamily="18" charset="-127"/>
                <a:cs typeface="함초롬바탕" panose="02030604000101010101" pitchFamily="18" charset="-127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blipFill>
      <a:blip xmlns:r="http://schemas.openxmlformats.org/officeDocument/2006/relationships" r:embed="rId3"/>
      <a:tile tx="0" ty="0" sx="100000" sy="100000" flip="none" algn="tl"/>
    </a:blipFill>
    <a:ln w="12700">
      <a:solidFill>
        <a:schemeClr val="tx1"/>
      </a:solidFill>
    </a:ln>
    <a:effectLst>
      <a:outerShdw blurRad="50800" dist="38100" dir="2700000" algn="tl" rotWithShape="0">
        <a:prstClr val="black">
          <a:alpha val="40000"/>
        </a:prstClr>
      </a:outerShdw>
    </a:effectLst>
  </c:spPr>
  <c:txPr>
    <a:bodyPr/>
    <a:lstStyle/>
    <a:p>
      <a:pPr>
        <a:defRPr sz="1600">
          <a:latin typeface="함초롬바탕" panose="02030604000101010101" pitchFamily="18" charset="-127"/>
          <a:ea typeface="함초롬바탕" panose="02030604000101010101" pitchFamily="18" charset="-127"/>
          <a:cs typeface="함초롬바탕" panose="02030604000101010101" pitchFamily="18" charset="-127"/>
        </a:defRPr>
      </a:pPr>
      <a:endParaRPr lang="ko-KR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2402E3-0468-47F9-8C7E-33F467C8026B}" type="doc">
      <dgm:prSet loTypeId="urn:microsoft.com/office/officeart/2005/8/layout/process1" loCatId="process" qsTypeId="urn:microsoft.com/office/officeart/2005/8/quickstyle/3d2" qsCatId="3D" csTypeId="urn:microsoft.com/office/officeart/2005/8/colors/colorful1" csCatId="colorful" phldr="1"/>
      <dgm:spPr/>
    </dgm:pt>
    <dgm:pt modelId="{BDD22213-EE65-42E6-9746-99C91ACCA759}">
      <dgm:prSet phldrT="[텍스트]"/>
      <dgm:spPr/>
      <dgm:t>
        <a:bodyPr/>
        <a:lstStyle/>
        <a:p>
          <a:pPr latinLnBrk="1"/>
          <a:r>
            <a:rPr lang="ko-KR" altLang="en-US" dirty="0"/>
            <a:t>대분류</a:t>
          </a:r>
          <a:endParaRPr lang="en-US" altLang="ko-KR" dirty="0"/>
        </a:p>
        <a:p>
          <a:pPr latinLnBrk="1"/>
          <a:r>
            <a:rPr lang="en-US" altLang="ko-KR" dirty="0"/>
            <a:t>(24</a:t>
          </a:r>
          <a:r>
            <a:rPr lang="ko-KR" altLang="en-US" dirty="0"/>
            <a:t>개</a:t>
          </a:r>
          <a:r>
            <a:rPr lang="en-US" altLang="ko-KR" dirty="0"/>
            <a:t>)</a:t>
          </a:r>
          <a:endParaRPr lang="ko-KR" altLang="en-US" dirty="0"/>
        </a:p>
      </dgm:t>
    </dgm:pt>
    <dgm:pt modelId="{F10D98C8-81B4-463B-BB4B-F7B5C0EF392A}" type="parTrans" cxnId="{4DC11758-1AA0-45E4-BD4A-F67761857693}">
      <dgm:prSet/>
      <dgm:spPr/>
      <dgm:t>
        <a:bodyPr/>
        <a:lstStyle/>
        <a:p>
          <a:pPr latinLnBrk="1"/>
          <a:endParaRPr lang="ko-KR" altLang="en-US"/>
        </a:p>
      </dgm:t>
    </dgm:pt>
    <dgm:pt modelId="{DA3218B0-FF0B-49D9-AE3F-925BB3665CEF}" type="sibTrans" cxnId="{4DC11758-1AA0-45E4-BD4A-F67761857693}">
      <dgm:prSet/>
      <dgm:spPr/>
      <dgm:t>
        <a:bodyPr/>
        <a:lstStyle/>
        <a:p>
          <a:pPr latinLnBrk="1"/>
          <a:endParaRPr lang="ko-KR" altLang="en-US"/>
        </a:p>
      </dgm:t>
    </dgm:pt>
    <dgm:pt modelId="{C0FD236C-0C33-4E2A-8479-7304326C0456}">
      <dgm:prSet phldrT="[텍스트]"/>
      <dgm:spPr/>
      <dgm:t>
        <a:bodyPr/>
        <a:lstStyle/>
        <a:p>
          <a:pPr latinLnBrk="1"/>
          <a:r>
            <a:rPr lang="ko-KR" altLang="en-US" dirty="0"/>
            <a:t>중분류</a:t>
          </a:r>
          <a:endParaRPr lang="en-US" altLang="ko-KR" dirty="0"/>
        </a:p>
        <a:p>
          <a:pPr latinLnBrk="1"/>
          <a:r>
            <a:rPr lang="en-US" altLang="ko-KR" dirty="0"/>
            <a:t>(81</a:t>
          </a:r>
          <a:r>
            <a:rPr lang="ko-KR" altLang="en-US" dirty="0"/>
            <a:t>개</a:t>
          </a:r>
          <a:r>
            <a:rPr lang="en-US" altLang="ko-KR" dirty="0"/>
            <a:t>)</a:t>
          </a:r>
          <a:endParaRPr lang="ko-KR" altLang="en-US" dirty="0"/>
        </a:p>
      </dgm:t>
    </dgm:pt>
    <dgm:pt modelId="{D4BCFBF2-A04C-4FD9-AD6D-AE58174B8923}" type="parTrans" cxnId="{76347DCA-0FE1-4463-9544-BE063A5CD99A}">
      <dgm:prSet/>
      <dgm:spPr/>
      <dgm:t>
        <a:bodyPr/>
        <a:lstStyle/>
        <a:p>
          <a:pPr latinLnBrk="1"/>
          <a:endParaRPr lang="ko-KR" altLang="en-US"/>
        </a:p>
      </dgm:t>
    </dgm:pt>
    <dgm:pt modelId="{18B73443-DB97-40F1-8787-5CCE80009F46}" type="sibTrans" cxnId="{76347DCA-0FE1-4463-9544-BE063A5CD99A}">
      <dgm:prSet/>
      <dgm:spPr/>
      <dgm:t>
        <a:bodyPr/>
        <a:lstStyle/>
        <a:p>
          <a:pPr latinLnBrk="1"/>
          <a:endParaRPr lang="ko-KR" altLang="en-US"/>
        </a:p>
      </dgm:t>
    </dgm:pt>
    <dgm:pt modelId="{C9A9F13A-1404-4DD6-889C-D7CF5053D7E8}">
      <dgm:prSet phldrT="[텍스트]"/>
      <dgm:spPr/>
      <dgm:t>
        <a:bodyPr/>
        <a:lstStyle/>
        <a:p>
          <a:pPr latinLnBrk="1"/>
          <a:r>
            <a:rPr lang="ko-KR" altLang="en-US" dirty="0"/>
            <a:t>소분류</a:t>
          </a:r>
          <a:endParaRPr lang="en-US" altLang="ko-KR" dirty="0"/>
        </a:p>
        <a:p>
          <a:pPr latinLnBrk="1"/>
          <a:r>
            <a:rPr lang="en-US" altLang="ko-KR" dirty="0"/>
            <a:t>(271</a:t>
          </a:r>
          <a:r>
            <a:rPr lang="ko-KR" altLang="en-US" dirty="0"/>
            <a:t>개</a:t>
          </a:r>
          <a:r>
            <a:rPr lang="en-US" altLang="ko-KR" dirty="0"/>
            <a:t>)</a:t>
          </a:r>
          <a:endParaRPr lang="ko-KR" altLang="en-US" dirty="0"/>
        </a:p>
      </dgm:t>
    </dgm:pt>
    <dgm:pt modelId="{A56F1E48-E0A3-45EF-919D-742E15B66872}" type="parTrans" cxnId="{04259395-A2E0-48DF-9F40-AF7271A9BA4D}">
      <dgm:prSet/>
      <dgm:spPr/>
      <dgm:t>
        <a:bodyPr/>
        <a:lstStyle/>
        <a:p>
          <a:pPr latinLnBrk="1"/>
          <a:endParaRPr lang="ko-KR" altLang="en-US"/>
        </a:p>
      </dgm:t>
    </dgm:pt>
    <dgm:pt modelId="{BF7D8044-56B2-40A1-9DFA-4D18DEE7F372}" type="sibTrans" cxnId="{04259395-A2E0-48DF-9F40-AF7271A9BA4D}">
      <dgm:prSet/>
      <dgm:spPr/>
      <dgm:t>
        <a:bodyPr/>
        <a:lstStyle/>
        <a:p>
          <a:pPr latinLnBrk="1"/>
          <a:endParaRPr lang="ko-KR" altLang="en-US"/>
        </a:p>
      </dgm:t>
    </dgm:pt>
    <dgm:pt modelId="{080629F6-EA63-4E4F-970D-B82B9AF0B006}">
      <dgm:prSet phldrT="[텍스트]"/>
      <dgm:spPr/>
      <dgm:t>
        <a:bodyPr/>
        <a:lstStyle/>
        <a:p>
          <a:pPr latinLnBrk="1"/>
          <a:r>
            <a:rPr lang="ko-KR" altLang="en-US" dirty="0" err="1"/>
            <a:t>세분류</a:t>
          </a:r>
          <a:endParaRPr lang="en-US" altLang="ko-KR" dirty="0"/>
        </a:p>
        <a:p>
          <a:pPr latinLnBrk="1"/>
          <a:r>
            <a:rPr lang="en-US" altLang="ko-KR" dirty="0"/>
            <a:t>(1,083</a:t>
          </a:r>
          <a:r>
            <a:rPr lang="ko-KR" altLang="en-US" dirty="0"/>
            <a:t>개</a:t>
          </a:r>
          <a:r>
            <a:rPr lang="en-US" altLang="ko-KR" dirty="0"/>
            <a:t>)</a:t>
          </a:r>
          <a:endParaRPr lang="ko-KR" altLang="en-US" dirty="0"/>
        </a:p>
      </dgm:t>
    </dgm:pt>
    <dgm:pt modelId="{CC4D1C84-6526-4A3D-9D4A-4A12D7C053FF}" type="parTrans" cxnId="{B3632D53-0731-46DD-B273-D5B26B396C98}">
      <dgm:prSet/>
      <dgm:spPr/>
      <dgm:t>
        <a:bodyPr/>
        <a:lstStyle/>
        <a:p>
          <a:pPr latinLnBrk="1"/>
          <a:endParaRPr lang="ko-KR" altLang="en-US"/>
        </a:p>
      </dgm:t>
    </dgm:pt>
    <dgm:pt modelId="{7A3F3E06-2399-4323-B82C-6C12783E0CAD}" type="sibTrans" cxnId="{B3632D53-0731-46DD-B273-D5B26B396C98}">
      <dgm:prSet/>
      <dgm:spPr/>
      <dgm:t>
        <a:bodyPr/>
        <a:lstStyle/>
        <a:p>
          <a:pPr latinLnBrk="1"/>
          <a:endParaRPr lang="ko-KR" altLang="en-US"/>
        </a:p>
      </dgm:t>
    </dgm:pt>
    <dgm:pt modelId="{E9425D88-B0AB-49E1-9BE0-1ADD33D556A8}" type="pres">
      <dgm:prSet presAssocID="{962402E3-0468-47F9-8C7E-33F467C8026B}" presName="Name0" presStyleCnt="0">
        <dgm:presLayoutVars>
          <dgm:dir/>
          <dgm:resizeHandles val="exact"/>
        </dgm:presLayoutVars>
      </dgm:prSet>
      <dgm:spPr/>
    </dgm:pt>
    <dgm:pt modelId="{55960FF1-4C26-471F-A6BA-F8A51569E13D}" type="pres">
      <dgm:prSet presAssocID="{BDD22213-EE65-42E6-9746-99C91ACCA759}" presName="node" presStyleLbl="node1" presStyleIdx="0" presStyleCnt="4">
        <dgm:presLayoutVars>
          <dgm:bulletEnabled val="1"/>
        </dgm:presLayoutVars>
      </dgm:prSet>
      <dgm:spPr/>
    </dgm:pt>
    <dgm:pt modelId="{ED82695C-08F0-4E59-A09B-4BB0C159E157}" type="pres">
      <dgm:prSet presAssocID="{DA3218B0-FF0B-49D9-AE3F-925BB3665CEF}" presName="sibTrans" presStyleLbl="sibTrans2D1" presStyleIdx="0" presStyleCnt="3"/>
      <dgm:spPr/>
    </dgm:pt>
    <dgm:pt modelId="{317868BA-E12F-4585-B60E-BCF6A1DC07B5}" type="pres">
      <dgm:prSet presAssocID="{DA3218B0-FF0B-49D9-AE3F-925BB3665CEF}" presName="connectorText" presStyleLbl="sibTrans2D1" presStyleIdx="0" presStyleCnt="3"/>
      <dgm:spPr/>
    </dgm:pt>
    <dgm:pt modelId="{46E12602-6A8A-4869-AD4B-829AA8069B95}" type="pres">
      <dgm:prSet presAssocID="{C0FD236C-0C33-4E2A-8479-7304326C0456}" presName="node" presStyleLbl="node1" presStyleIdx="1" presStyleCnt="4">
        <dgm:presLayoutVars>
          <dgm:bulletEnabled val="1"/>
        </dgm:presLayoutVars>
      </dgm:prSet>
      <dgm:spPr/>
    </dgm:pt>
    <dgm:pt modelId="{B2972149-AC45-407C-97D2-91EA023D9327}" type="pres">
      <dgm:prSet presAssocID="{18B73443-DB97-40F1-8787-5CCE80009F46}" presName="sibTrans" presStyleLbl="sibTrans2D1" presStyleIdx="1" presStyleCnt="3"/>
      <dgm:spPr/>
    </dgm:pt>
    <dgm:pt modelId="{9EE9A16E-CAE5-4135-98EF-F835964806F5}" type="pres">
      <dgm:prSet presAssocID="{18B73443-DB97-40F1-8787-5CCE80009F46}" presName="connectorText" presStyleLbl="sibTrans2D1" presStyleIdx="1" presStyleCnt="3"/>
      <dgm:spPr/>
    </dgm:pt>
    <dgm:pt modelId="{8DCB5DCE-E9AF-4AA9-83BF-633BD24B1585}" type="pres">
      <dgm:prSet presAssocID="{C9A9F13A-1404-4DD6-889C-D7CF5053D7E8}" presName="node" presStyleLbl="node1" presStyleIdx="2" presStyleCnt="4">
        <dgm:presLayoutVars>
          <dgm:bulletEnabled val="1"/>
        </dgm:presLayoutVars>
      </dgm:prSet>
      <dgm:spPr/>
    </dgm:pt>
    <dgm:pt modelId="{6FDAA32F-F916-422C-B0B2-5030EC88A37F}" type="pres">
      <dgm:prSet presAssocID="{BF7D8044-56B2-40A1-9DFA-4D18DEE7F372}" presName="sibTrans" presStyleLbl="sibTrans2D1" presStyleIdx="2" presStyleCnt="3"/>
      <dgm:spPr/>
    </dgm:pt>
    <dgm:pt modelId="{635E3A29-0D92-4788-AD76-73170D959163}" type="pres">
      <dgm:prSet presAssocID="{BF7D8044-56B2-40A1-9DFA-4D18DEE7F372}" presName="connectorText" presStyleLbl="sibTrans2D1" presStyleIdx="2" presStyleCnt="3"/>
      <dgm:spPr/>
    </dgm:pt>
    <dgm:pt modelId="{328CDAD6-3BA1-44EC-BB3A-2549CDA07BEF}" type="pres">
      <dgm:prSet presAssocID="{080629F6-EA63-4E4F-970D-B82B9AF0B006}" presName="node" presStyleLbl="node1" presStyleIdx="3" presStyleCnt="4">
        <dgm:presLayoutVars>
          <dgm:bulletEnabled val="1"/>
        </dgm:presLayoutVars>
      </dgm:prSet>
      <dgm:spPr/>
    </dgm:pt>
  </dgm:ptLst>
  <dgm:cxnLst>
    <dgm:cxn modelId="{B56DF238-D9AE-4394-B180-04F42448ABDB}" type="presOf" srcId="{C9A9F13A-1404-4DD6-889C-D7CF5053D7E8}" destId="{8DCB5DCE-E9AF-4AA9-83BF-633BD24B1585}" srcOrd="0" destOrd="0" presId="urn:microsoft.com/office/officeart/2005/8/layout/process1"/>
    <dgm:cxn modelId="{9AE0A240-0A6B-4F96-B790-389B35E661AC}" type="presOf" srcId="{18B73443-DB97-40F1-8787-5CCE80009F46}" destId="{9EE9A16E-CAE5-4135-98EF-F835964806F5}" srcOrd="1" destOrd="0" presId="urn:microsoft.com/office/officeart/2005/8/layout/process1"/>
    <dgm:cxn modelId="{77F8DA61-7B4D-4A61-BFB2-7FFD623390AA}" type="presOf" srcId="{C0FD236C-0C33-4E2A-8479-7304326C0456}" destId="{46E12602-6A8A-4869-AD4B-829AA8069B95}" srcOrd="0" destOrd="0" presId="urn:microsoft.com/office/officeart/2005/8/layout/process1"/>
    <dgm:cxn modelId="{DABC556F-C8E4-4DE3-A24D-5C4A9257B7BB}" type="presOf" srcId="{962402E3-0468-47F9-8C7E-33F467C8026B}" destId="{E9425D88-B0AB-49E1-9BE0-1ADD33D556A8}" srcOrd="0" destOrd="0" presId="urn:microsoft.com/office/officeart/2005/8/layout/process1"/>
    <dgm:cxn modelId="{B3632D53-0731-46DD-B273-D5B26B396C98}" srcId="{962402E3-0468-47F9-8C7E-33F467C8026B}" destId="{080629F6-EA63-4E4F-970D-B82B9AF0B006}" srcOrd="3" destOrd="0" parTransId="{CC4D1C84-6526-4A3D-9D4A-4A12D7C053FF}" sibTransId="{7A3F3E06-2399-4323-B82C-6C12783E0CAD}"/>
    <dgm:cxn modelId="{4DC11758-1AA0-45E4-BD4A-F67761857693}" srcId="{962402E3-0468-47F9-8C7E-33F467C8026B}" destId="{BDD22213-EE65-42E6-9746-99C91ACCA759}" srcOrd="0" destOrd="0" parTransId="{F10D98C8-81B4-463B-BB4B-F7B5C0EF392A}" sibTransId="{DA3218B0-FF0B-49D9-AE3F-925BB3665CEF}"/>
    <dgm:cxn modelId="{04259395-A2E0-48DF-9F40-AF7271A9BA4D}" srcId="{962402E3-0468-47F9-8C7E-33F467C8026B}" destId="{C9A9F13A-1404-4DD6-889C-D7CF5053D7E8}" srcOrd="2" destOrd="0" parTransId="{A56F1E48-E0A3-45EF-919D-742E15B66872}" sibTransId="{BF7D8044-56B2-40A1-9DFA-4D18DEE7F372}"/>
    <dgm:cxn modelId="{50F35AA5-5871-4D90-B065-7ADFD85B2051}" type="presOf" srcId="{BDD22213-EE65-42E6-9746-99C91ACCA759}" destId="{55960FF1-4C26-471F-A6BA-F8A51569E13D}" srcOrd="0" destOrd="0" presId="urn:microsoft.com/office/officeart/2005/8/layout/process1"/>
    <dgm:cxn modelId="{491CE4AF-DE78-41A3-BBC8-A265750FA9C0}" type="presOf" srcId="{18B73443-DB97-40F1-8787-5CCE80009F46}" destId="{B2972149-AC45-407C-97D2-91EA023D9327}" srcOrd="0" destOrd="0" presId="urn:microsoft.com/office/officeart/2005/8/layout/process1"/>
    <dgm:cxn modelId="{E83775B0-D8E9-423B-8824-03913F765C91}" type="presOf" srcId="{080629F6-EA63-4E4F-970D-B82B9AF0B006}" destId="{328CDAD6-3BA1-44EC-BB3A-2549CDA07BEF}" srcOrd="0" destOrd="0" presId="urn:microsoft.com/office/officeart/2005/8/layout/process1"/>
    <dgm:cxn modelId="{3F9FA4C3-3AAC-4859-8314-9772248E9EE9}" type="presOf" srcId="{BF7D8044-56B2-40A1-9DFA-4D18DEE7F372}" destId="{635E3A29-0D92-4788-AD76-73170D959163}" srcOrd="1" destOrd="0" presId="urn:microsoft.com/office/officeart/2005/8/layout/process1"/>
    <dgm:cxn modelId="{ECBC8CC9-F9FD-49C4-87F8-A2DFEB3E9538}" type="presOf" srcId="{DA3218B0-FF0B-49D9-AE3F-925BB3665CEF}" destId="{ED82695C-08F0-4E59-A09B-4BB0C159E157}" srcOrd="0" destOrd="0" presId="urn:microsoft.com/office/officeart/2005/8/layout/process1"/>
    <dgm:cxn modelId="{76347DCA-0FE1-4463-9544-BE063A5CD99A}" srcId="{962402E3-0468-47F9-8C7E-33F467C8026B}" destId="{C0FD236C-0C33-4E2A-8479-7304326C0456}" srcOrd="1" destOrd="0" parTransId="{D4BCFBF2-A04C-4FD9-AD6D-AE58174B8923}" sibTransId="{18B73443-DB97-40F1-8787-5CCE80009F46}"/>
    <dgm:cxn modelId="{219CA5D1-6E15-4015-9458-443E6C9B75EB}" type="presOf" srcId="{DA3218B0-FF0B-49D9-AE3F-925BB3665CEF}" destId="{317868BA-E12F-4585-B60E-BCF6A1DC07B5}" srcOrd="1" destOrd="0" presId="urn:microsoft.com/office/officeart/2005/8/layout/process1"/>
    <dgm:cxn modelId="{35FCC8D8-8BEC-4C90-8ABC-B64B33834CB4}" type="presOf" srcId="{BF7D8044-56B2-40A1-9DFA-4D18DEE7F372}" destId="{6FDAA32F-F916-422C-B0B2-5030EC88A37F}" srcOrd="0" destOrd="0" presId="urn:microsoft.com/office/officeart/2005/8/layout/process1"/>
    <dgm:cxn modelId="{818E11F8-AC15-47B5-94C7-425B35F31734}" type="presParOf" srcId="{E9425D88-B0AB-49E1-9BE0-1ADD33D556A8}" destId="{55960FF1-4C26-471F-A6BA-F8A51569E13D}" srcOrd="0" destOrd="0" presId="urn:microsoft.com/office/officeart/2005/8/layout/process1"/>
    <dgm:cxn modelId="{53E73D01-A970-4FA9-8DBD-8530951A5B04}" type="presParOf" srcId="{E9425D88-B0AB-49E1-9BE0-1ADD33D556A8}" destId="{ED82695C-08F0-4E59-A09B-4BB0C159E157}" srcOrd="1" destOrd="0" presId="urn:microsoft.com/office/officeart/2005/8/layout/process1"/>
    <dgm:cxn modelId="{41C50D91-C89B-4D39-9063-ECC69C5C43DD}" type="presParOf" srcId="{ED82695C-08F0-4E59-A09B-4BB0C159E157}" destId="{317868BA-E12F-4585-B60E-BCF6A1DC07B5}" srcOrd="0" destOrd="0" presId="urn:microsoft.com/office/officeart/2005/8/layout/process1"/>
    <dgm:cxn modelId="{760CEC25-6C27-429B-9F38-3E659AB84DA0}" type="presParOf" srcId="{E9425D88-B0AB-49E1-9BE0-1ADD33D556A8}" destId="{46E12602-6A8A-4869-AD4B-829AA8069B95}" srcOrd="2" destOrd="0" presId="urn:microsoft.com/office/officeart/2005/8/layout/process1"/>
    <dgm:cxn modelId="{B3869433-3AE7-4EEE-8C8F-29C8974F7469}" type="presParOf" srcId="{E9425D88-B0AB-49E1-9BE0-1ADD33D556A8}" destId="{B2972149-AC45-407C-97D2-91EA023D9327}" srcOrd="3" destOrd="0" presId="urn:microsoft.com/office/officeart/2005/8/layout/process1"/>
    <dgm:cxn modelId="{D2AA28B2-AA2B-4CB8-BB32-696839696D89}" type="presParOf" srcId="{B2972149-AC45-407C-97D2-91EA023D9327}" destId="{9EE9A16E-CAE5-4135-98EF-F835964806F5}" srcOrd="0" destOrd="0" presId="urn:microsoft.com/office/officeart/2005/8/layout/process1"/>
    <dgm:cxn modelId="{59820723-9714-4718-9EBC-2948C3FFBFEF}" type="presParOf" srcId="{E9425D88-B0AB-49E1-9BE0-1ADD33D556A8}" destId="{8DCB5DCE-E9AF-4AA9-83BF-633BD24B1585}" srcOrd="4" destOrd="0" presId="urn:microsoft.com/office/officeart/2005/8/layout/process1"/>
    <dgm:cxn modelId="{49085E21-D4BF-44C8-91F9-843BB522A81A}" type="presParOf" srcId="{E9425D88-B0AB-49E1-9BE0-1ADD33D556A8}" destId="{6FDAA32F-F916-422C-B0B2-5030EC88A37F}" srcOrd="5" destOrd="0" presId="urn:microsoft.com/office/officeart/2005/8/layout/process1"/>
    <dgm:cxn modelId="{7D1560E8-4BA0-48D6-A178-24AC8F7F4A3A}" type="presParOf" srcId="{6FDAA32F-F916-422C-B0B2-5030EC88A37F}" destId="{635E3A29-0D92-4788-AD76-73170D959163}" srcOrd="0" destOrd="0" presId="urn:microsoft.com/office/officeart/2005/8/layout/process1"/>
    <dgm:cxn modelId="{94BD9D35-609F-4EB5-AFAD-619574C6B14D}" type="presParOf" srcId="{E9425D88-B0AB-49E1-9BE0-1ADD33D556A8}" destId="{328CDAD6-3BA1-44EC-BB3A-2549CDA07BEF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960FF1-4C26-471F-A6BA-F8A51569E13D}">
      <dsp:nvSpPr>
        <dsp:cNvPr id="0" name=""/>
        <dsp:cNvSpPr/>
      </dsp:nvSpPr>
      <dsp:spPr>
        <a:xfrm>
          <a:off x="2902" y="1660075"/>
          <a:ext cx="1268883" cy="10825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/>
            <a:t>대분류</a:t>
          </a:r>
          <a:endParaRPr lang="en-US" altLang="ko-KR" sz="1800" kern="1200" dirty="0"/>
        </a:p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 dirty="0"/>
            <a:t>(24</a:t>
          </a:r>
          <a:r>
            <a:rPr lang="ko-KR" altLang="en-US" sz="1800" kern="1200" dirty="0"/>
            <a:t>개</a:t>
          </a:r>
          <a:r>
            <a:rPr lang="en-US" altLang="ko-KR" sz="1800" kern="1200" dirty="0"/>
            <a:t>)</a:t>
          </a:r>
          <a:endParaRPr lang="ko-KR" altLang="en-US" sz="1800" kern="1200" dirty="0"/>
        </a:p>
      </dsp:txBody>
      <dsp:txXfrm>
        <a:off x="34608" y="1691781"/>
        <a:ext cx="1205471" cy="1019104"/>
      </dsp:txXfrm>
    </dsp:sp>
    <dsp:sp modelId="{ED82695C-08F0-4E59-A09B-4BB0C159E157}">
      <dsp:nvSpPr>
        <dsp:cNvPr id="0" name=""/>
        <dsp:cNvSpPr/>
      </dsp:nvSpPr>
      <dsp:spPr>
        <a:xfrm>
          <a:off x="1398674" y="2043991"/>
          <a:ext cx="269003" cy="3146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300" kern="1200"/>
        </a:p>
      </dsp:txBody>
      <dsp:txXfrm>
        <a:off x="1398674" y="2106928"/>
        <a:ext cx="188302" cy="188809"/>
      </dsp:txXfrm>
    </dsp:sp>
    <dsp:sp modelId="{46E12602-6A8A-4869-AD4B-829AA8069B95}">
      <dsp:nvSpPr>
        <dsp:cNvPr id="0" name=""/>
        <dsp:cNvSpPr/>
      </dsp:nvSpPr>
      <dsp:spPr>
        <a:xfrm>
          <a:off x="1779339" y="1660075"/>
          <a:ext cx="1268883" cy="10825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/>
            <a:t>중분류</a:t>
          </a:r>
          <a:endParaRPr lang="en-US" altLang="ko-KR" sz="1800" kern="1200" dirty="0"/>
        </a:p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 dirty="0"/>
            <a:t>(81</a:t>
          </a:r>
          <a:r>
            <a:rPr lang="ko-KR" altLang="en-US" sz="1800" kern="1200" dirty="0"/>
            <a:t>개</a:t>
          </a:r>
          <a:r>
            <a:rPr lang="en-US" altLang="ko-KR" sz="1800" kern="1200" dirty="0"/>
            <a:t>)</a:t>
          </a:r>
          <a:endParaRPr lang="ko-KR" altLang="en-US" sz="1800" kern="1200" dirty="0"/>
        </a:p>
      </dsp:txBody>
      <dsp:txXfrm>
        <a:off x="1811045" y="1691781"/>
        <a:ext cx="1205471" cy="1019104"/>
      </dsp:txXfrm>
    </dsp:sp>
    <dsp:sp modelId="{B2972149-AC45-407C-97D2-91EA023D9327}">
      <dsp:nvSpPr>
        <dsp:cNvPr id="0" name=""/>
        <dsp:cNvSpPr/>
      </dsp:nvSpPr>
      <dsp:spPr>
        <a:xfrm>
          <a:off x="3175111" y="2043991"/>
          <a:ext cx="269003" cy="3146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300" kern="1200"/>
        </a:p>
      </dsp:txBody>
      <dsp:txXfrm>
        <a:off x="3175111" y="2106928"/>
        <a:ext cx="188302" cy="188809"/>
      </dsp:txXfrm>
    </dsp:sp>
    <dsp:sp modelId="{8DCB5DCE-E9AF-4AA9-83BF-633BD24B1585}">
      <dsp:nvSpPr>
        <dsp:cNvPr id="0" name=""/>
        <dsp:cNvSpPr/>
      </dsp:nvSpPr>
      <dsp:spPr>
        <a:xfrm>
          <a:off x="3555776" y="1660075"/>
          <a:ext cx="1268883" cy="10825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/>
            <a:t>소분류</a:t>
          </a:r>
          <a:endParaRPr lang="en-US" altLang="ko-KR" sz="1800" kern="1200" dirty="0"/>
        </a:p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 dirty="0"/>
            <a:t>(271</a:t>
          </a:r>
          <a:r>
            <a:rPr lang="ko-KR" altLang="en-US" sz="1800" kern="1200" dirty="0"/>
            <a:t>개</a:t>
          </a:r>
          <a:r>
            <a:rPr lang="en-US" altLang="ko-KR" sz="1800" kern="1200" dirty="0"/>
            <a:t>)</a:t>
          </a:r>
          <a:endParaRPr lang="ko-KR" altLang="en-US" sz="1800" kern="1200" dirty="0"/>
        </a:p>
      </dsp:txBody>
      <dsp:txXfrm>
        <a:off x="3587482" y="1691781"/>
        <a:ext cx="1205471" cy="1019104"/>
      </dsp:txXfrm>
    </dsp:sp>
    <dsp:sp modelId="{6FDAA32F-F916-422C-B0B2-5030EC88A37F}">
      <dsp:nvSpPr>
        <dsp:cNvPr id="0" name=""/>
        <dsp:cNvSpPr/>
      </dsp:nvSpPr>
      <dsp:spPr>
        <a:xfrm>
          <a:off x="4951548" y="2043991"/>
          <a:ext cx="269003" cy="3146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300" kern="1200"/>
        </a:p>
      </dsp:txBody>
      <dsp:txXfrm>
        <a:off x="4951548" y="2106928"/>
        <a:ext cx="188302" cy="188809"/>
      </dsp:txXfrm>
    </dsp:sp>
    <dsp:sp modelId="{328CDAD6-3BA1-44EC-BB3A-2549CDA07BEF}">
      <dsp:nvSpPr>
        <dsp:cNvPr id="0" name=""/>
        <dsp:cNvSpPr/>
      </dsp:nvSpPr>
      <dsp:spPr>
        <a:xfrm>
          <a:off x="5332214" y="1660075"/>
          <a:ext cx="1268883" cy="10825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 err="1"/>
            <a:t>세분류</a:t>
          </a:r>
          <a:endParaRPr lang="en-US" altLang="ko-KR" sz="1800" kern="1200" dirty="0"/>
        </a:p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 dirty="0"/>
            <a:t>(1,083</a:t>
          </a:r>
          <a:r>
            <a:rPr lang="ko-KR" altLang="en-US" sz="1800" kern="1200" dirty="0"/>
            <a:t>개</a:t>
          </a:r>
          <a:r>
            <a:rPr lang="en-US" altLang="ko-KR" sz="1800" kern="1200" dirty="0"/>
            <a:t>)</a:t>
          </a:r>
          <a:endParaRPr lang="ko-KR" altLang="en-US" sz="1800" kern="1200" dirty="0"/>
        </a:p>
      </dsp:txBody>
      <dsp:txXfrm>
        <a:off x="5363920" y="1691781"/>
        <a:ext cx="1205471" cy="10191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0.23305</cdr:x>
      <cdr:y>0.23943</cdr:y>
    </cdr:from>
    <cdr:to>
      <cdr:x>0.58841</cdr:x>
      <cdr:y>0.33737</cdr:y>
    </cdr:to>
    <cdr:sp macro="" textlink="">
      <cdr:nvSpPr>
        <cdr:cNvPr id="4" name="사각형: 둥근 모서리 3">
          <a:extLst xmlns:a="http://schemas.openxmlformats.org/drawingml/2006/main">
            <a:ext uri="{FF2B5EF4-FFF2-40B4-BE49-F238E27FC236}">
              <a16:creationId xmlns:a16="http://schemas.microsoft.com/office/drawing/2014/main" id="{E9203EEE-535B-42B6-BA87-47FB010A8A36}"/>
            </a:ext>
          </a:extLst>
        </cdr:cNvPr>
        <cdr:cNvSpPr/>
      </cdr:nvSpPr>
      <cdr:spPr>
        <a:xfrm xmlns:a="http://schemas.openxmlformats.org/drawingml/2006/main">
          <a:off x="1991141" y="1041862"/>
          <a:ext cx="3036163" cy="426129"/>
        </a:xfrm>
        <a:prstGeom xmlns:a="http://schemas.openxmlformats.org/drawingml/2006/main" prst="roundRect">
          <a:avLst>
            <a:gd name="adj" fmla="val 50000"/>
          </a:avLst>
        </a:prstGeom>
        <a:solidFill xmlns:a="http://schemas.openxmlformats.org/drawingml/2006/main">
          <a:srgbClr val="FFC000">
            <a:alpha val="50000"/>
          </a:srgb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ko-KR" altLang="en-US" sz="14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rPr>
            <a:t>출처</a:t>
          </a:r>
          <a:r>
            <a:rPr lang="en-US" altLang="ko-KR" sz="14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rPr>
            <a:t>: </a:t>
          </a:r>
          <a:r>
            <a:rPr lang="ko-KR" altLang="en-US" sz="14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rPr>
            <a:t>국가직무능력표준 웹사이트</a:t>
          </a:r>
          <a:endParaRPr lang="ko-KR" sz="1400" b="1" dirty="0">
            <a:solidFill>
              <a:schemeClr val="tx1"/>
            </a:solidFill>
            <a:latin typeface="함초롬돋움" panose="020B0604000101010101" pitchFamily="50" charset="-127"/>
            <a:ea typeface="함초롬돋움" panose="020B0604000101010101" pitchFamily="50" charset="-127"/>
            <a:cs typeface="함초롬돋움" panose="020B0604000101010101" pitchFamily="50" charset="-127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705CB-DDE7-472E-92FF-76499F849528}" type="datetimeFigureOut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AAB890-CFC7-4F17-9119-AB07A5CDF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1456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0BC9B8-5533-4193-A1C1-2EC2F93B06E8}" type="datetimeFigureOut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1B5AAC-18AC-4AFE-9B79-5A78EA6271F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8560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안녕하십니까</a:t>
            </a:r>
            <a:r>
              <a:rPr lang="en-US" altLang="ko-KR" dirty="0"/>
              <a:t>? </a:t>
            </a:r>
            <a:r>
              <a:rPr lang="ko-KR" altLang="en-US" dirty="0"/>
              <a:t>발표자</a:t>
            </a:r>
            <a:r>
              <a:rPr lang="ko-KR" altLang="en-US" baseline="0" dirty="0"/>
              <a:t> </a:t>
            </a:r>
            <a:r>
              <a:rPr lang="en-US" altLang="ko-KR" baseline="0" dirty="0"/>
              <a:t>OOO </a:t>
            </a:r>
            <a:r>
              <a:rPr lang="ko-KR" altLang="en-US" baseline="0" dirty="0"/>
              <a:t>입니다</a:t>
            </a:r>
            <a:r>
              <a:rPr lang="en-US" altLang="ko-KR" baseline="0" dirty="0"/>
              <a:t>.</a:t>
            </a:r>
          </a:p>
          <a:p>
            <a:r>
              <a:rPr lang="ko-KR" altLang="en-US" baseline="0" dirty="0"/>
              <a:t>오늘 말씀드릴 내용은 국기직무능력표준에 대한 안내입니다</a:t>
            </a:r>
            <a:r>
              <a:rPr lang="en-US" altLang="ko-KR" baseline="0" dirty="0"/>
              <a:t>.</a:t>
            </a:r>
          </a:p>
          <a:p>
            <a:r>
              <a:rPr lang="ko-KR" altLang="en-US" baseline="0" dirty="0"/>
              <a:t>지금부터 설명회를 시작할 예정이니 핸드폰은 </a:t>
            </a:r>
            <a:r>
              <a:rPr lang="ko-KR" altLang="en-US" baseline="0" dirty="0" err="1"/>
              <a:t>매너모드로</a:t>
            </a:r>
            <a:r>
              <a:rPr lang="ko-KR" altLang="en-US" baseline="0" dirty="0"/>
              <a:t> 변경해주시면 감사하겠습니다</a:t>
            </a:r>
            <a:r>
              <a:rPr lang="en-US" altLang="ko-KR" baseline="0" dirty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B5AAC-18AC-4AFE-9B79-5A78EA6271F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3063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B5AAC-18AC-4AFE-9B79-5A78EA6271F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7093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B5AAC-18AC-4AFE-9B79-5A78EA6271F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8500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B5AAC-18AC-4AFE-9B79-5A78EA6271F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56865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B5AAC-18AC-4AFE-9B79-5A78EA6271F3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0864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B5AAC-18AC-4AFE-9B79-5A78EA6271F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47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>
            <a:normAutofit/>
          </a:bodyPr>
          <a:lstStyle>
            <a:lvl1pPr algn="ctr">
              <a:defRPr sz="5800"/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6087-D3FD-4DF7-9B6D-EC47A1523C98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국가직무능력표준 안내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DE142-C43B-4586-9FCD-012FBFFDB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8578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D1945-19DC-48AA-878C-5079B04501EA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국가직무능력표준 안내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DE142-C43B-4586-9FCD-012FBFFDB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6392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0BF78-E5BB-4FFA-9258-8674FD8C4FA5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국가직무능력표준 안내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DE142-C43B-4586-9FCD-012FBFFDB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9366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6D366-6638-455E-8233-745B45A9A24D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국가직무능력표준 안내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DE142-C43B-4586-9FCD-012FBFFDB7FD}" type="slidenum">
              <a:rPr lang="ko-KR" altLang="en-US" smtClean="0"/>
              <a:pPr/>
              <a:t>‹#›</a:t>
            </a:fld>
            <a:r>
              <a:rPr lang="ko-KR" altLang="en-US" dirty="0"/>
              <a:t> </a:t>
            </a:r>
            <a:r>
              <a:rPr lang="en-US" altLang="ko-KR" dirty="0"/>
              <a:t>page</a:t>
            </a:r>
            <a:r>
              <a:rPr lang="ko-KR" alt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24928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18C7-6316-4481-B89B-C4D0BBA87F37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국가직무능력표준 안내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DE142-C43B-4586-9FCD-012FBFFDB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8208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6E4B7-1380-490E-81A0-AFC4C7ACF222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국가직무능력표준 안내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DE142-C43B-4586-9FCD-012FBFFDB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7388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2BD87-D50A-4196-8991-E434F9D17DBD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국가직무능력표준 안내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DE142-C43B-4586-9FCD-012FBFFDB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4479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9D581-633F-4D21-85A8-D3E37B61D4E6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국가직무능력표준 안내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DE142-C43B-4586-9FCD-012FBFFDB7FD}" type="slidenum">
              <a:rPr lang="ko-KR" altLang="en-US" smtClean="0"/>
              <a:pPr/>
              <a:t>‹#›</a:t>
            </a:fld>
            <a:r>
              <a:rPr lang="ko-KR" altLang="en-US" dirty="0"/>
              <a:t> </a:t>
            </a:r>
            <a:r>
              <a:rPr lang="en-US" altLang="ko-KR" dirty="0"/>
              <a:t>page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6432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ED57B-B601-447F-BBB3-CBBF032597C2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국가직무능력표준 안내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DE142-C43B-4586-9FCD-012FBFFDB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7014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7E7F-A6A2-42BB-B3E7-57AB6622F88D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국가직무능력표준 안내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DE142-C43B-4586-9FCD-012FBFFDB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823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6C19-403E-4733-8328-1049F894AD5A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국가직무능력표준 안내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DE142-C43B-4586-9FCD-012FBFFDB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6163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B0A95-DB11-4A17-BFEC-B808B0078F19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3148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rgbClr val="0070C0"/>
                </a:solidFill>
              </a:defRPr>
            </a:lvl1pPr>
          </a:lstStyle>
          <a:p>
            <a:r>
              <a:rPr lang="ko-KR" altLang="en-US"/>
              <a:t>국가직무능력표준 안내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rgbClr val="0070C0"/>
                </a:solidFill>
              </a:defRPr>
            </a:lvl1pPr>
          </a:lstStyle>
          <a:p>
            <a:fld id="{71FDE142-C43B-4586-9FCD-012FBFFDB7FD}" type="slidenum">
              <a:rPr lang="ko-KR" altLang="en-US" smtClean="0"/>
              <a:pPr/>
              <a:t>‹#›</a:t>
            </a:fld>
            <a:r>
              <a:rPr lang="ko-KR" altLang="en-US" dirty="0"/>
              <a:t> </a:t>
            </a:r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9" name="사각형: 둥근 대각선 방향 모서리 8">
            <a:extLst>
              <a:ext uri="{FF2B5EF4-FFF2-40B4-BE49-F238E27FC236}">
                <a16:creationId xmlns:a16="http://schemas.microsoft.com/office/drawing/2014/main" id="{BDFDD973-7DB8-452C-9A3D-1BF1D61F14D8}"/>
              </a:ext>
            </a:extLst>
          </p:cNvPr>
          <p:cNvSpPr/>
          <p:nvPr userDrawn="1"/>
        </p:nvSpPr>
        <p:spPr>
          <a:xfrm>
            <a:off x="19664" y="19205"/>
            <a:ext cx="9886336" cy="132556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사각형: 둥근 대각선 방향 모서리 9">
            <a:extLst>
              <a:ext uri="{FF2B5EF4-FFF2-40B4-BE49-F238E27FC236}">
                <a16:creationId xmlns:a16="http://schemas.microsoft.com/office/drawing/2014/main" id="{90579375-7B3C-4484-BC34-3868E38BCDBB}"/>
              </a:ext>
            </a:extLst>
          </p:cNvPr>
          <p:cNvSpPr/>
          <p:nvPr userDrawn="1"/>
        </p:nvSpPr>
        <p:spPr>
          <a:xfrm>
            <a:off x="572572" y="21148"/>
            <a:ext cx="8731046" cy="1325563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603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512" y="6306936"/>
            <a:ext cx="1623236" cy="46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878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1" hangingPunct="1">
        <a:lnSpc>
          <a:spcPct val="90000"/>
        </a:lnSpc>
        <a:spcBef>
          <a:spcPct val="0"/>
        </a:spcBef>
        <a:buNone/>
        <a:defRPr sz="4600" kern="1200">
          <a:solidFill>
            <a:schemeClr val="accent2">
              <a:lumMod val="50000"/>
            </a:schemeClr>
          </a:solidFill>
          <a:latin typeface="HY헤드라인M" panose="02030600000101010101" pitchFamily="18" charset="-127"/>
          <a:ea typeface="HY헤드라인M" panose="02030600000101010101" pitchFamily="18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순서도: 수동 입력 3">
            <a:extLst>
              <a:ext uri="{FF2B5EF4-FFF2-40B4-BE49-F238E27FC236}">
                <a16:creationId xmlns:a16="http://schemas.microsoft.com/office/drawing/2014/main" id="{811CC88D-C269-4374-8530-C0D225CD381B}"/>
              </a:ext>
            </a:extLst>
          </p:cNvPr>
          <p:cNvSpPr/>
          <p:nvPr/>
        </p:nvSpPr>
        <p:spPr>
          <a:xfrm>
            <a:off x="39657" y="3254477"/>
            <a:ext cx="9802762" cy="3515034"/>
          </a:xfrm>
          <a:prstGeom prst="flowChartManualInput">
            <a:avLst/>
          </a:prstGeom>
          <a:blipFill dpi="0" rotWithShape="1">
            <a:blip r:embed="rId5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AAB75CB-C157-4367-ABB6-4A90245C2608}"/>
              </a:ext>
            </a:extLst>
          </p:cNvPr>
          <p:cNvSpPr/>
          <p:nvPr/>
        </p:nvSpPr>
        <p:spPr>
          <a:xfrm>
            <a:off x="1167348" y="1384195"/>
            <a:ext cx="7571304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</a:bodyPr>
          <a:lstStyle/>
          <a:p>
            <a:pPr algn="ctr"/>
            <a:r>
              <a:rPr lang="ko-KR" altLang="en-US" sz="5400" b="0" cap="none" spc="0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국가직무능력표준 안내 </a:t>
            </a:r>
            <a:endParaRPr lang="en-US" altLang="ko-KR" sz="5400" b="0" cap="none" spc="0" dirty="0">
              <a:ln w="0"/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5D3FEB31-A80B-4BEF-A08F-7250100449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1282" y="257786"/>
            <a:ext cx="2476500" cy="704850"/>
          </a:xfrm>
          <a:prstGeom prst="rect">
            <a:avLst/>
          </a:prstGeom>
        </p:spPr>
      </p:pic>
      <p:pic>
        <p:nvPicPr>
          <p:cNvPr id="7" name="오디오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0040" y="2577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91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32D182-C9A2-4771-B808-C71264A90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BAE90ABD-CBF0-4DD5-B10B-24DD09BF8B7D}"/>
              </a:ext>
            </a:extLst>
          </p:cNvPr>
          <p:cNvGrpSpPr/>
          <p:nvPr/>
        </p:nvGrpSpPr>
        <p:grpSpPr>
          <a:xfrm>
            <a:off x="1024252" y="1622323"/>
            <a:ext cx="7895303" cy="757083"/>
            <a:chOff x="1150374" y="1622323"/>
            <a:chExt cx="7895303" cy="757083"/>
          </a:xfrm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306C41FB-A5AD-4544-AFAA-7F6952832ED0}"/>
                </a:ext>
              </a:extLst>
            </p:cNvPr>
            <p:cNvSpPr/>
            <p:nvPr/>
          </p:nvSpPr>
          <p:spPr>
            <a:xfrm>
              <a:off x="1602659" y="2281086"/>
              <a:ext cx="7443018" cy="9832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눈물 방울 3">
              <a:extLst>
                <a:ext uri="{FF2B5EF4-FFF2-40B4-BE49-F238E27FC236}">
                  <a16:creationId xmlns:a16="http://schemas.microsoft.com/office/drawing/2014/main" id="{F98C371D-F250-4654-8BDC-4F8C28D922D2}"/>
                </a:ext>
              </a:extLst>
            </p:cNvPr>
            <p:cNvSpPr/>
            <p:nvPr/>
          </p:nvSpPr>
          <p:spPr>
            <a:xfrm>
              <a:off x="1150374" y="1622323"/>
              <a:ext cx="816078" cy="757083"/>
            </a:xfrm>
            <a:prstGeom prst="teardrop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1</a:t>
              </a:r>
              <a:endParaRPr lang="ko-KR" altLang="en-US" sz="3200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D9CA0A8-C486-43B9-AFE5-2BFA27D99354}"/>
                </a:ext>
              </a:extLst>
            </p:cNvPr>
            <p:cNvSpPr txBox="1"/>
            <p:nvPr/>
          </p:nvSpPr>
          <p:spPr>
            <a:xfrm>
              <a:off x="2091560" y="1712234"/>
              <a:ext cx="67791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b="1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NCS </a:t>
              </a:r>
              <a:r>
                <a:rPr lang="ko-KR" altLang="en-US" sz="2800" b="1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정의와 분류</a:t>
              </a:r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9F9E24E2-E71F-4B03-A3FF-BC2261048293}"/>
              </a:ext>
            </a:extLst>
          </p:cNvPr>
          <p:cNvGrpSpPr/>
          <p:nvPr/>
        </p:nvGrpSpPr>
        <p:grpSpPr>
          <a:xfrm>
            <a:off x="1024252" y="2878309"/>
            <a:ext cx="7895303" cy="757083"/>
            <a:chOff x="1150374" y="1622323"/>
            <a:chExt cx="7895303" cy="757083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DA291C73-DC75-47F4-832F-0F818DFC06D8}"/>
                </a:ext>
              </a:extLst>
            </p:cNvPr>
            <p:cNvSpPr/>
            <p:nvPr/>
          </p:nvSpPr>
          <p:spPr>
            <a:xfrm>
              <a:off x="1602659" y="2281086"/>
              <a:ext cx="7443018" cy="9832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눈물 방울 8">
              <a:extLst>
                <a:ext uri="{FF2B5EF4-FFF2-40B4-BE49-F238E27FC236}">
                  <a16:creationId xmlns:a16="http://schemas.microsoft.com/office/drawing/2014/main" id="{3DFFD9DA-1E25-4381-A148-9D0805BE258E}"/>
                </a:ext>
              </a:extLst>
            </p:cNvPr>
            <p:cNvSpPr/>
            <p:nvPr/>
          </p:nvSpPr>
          <p:spPr>
            <a:xfrm>
              <a:off x="1150374" y="1622323"/>
              <a:ext cx="816078" cy="757083"/>
            </a:xfrm>
            <a:prstGeom prst="teardrop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2</a:t>
              </a:r>
              <a:endParaRPr lang="ko-KR" altLang="en-US" sz="3200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  <p:sp>
          <p:nvSpPr>
            <p:cNvPr id="10" name="TextBox 9">
              <a:hlinkClick r:id="rId3" action="ppaction://hlinksldjump"/>
              <a:extLst>
                <a:ext uri="{FF2B5EF4-FFF2-40B4-BE49-F238E27FC236}">
                  <a16:creationId xmlns:a16="http://schemas.microsoft.com/office/drawing/2014/main" id="{8D185F40-D460-4C71-A145-8C5982C0F52F}"/>
                </a:ext>
              </a:extLst>
            </p:cNvPr>
            <p:cNvSpPr txBox="1"/>
            <p:nvPr/>
          </p:nvSpPr>
          <p:spPr>
            <a:xfrm>
              <a:off x="2091560" y="1698379"/>
              <a:ext cx="67791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b="1" dirty="0">
                  <a:latin typeface="HY헤드라인M" panose="02030600000101010101" pitchFamily="18" charset="-127"/>
                  <a:ea typeface="HY헤드라인M" panose="02030600000101010101" pitchFamily="18" charset="-127"/>
                  <a:hlinkClick r:id="rId3" action="ppaction://hlinksldjump"/>
                </a:rPr>
                <a:t>기업에서의 </a:t>
              </a:r>
              <a:r>
                <a:rPr lang="en-US" altLang="ko-KR" sz="2800" b="1">
                  <a:latin typeface="HY헤드라인M" panose="02030600000101010101" pitchFamily="18" charset="-127"/>
                  <a:ea typeface="HY헤드라인M" panose="02030600000101010101" pitchFamily="18" charset="-127"/>
                  <a:hlinkClick r:id="rId3" action="ppaction://hlinksldjump"/>
                </a:rPr>
                <a:t>NCS </a:t>
              </a:r>
              <a:r>
                <a:rPr lang="ko-KR" altLang="en-US" sz="2800" b="1">
                  <a:latin typeface="HY헤드라인M" panose="02030600000101010101" pitchFamily="18" charset="-127"/>
                  <a:ea typeface="HY헤드라인M" panose="02030600000101010101" pitchFamily="18" charset="-127"/>
                  <a:hlinkClick r:id="rId3" action="ppaction://hlinksldjump"/>
                </a:rPr>
                <a:t>활용 시 </a:t>
              </a:r>
              <a:r>
                <a:rPr lang="ko-KR" altLang="en-US" sz="2800" b="1" dirty="0">
                  <a:latin typeface="HY헤드라인M" panose="02030600000101010101" pitchFamily="18" charset="-127"/>
                  <a:ea typeface="HY헤드라인M" panose="02030600000101010101" pitchFamily="18" charset="-127"/>
                  <a:hlinkClick r:id="rId3" action="ppaction://hlinksldjump"/>
                </a:rPr>
                <a:t>장점</a:t>
              </a:r>
              <a:endParaRPr lang="ko-KR" altLang="en-US" sz="2800" b="1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79539F10-1A6F-4D97-8D14-283D4B99CEEA}"/>
              </a:ext>
            </a:extLst>
          </p:cNvPr>
          <p:cNvGrpSpPr/>
          <p:nvPr/>
        </p:nvGrpSpPr>
        <p:grpSpPr>
          <a:xfrm>
            <a:off x="1024252" y="4134295"/>
            <a:ext cx="7895303" cy="757083"/>
            <a:chOff x="1150374" y="1622323"/>
            <a:chExt cx="7895303" cy="757083"/>
          </a:xfrm>
        </p:grpSpPr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FEFA59E0-E633-4D7B-87DA-BBC5D7C45BA3}"/>
                </a:ext>
              </a:extLst>
            </p:cNvPr>
            <p:cNvSpPr/>
            <p:nvPr/>
          </p:nvSpPr>
          <p:spPr>
            <a:xfrm>
              <a:off x="1602659" y="2281086"/>
              <a:ext cx="7443018" cy="9832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눈물 방울 12">
              <a:extLst>
                <a:ext uri="{FF2B5EF4-FFF2-40B4-BE49-F238E27FC236}">
                  <a16:creationId xmlns:a16="http://schemas.microsoft.com/office/drawing/2014/main" id="{B92A35EB-D2F1-464A-B7A0-29F3480B8357}"/>
                </a:ext>
              </a:extLst>
            </p:cNvPr>
            <p:cNvSpPr/>
            <p:nvPr/>
          </p:nvSpPr>
          <p:spPr>
            <a:xfrm>
              <a:off x="1150374" y="1622323"/>
              <a:ext cx="816078" cy="757083"/>
            </a:xfrm>
            <a:prstGeom prst="teardrop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3</a:t>
              </a:r>
              <a:endParaRPr lang="ko-KR" altLang="en-US" sz="3200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E31A638-FF63-4C78-9DF2-E758AB9C09D4}"/>
                </a:ext>
              </a:extLst>
            </p:cNvPr>
            <p:cNvSpPr txBox="1"/>
            <p:nvPr/>
          </p:nvSpPr>
          <p:spPr>
            <a:xfrm>
              <a:off x="2091560" y="1698379"/>
              <a:ext cx="67791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b="1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NCS </a:t>
              </a:r>
              <a:r>
                <a:rPr lang="ko-KR" altLang="en-US" sz="2800" b="1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기업 활용 </a:t>
              </a:r>
              <a:r>
                <a:rPr lang="ko-KR" altLang="en-US" sz="2800" b="1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참여 현황</a:t>
              </a: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5CFB39EF-CA47-4242-A797-5906789563A0}"/>
              </a:ext>
            </a:extLst>
          </p:cNvPr>
          <p:cNvGrpSpPr/>
          <p:nvPr/>
        </p:nvGrpSpPr>
        <p:grpSpPr>
          <a:xfrm>
            <a:off x="1024252" y="5390281"/>
            <a:ext cx="7895303" cy="757083"/>
            <a:chOff x="1150374" y="1622323"/>
            <a:chExt cx="7895303" cy="757083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BE219697-71C6-4CD7-9611-DC48699F333A}"/>
                </a:ext>
              </a:extLst>
            </p:cNvPr>
            <p:cNvSpPr/>
            <p:nvPr/>
          </p:nvSpPr>
          <p:spPr>
            <a:xfrm>
              <a:off x="1602659" y="2281086"/>
              <a:ext cx="7443018" cy="9832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눈물 방울 16">
              <a:extLst>
                <a:ext uri="{FF2B5EF4-FFF2-40B4-BE49-F238E27FC236}">
                  <a16:creationId xmlns:a16="http://schemas.microsoft.com/office/drawing/2014/main" id="{D588CE26-C52C-4038-B704-83E0FC106C23}"/>
                </a:ext>
              </a:extLst>
            </p:cNvPr>
            <p:cNvSpPr/>
            <p:nvPr/>
          </p:nvSpPr>
          <p:spPr>
            <a:xfrm>
              <a:off x="1150374" y="1622323"/>
              <a:ext cx="816078" cy="757083"/>
            </a:xfrm>
            <a:prstGeom prst="teardrop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4</a:t>
              </a:r>
              <a:endParaRPr lang="ko-KR" altLang="en-US" sz="3200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CD1F548-088B-4EE3-A784-5E8CCB8F8C86}"/>
                </a:ext>
              </a:extLst>
            </p:cNvPr>
            <p:cNvSpPr txBox="1"/>
            <p:nvPr/>
          </p:nvSpPr>
          <p:spPr>
            <a:xfrm>
              <a:off x="2091560" y="1712234"/>
              <a:ext cx="67791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b="1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NCS </a:t>
              </a:r>
              <a:r>
                <a:rPr lang="ko-KR" altLang="en-US" sz="2800" b="1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개념도 및 분류</a:t>
              </a:r>
            </a:p>
          </p:txBody>
        </p:sp>
      </p:grpSp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0" t="66960" r="55246" b="7618"/>
          <a:stretch/>
        </p:blipFill>
        <p:spPr>
          <a:xfrm>
            <a:off x="6853657" y="3996960"/>
            <a:ext cx="2870047" cy="205208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5" name="바닥글 개체 틀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국가직무능력표준 안내</a:t>
            </a:r>
          </a:p>
        </p:txBody>
      </p:sp>
      <p:sp>
        <p:nvSpPr>
          <p:cNvPr id="26" name="슬라이드 번호 개체 틀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DE142-C43B-4586-9FCD-012FBFFDB7FD}" type="slidenum">
              <a:rPr lang="ko-KR" altLang="en-US" smtClean="0"/>
              <a:pPr/>
              <a:t>2</a:t>
            </a:fld>
            <a:r>
              <a:rPr lang="ko-KR" altLang="en-US"/>
              <a:t> </a:t>
            </a:r>
            <a:r>
              <a:rPr lang="en-US" altLang="ko-KR"/>
              <a:t>page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326490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30902E-5EEA-42CE-9CDB-DD714CFA7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NCS</a:t>
            </a:r>
            <a:r>
              <a:rPr lang="ko-KR" altLang="en-US" dirty="0"/>
              <a:t> 정의와 분류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891F46A-09A2-4477-83B4-BFFB7974B1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8" y="1478784"/>
            <a:ext cx="8543925" cy="174789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dirty="0"/>
              <a:t> </a:t>
            </a:r>
            <a:r>
              <a:rPr lang="en-US" altLang="ko-KR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NCS(National</a:t>
            </a:r>
            <a:r>
              <a: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en-US" altLang="ko-KR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Competency</a:t>
            </a:r>
            <a:r>
              <a: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en-US" altLang="ko-KR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Standards) </a:t>
            </a:r>
            <a:r>
              <a: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정의</a:t>
            </a:r>
            <a:endParaRPr lang="en-US" altLang="ko-KR" sz="24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00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산업 현장의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직무를 수행하기 위해 필요한 능력을 국가적 차원에서 표준화한 것을 말합니다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  <a:endParaRPr lang="ko-KR" altLang="en-US" sz="2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4" name="내용 개체 틀 2">
            <a:extLst>
              <a:ext uri="{FF2B5EF4-FFF2-40B4-BE49-F238E27FC236}">
                <a16:creationId xmlns:a16="http://schemas.microsoft.com/office/drawing/2014/main" id="{F9B39D71-77C1-44E8-8818-443ED92823CE}"/>
              </a:ext>
            </a:extLst>
          </p:cNvPr>
          <p:cNvSpPr txBox="1">
            <a:spLocks/>
          </p:cNvSpPr>
          <p:nvPr/>
        </p:nvSpPr>
        <p:spPr>
          <a:xfrm>
            <a:off x="681038" y="3339115"/>
            <a:ext cx="8543925" cy="28304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dirty="0"/>
              <a:t> </a:t>
            </a:r>
            <a:r>
              <a:rPr lang="en-US" altLang="ko-KR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NCS </a:t>
            </a:r>
            <a:r>
              <a: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분류</a:t>
            </a:r>
            <a:endParaRPr lang="en-US" altLang="ko-KR" sz="24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직무의 유형을 중심으로 국가직무능력표준의 단계적 구성을 나타내는 것을 말합니다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대분류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(24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개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중분류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(81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개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소분류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(271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개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), </a:t>
            </a:r>
            <a:r>
              <a:rPr lang="ko-KR" altLang="en-US" sz="2000" dirty="0" err="1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세분류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(1,083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개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의 순으로 구성됩니다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5" name="동영상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48132" y="2742118"/>
            <a:ext cx="1727883" cy="1329141"/>
          </a:xfrm>
          <a:prstGeom prst="rect">
            <a:avLst/>
          </a:prstGeom>
        </p:spPr>
      </p:pic>
      <p:sp>
        <p:nvSpPr>
          <p:cNvPr id="11" name="바닥글 개체 틀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국가직무능력표준 안내</a:t>
            </a:r>
          </a:p>
        </p:txBody>
      </p:sp>
      <p:sp>
        <p:nvSpPr>
          <p:cNvPr id="12" name="슬라이드 번호 개체 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DE142-C43B-4586-9FCD-012FBFFDB7FD}" type="slidenum">
              <a:rPr lang="ko-KR" altLang="en-US" smtClean="0"/>
              <a:pPr/>
              <a:t>3</a:t>
            </a:fld>
            <a:r>
              <a:rPr lang="ko-KR" altLang="en-US"/>
              <a:t> </a:t>
            </a:r>
            <a:r>
              <a:rPr lang="en-US" altLang="ko-KR"/>
              <a:t>page</a:t>
            </a:r>
            <a:r>
              <a:rPr lang="ko-KR" altLang="en-US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502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731C769-A407-4031-AC4C-8E9AA35A0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기업에서의 </a:t>
            </a:r>
            <a:r>
              <a:rPr lang="en-US" altLang="ko-KR"/>
              <a:t>NCS </a:t>
            </a:r>
            <a:r>
              <a:rPr lang="ko-KR" altLang="en-US"/>
              <a:t>활용 시 </a:t>
            </a:r>
            <a:r>
              <a:rPr lang="ko-KR" altLang="en-US" dirty="0"/>
              <a:t>장점</a:t>
            </a:r>
          </a:p>
        </p:txBody>
      </p:sp>
      <p:graphicFrame>
        <p:nvGraphicFramePr>
          <p:cNvPr id="4" name="내용 개체 틀 3">
            <a:extLst>
              <a:ext uri="{FF2B5EF4-FFF2-40B4-BE49-F238E27FC236}">
                <a16:creationId xmlns:a16="http://schemas.microsoft.com/office/drawing/2014/main" id="{0020FFC3-7950-4F78-9DD7-4E38D6B1EC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832831"/>
              </p:ext>
            </p:extLst>
          </p:nvPr>
        </p:nvGraphicFramePr>
        <p:xfrm>
          <a:off x="1294094" y="2414904"/>
          <a:ext cx="8302668" cy="3904616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4151334">
                  <a:extLst>
                    <a:ext uri="{9D8B030D-6E8A-4147-A177-3AD203B41FA5}">
                      <a16:colId xmlns:a16="http://schemas.microsoft.com/office/drawing/2014/main" val="240451363"/>
                    </a:ext>
                  </a:extLst>
                </a:gridCol>
                <a:gridCol w="4151334">
                  <a:extLst>
                    <a:ext uri="{9D8B030D-6E8A-4147-A177-3AD203B41FA5}">
                      <a16:colId xmlns:a16="http://schemas.microsoft.com/office/drawing/2014/main" val="4232346830"/>
                    </a:ext>
                  </a:extLst>
                </a:gridCol>
              </a:tblGrid>
              <a:tr h="976154">
                <a:tc>
                  <a:txBody>
                    <a:bodyPr/>
                    <a:lstStyle/>
                    <a:p>
                      <a:pPr marL="285750" indent="-285750" latinLnBrk="1"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dirty="0"/>
                        <a:t>NCS</a:t>
                      </a:r>
                      <a:r>
                        <a:rPr lang="en-US" altLang="ko-KR" spc="-150" dirty="0"/>
                        <a:t> </a:t>
                      </a:r>
                      <a:r>
                        <a:rPr lang="ko-KR" altLang="en-US" spc="-150" dirty="0"/>
                        <a:t>직무기술서를 바탕으로 지원자의</a:t>
                      </a:r>
                      <a:r>
                        <a:rPr lang="ko-KR" altLang="en-US" dirty="0"/>
                        <a:t> 역량을 평가할 수 있는 채용</a:t>
                      </a:r>
                      <a:endParaRPr lang="en-US" altLang="ko-KR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latinLnBrk="1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/>
                        <a:t>직무능력중심 인재 채용</a:t>
                      </a:r>
                      <a:endParaRPr lang="en-US" altLang="ko-KR" dirty="0"/>
                    </a:p>
                    <a:p>
                      <a:pPr marL="285750" indent="-285750" latinLnBrk="1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dirty="0"/>
                        <a:t>입사 </a:t>
                      </a:r>
                      <a:r>
                        <a:rPr lang="ko-KR" altLang="en-US"/>
                        <a:t>시 재교육 비용 </a:t>
                      </a:r>
                      <a:r>
                        <a:rPr lang="ko-KR" altLang="en-US" dirty="0"/>
                        <a:t>절감</a:t>
                      </a:r>
                      <a:endParaRPr lang="ko-KR" altLang="en-US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2733275"/>
                  </a:ext>
                </a:extLst>
              </a:tr>
              <a:tr h="976154">
                <a:tc>
                  <a:txBody>
                    <a:bodyPr/>
                    <a:lstStyle/>
                    <a:p>
                      <a:pPr marL="285750" indent="-285750" latinLnBrk="1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dirty="0"/>
                        <a:t>직급별로 </a:t>
                      </a:r>
                      <a:r>
                        <a:rPr lang="ko-KR" altLang="en-US"/>
                        <a:t>요구되는 직무 중심의 </a:t>
                      </a:r>
                      <a:r>
                        <a:rPr lang="ko-KR" altLang="en-US" dirty="0"/>
                        <a:t>교육 훈련 이수 체계 마련</a:t>
                      </a:r>
                      <a:endParaRPr lang="ko-KR" altLang="en-US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latinLnBrk="1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dirty="0"/>
                        <a:t>체계적인 교육</a:t>
                      </a:r>
                      <a:r>
                        <a:rPr lang="en-US" altLang="ko-KR"/>
                        <a:t>·</a:t>
                      </a:r>
                      <a:r>
                        <a:rPr lang="ko-KR" altLang="en-US"/>
                        <a:t>훈련 시스템 </a:t>
                      </a:r>
                      <a:r>
                        <a:rPr lang="ko-KR" altLang="en-US" dirty="0"/>
                        <a:t>마련</a:t>
                      </a:r>
                      <a:endParaRPr lang="en-US" altLang="ko-KR" dirty="0"/>
                    </a:p>
                    <a:p>
                      <a:pPr marL="285750" indent="-285750" latinLnBrk="1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/>
                        <a:t>직무 맞춤 교육으로 </a:t>
                      </a:r>
                      <a:r>
                        <a:rPr lang="ko-KR" altLang="en-US" dirty="0"/>
                        <a:t>생산성 향상</a:t>
                      </a:r>
                      <a:endParaRPr lang="ko-KR" altLang="en-US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69462404"/>
                  </a:ext>
                </a:extLst>
              </a:tr>
              <a:tr h="976154">
                <a:tc>
                  <a:txBody>
                    <a:bodyPr/>
                    <a:lstStyle/>
                    <a:p>
                      <a:pPr marL="285750" indent="-285750" latinLnBrk="1"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dirty="0"/>
                        <a:t>NCS</a:t>
                      </a:r>
                      <a:r>
                        <a:rPr lang="ko-KR" altLang="en-US" dirty="0"/>
                        <a:t> </a:t>
                      </a:r>
                      <a:r>
                        <a:rPr lang="ko-KR" altLang="en-US"/>
                        <a:t>사내 경력 개발 경로 </a:t>
                      </a:r>
                      <a:r>
                        <a:rPr lang="ko-KR" altLang="en-US" dirty="0"/>
                        <a:t>개발</a:t>
                      </a:r>
                      <a:endParaRPr lang="en-US" altLang="ko-KR" dirty="0"/>
                    </a:p>
                    <a:p>
                      <a:pPr marL="285750" indent="-285750" latinLnBrk="1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dirty="0"/>
                        <a:t>배치</a:t>
                      </a:r>
                      <a:r>
                        <a:rPr lang="en-US" altLang="ko-KR" dirty="0"/>
                        <a:t>·</a:t>
                      </a:r>
                      <a:r>
                        <a:rPr lang="ko-KR" altLang="en-US" dirty="0"/>
                        <a:t>승진 체크리스트 개발</a:t>
                      </a:r>
                      <a:endParaRPr lang="ko-KR" altLang="en-US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latinLnBrk="1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dirty="0"/>
                        <a:t>인재에 대한 회사의 기대와 근로자의 역량 간 불일치 해소</a:t>
                      </a:r>
                      <a:endParaRPr lang="ko-KR" altLang="en-US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9700637"/>
                  </a:ext>
                </a:extLst>
              </a:tr>
              <a:tr h="976154">
                <a:tc>
                  <a:txBody>
                    <a:bodyPr/>
                    <a:lstStyle/>
                    <a:p>
                      <a:pPr marL="285750" indent="-285750" latinLnBrk="1"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dirty="0"/>
                        <a:t>NCS</a:t>
                      </a:r>
                      <a:r>
                        <a:rPr lang="ko-KR" altLang="en-US" dirty="0"/>
                        <a:t>를 기반으로 </a:t>
                      </a:r>
                      <a:r>
                        <a:rPr lang="ko-KR" altLang="en-US"/>
                        <a:t>한 직무 분석으로 </a:t>
                      </a:r>
                      <a:br>
                        <a:rPr lang="en-US" altLang="ko-KR" dirty="0"/>
                      </a:br>
                      <a:r>
                        <a:rPr lang="ko-KR" altLang="en-US" err="1"/>
                        <a:t>직무급</a:t>
                      </a:r>
                      <a:r>
                        <a:rPr lang="ko-KR" altLang="en-US"/>
                        <a:t> 임금 체계로 </a:t>
                      </a:r>
                      <a:r>
                        <a:rPr lang="ko-KR" altLang="en-US" dirty="0"/>
                        <a:t>전환</a:t>
                      </a:r>
                      <a:endParaRPr lang="ko-KR" altLang="en-US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latinLnBrk="1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/>
                        <a:t>근로자의 직무 역량과 </a:t>
                      </a:r>
                      <a:r>
                        <a:rPr lang="ko-KR" altLang="en-US" dirty="0"/>
                        <a:t>능력에 따라</a:t>
                      </a:r>
                      <a:br>
                        <a:rPr lang="en-US" altLang="ko-KR" dirty="0"/>
                      </a:br>
                      <a:r>
                        <a:rPr lang="ko-KR" altLang="en-US" dirty="0"/>
                        <a:t>적정 임금 지급</a:t>
                      </a:r>
                      <a:endParaRPr lang="ko-KR" altLang="en-US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21177420"/>
                  </a:ext>
                </a:extLst>
              </a:tr>
            </a:tbl>
          </a:graphicData>
        </a:graphic>
      </p:graphicFrame>
      <p:grpSp>
        <p:nvGrpSpPr>
          <p:cNvPr id="8" name="그룹 7">
            <a:extLst>
              <a:ext uri="{FF2B5EF4-FFF2-40B4-BE49-F238E27FC236}">
                <a16:creationId xmlns:a16="http://schemas.microsoft.com/office/drawing/2014/main" id="{28C98A88-5510-4762-850D-11E5322AA3F1}"/>
              </a:ext>
            </a:extLst>
          </p:cNvPr>
          <p:cNvGrpSpPr/>
          <p:nvPr/>
        </p:nvGrpSpPr>
        <p:grpSpPr>
          <a:xfrm>
            <a:off x="1346915" y="1713564"/>
            <a:ext cx="4053196" cy="639194"/>
            <a:chOff x="991510" y="1713564"/>
            <a:chExt cx="4236698" cy="639194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8E3079D5-1816-4F98-B403-BB0DD6C9AA9E}"/>
                </a:ext>
              </a:extLst>
            </p:cNvPr>
            <p:cNvSpPr/>
            <p:nvPr/>
          </p:nvSpPr>
          <p:spPr>
            <a:xfrm>
              <a:off x="991510" y="1713565"/>
              <a:ext cx="4236698" cy="639193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배지 6">
              <a:extLst>
                <a:ext uri="{FF2B5EF4-FFF2-40B4-BE49-F238E27FC236}">
                  <a16:creationId xmlns:a16="http://schemas.microsoft.com/office/drawing/2014/main" id="{F8E86CC3-81F0-4602-8603-BF88A4ACF016}"/>
                </a:ext>
              </a:extLst>
            </p:cNvPr>
            <p:cNvSpPr/>
            <p:nvPr/>
          </p:nvSpPr>
          <p:spPr>
            <a:xfrm>
              <a:off x="991510" y="1713564"/>
              <a:ext cx="4236698" cy="639193"/>
            </a:xfrm>
            <a:prstGeom prst="plaque">
              <a:avLst>
                <a:gd name="adj" fmla="val 50000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b="1" dirty="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내 용</a:t>
              </a: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F12460A6-0FD2-412D-9D92-D7F9271EEEA6}"/>
              </a:ext>
            </a:extLst>
          </p:cNvPr>
          <p:cNvGrpSpPr/>
          <p:nvPr/>
        </p:nvGrpSpPr>
        <p:grpSpPr>
          <a:xfrm>
            <a:off x="1270764" y="1713564"/>
            <a:ext cx="4053196" cy="639194"/>
            <a:chOff x="991510" y="1713564"/>
            <a:chExt cx="4236698" cy="639194"/>
          </a:xfrm>
        </p:grpSpPr>
        <p:sp>
          <p:nvSpPr>
            <p:cNvPr id="10" name="사각형: 둥근 모서리 9">
              <a:extLst>
                <a:ext uri="{FF2B5EF4-FFF2-40B4-BE49-F238E27FC236}">
                  <a16:creationId xmlns:a16="http://schemas.microsoft.com/office/drawing/2014/main" id="{701B72A2-F170-419B-BD5C-D14CE21799FB}"/>
                </a:ext>
              </a:extLst>
            </p:cNvPr>
            <p:cNvSpPr/>
            <p:nvPr/>
          </p:nvSpPr>
          <p:spPr>
            <a:xfrm>
              <a:off x="991510" y="1713565"/>
              <a:ext cx="4236698" cy="639193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배지 10">
              <a:extLst>
                <a:ext uri="{FF2B5EF4-FFF2-40B4-BE49-F238E27FC236}">
                  <a16:creationId xmlns:a16="http://schemas.microsoft.com/office/drawing/2014/main" id="{3415E259-A737-4296-854E-141BEBD06841}"/>
                </a:ext>
              </a:extLst>
            </p:cNvPr>
            <p:cNvSpPr/>
            <p:nvPr/>
          </p:nvSpPr>
          <p:spPr>
            <a:xfrm>
              <a:off x="991510" y="1713564"/>
              <a:ext cx="4236698" cy="639193"/>
            </a:xfrm>
            <a:prstGeom prst="plaque">
              <a:avLst>
                <a:gd name="adj" fmla="val 50000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b="1" dirty="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내 용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F63739F-BDF2-4E06-9DF9-ABA13DD9FC03}"/>
              </a:ext>
            </a:extLst>
          </p:cNvPr>
          <p:cNvGrpSpPr/>
          <p:nvPr/>
        </p:nvGrpSpPr>
        <p:grpSpPr>
          <a:xfrm>
            <a:off x="5487044" y="1713563"/>
            <a:ext cx="4053196" cy="639194"/>
            <a:chOff x="991510" y="1713564"/>
            <a:chExt cx="4236698" cy="639194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6D62FE09-7B3D-4DC4-89CA-FC0D5BFA0FDB}"/>
                </a:ext>
              </a:extLst>
            </p:cNvPr>
            <p:cNvSpPr/>
            <p:nvPr/>
          </p:nvSpPr>
          <p:spPr>
            <a:xfrm>
              <a:off x="991510" y="1713565"/>
              <a:ext cx="4236698" cy="639193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배지 13">
              <a:extLst>
                <a:ext uri="{FF2B5EF4-FFF2-40B4-BE49-F238E27FC236}">
                  <a16:creationId xmlns:a16="http://schemas.microsoft.com/office/drawing/2014/main" id="{B0213032-F74A-48F0-A556-0F8AD8954FA4}"/>
                </a:ext>
              </a:extLst>
            </p:cNvPr>
            <p:cNvSpPr/>
            <p:nvPr/>
          </p:nvSpPr>
          <p:spPr>
            <a:xfrm>
              <a:off x="991510" y="1713564"/>
              <a:ext cx="4236698" cy="639193"/>
            </a:xfrm>
            <a:prstGeom prst="plaque">
              <a:avLst>
                <a:gd name="adj" fmla="val 50000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b="1" dirty="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기대 효과</a:t>
              </a:r>
            </a:p>
          </p:txBody>
        </p:sp>
      </p:grpSp>
      <p:sp>
        <p:nvSpPr>
          <p:cNvPr id="15" name="사각형: 둥근 한쪽 모서리 14">
            <a:extLst>
              <a:ext uri="{FF2B5EF4-FFF2-40B4-BE49-F238E27FC236}">
                <a16:creationId xmlns:a16="http://schemas.microsoft.com/office/drawing/2014/main" id="{896CA0D2-842C-4E3A-8C5A-1AA31B5DF477}"/>
              </a:ext>
            </a:extLst>
          </p:cNvPr>
          <p:cNvSpPr/>
          <p:nvPr/>
        </p:nvSpPr>
        <p:spPr>
          <a:xfrm>
            <a:off x="220635" y="2414904"/>
            <a:ext cx="982633" cy="949733"/>
          </a:xfrm>
          <a:prstGeom prst="round1Rect">
            <a:avLst>
              <a:gd name="adj" fmla="val 38092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채용</a:t>
            </a:r>
          </a:p>
        </p:txBody>
      </p:sp>
      <p:sp>
        <p:nvSpPr>
          <p:cNvPr id="16" name="사각형: 둥근 한쪽 모서리 15">
            <a:extLst>
              <a:ext uri="{FF2B5EF4-FFF2-40B4-BE49-F238E27FC236}">
                <a16:creationId xmlns:a16="http://schemas.microsoft.com/office/drawing/2014/main" id="{0FB107B0-F17E-4518-88E3-3033672F0E30}"/>
              </a:ext>
            </a:extLst>
          </p:cNvPr>
          <p:cNvSpPr/>
          <p:nvPr/>
        </p:nvSpPr>
        <p:spPr>
          <a:xfrm>
            <a:off x="220635" y="3399865"/>
            <a:ext cx="982633" cy="949733"/>
          </a:xfrm>
          <a:prstGeom prst="round1Rect">
            <a:avLst>
              <a:gd name="adj" fmla="val 38092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교육</a:t>
            </a:r>
          </a:p>
        </p:txBody>
      </p:sp>
      <p:sp>
        <p:nvSpPr>
          <p:cNvPr id="17" name="사각형: 둥근 한쪽 모서리 16">
            <a:extLst>
              <a:ext uri="{FF2B5EF4-FFF2-40B4-BE49-F238E27FC236}">
                <a16:creationId xmlns:a16="http://schemas.microsoft.com/office/drawing/2014/main" id="{CDCB1A9B-4B55-4D92-B66A-B9492B62E495}"/>
              </a:ext>
            </a:extLst>
          </p:cNvPr>
          <p:cNvSpPr/>
          <p:nvPr/>
        </p:nvSpPr>
        <p:spPr>
          <a:xfrm>
            <a:off x="220635" y="4384826"/>
            <a:ext cx="982633" cy="949733"/>
          </a:xfrm>
          <a:prstGeom prst="round1Rect">
            <a:avLst>
              <a:gd name="adj" fmla="val 38092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배치</a:t>
            </a:r>
            <a:r>
              <a:rPr lang="en-US" altLang="ko-KR" sz="20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</a:t>
            </a:r>
          </a:p>
          <a:p>
            <a:pPr algn="ctr"/>
            <a:r>
              <a:rPr lang="ko-KR" altLang="en-US" sz="20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승진</a:t>
            </a:r>
          </a:p>
        </p:txBody>
      </p:sp>
      <p:sp>
        <p:nvSpPr>
          <p:cNvPr id="18" name="사각형: 둥근 한쪽 모서리 17">
            <a:extLst>
              <a:ext uri="{FF2B5EF4-FFF2-40B4-BE49-F238E27FC236}">
                <a16:creationId xmlns:a16="http://schemas.microsoft.com/office/drawing/2014/main" id="{61A2CA46-BE01-4E02-8179-0C1AA3BF0001}"/>
              </a:ext>
            </a:extLst>
          </p:cNvPr>
          <p:cNvSpPr/>
          <p:nvPr/>
        </p:nvSpPr>
        <p:spPr>
          <a:xfrm>
            <a:off x="220635" y="5369787"/>
            <a:ext cx="982633" cy="949733"/>
          </a:xfrm>
          <a:prstGeom prst="round1Rect">
            <a:avLst>
              <a:gd name="adj" fmla="val 38092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임금</a:t>
            </a:r>
          </a:p>
        </p:txBody>
      </p:sp>
      <p:sp>
        <p:nvSpPr>
          <p:cNvPr id="22" name="바닥글 개체 틀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국가직무능력표준 안내</a:t>
            </a:r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DE142-C43B-4586-9FCD-012FBFFDB7FD}" type="slidenum">
              <a:rPr lang="ko-KR" altLang="en-US" smtClean="0"/>
              <a:pPr/>
              <a:t>4</a:t>
            </a:fld>
            <a:r>
              <a:rPr lang="ko-KR" altLang="en-US"/>
              <a:t> </a:t>
            </a:r>
            <a:r>
              <a:rPr lang="en-US" altLang="ko-KR"/>
              <a:t>page</a:t>
            </a:r>
            <a:r>
              <a:rPr lang="ko-KR" altLang="en-US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787458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220FC8C-967A-4855-951A-4060DAEFC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NCS </a:t>
            </a:r>
            <a:r>
              <a:rPr lang="ko-KR" altLang="en-US"/>
              <a:t>기업 활용 </a:t>
            </a:r>
            <a:r>
              <a:rPr lang="ko-KR" altLang="en-US" dirty="0"/>
              <a:t>참여 현황</a:t>
            </a:r>
          </a:p>
        </p:txBody>
      </p:sp>
      <p:graphicFrame>
        <p:nvGraphicFramePr>
          <p:cNvPr id="9" name="내용 개체 틀 8">
            <a:extLst>
              <a:ext uri="{FF2B5EF4-FFF2-40B4-BE49-F238E27FC236}">
                <a16:creationId xmlns:a16="http://schemas.microsoft.com/office/drawing/2014/main" id="{6D8E9BE8-4558-439F-AE76-7CDCBC60E37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81038" y="1825625"/>
          <a:ext cx="8543925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국가직무능력표준 안내</a:t>
            </a:r>
          </a:p>
        </p:txBody>
      </p:sp>
      <p:sp>
        <p:nvSpPr>
          <p:cNvPr id="10" name="슬라이드 번호 개체 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DE142-C43B-4586-9FCD-012FBFFDB7FD}" type="slidenum">
              <a:rPr lang="ko-KR" altLang="en-US" smtClean="0"/>
              <a:pPr/>
              <a:t>5</a:t>
            </a:fld>
            <a:r>
              <a:rPr lang="ko-KR" altLang="en-US"/>
              <a:t> </a:t>
            </a:r>
            <a:r>
              <a:rPr lang="en-US" altLang="ko-KR"/>
              <a:t>page</a:t>
            </a:r>
            <a:r>
              <a:rPr lang="ko-KR" altLang="en-US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5408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561319-A351-4C27-99B0-C9E0E0165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NCS </a:t>
            </a:r>
            <a:r>
              <a:rPr lang="ko-KR" altLang="en-US" dirty="0"/>
              <a:t>개념도 및 분류 </a:t>
            </a:r>
          </a:p>
        </p:txBody>
      </p:sp>
      <p:grpSp>
        <p:nvGrpSpPr>
          <p:cNvPr id="62" name="그룹 61">
            <a:extLst>
              <a:ext uri="{FF2B5EF4-FFF2-40B4-BE49-F238E27FC236}">
                <a16:creationId xmlns:a16="http://schemas.microsoft.com/office/drawing/2014/main" id="{5E24BD9E-F58A-4EBA-B5F6-910884FA3E7F}"/>
              </a:ext>
            </a:extLst>
          </p:cNvPr>
          <p:cNvGrpSpPr/>
          <p:nvPr/>
        </p:nvGrpSpPr>
        <p:grpSpPr>
          <a:xfrm>
            <a:off x="124287" y="1438580"/>
            <a:ext cx="9685538" cy="3577304"/>
            <a:chOff x="124287" y="1438580"/>
            <a:chExt cx="9685538" cy="3577304"/>
          </a:xfrm>
        </p:grpSpPr>
        <p:grpSp>
          <p:nvGrpSpPr>
            <p:cNvPr id="37" name="그룹 36">
              <a:extLst>
                <a:ext uri="{FF2B5EF4-FFF2-40B4-BE49-F238E27FC236}">
                  <a16:creationId xmlns:a16="http://schemas.microsoft.com/office/drawing/2014/main" id="{9B7C40C5-30EE-4FBB-A64F-2D829E83F92A}"/>
                </a:ext>
              </a:extLst>
            </p:cNvPr>
            <p:cNvGrpSpPr/>
            <p:nvPr/>
          </p:nvGrpSpPr>
          <p:grpSpPr>
            <a:xfrm>
              <a:off x="253953" y="2112891"/>
              <a:ext cx="2355125" cy="2774756"/>
              <a:chOff x="538995" y="1509206"/>
              <a:chExt cx="2355125" cy="2774756"/>
            </a:xfrm>
          </p:grpSpPr>
          <p:sp>
            <p:nvSpPr>
              <p:cNvPr id="4" name="사각형: 둥근 모서리 3">
                <a:extLst>
                  <a:ext uri="{FF2B5EF4-FFF2-40B4-BE49-F238E27FC236}">
                    <a16:creationId xmlns:a16="http://schemas.microsoft.com/office/drawing/2014/main" id="{58364B0D-2288-4632-BACA-9F36F6FE3D6E}"/>
                  </a:ext>
                </a:extLst>
              </p:cNvPr>
              <p:cNvSpPr/>
              <p:nvPr/>
            </p:nvSpPr>
            <p:spPr>
              <a:xfrm>
                <a:off x="538995" y="1748901"/>
                <a:ext cx="2355125" cy="2535061"/>
              </a:xfrm>
              <a:prstGeom prst="roundRect">
                <a:avLst>
                  <a:gd name="adj" fmla="val 1031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>
                  <a:solidFill>
                    <a:schemeClr val="tx1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endParaRPr>
              </a:p>
            </p:txBody>
          </p:sp>
          <p:sp>
            <p:nvSpPr>
              <p:cNvPr id="5" name="사각형: 둥근 모서리 4">
                <a:extLst>
                  <a:ext uri="{FF2B5EF4-FFF2-40B4-BE49-F238E27FC236}">
                    <a16:creationId xmlns:a16="http://schemas.microsoft.com/office/drawing/2014/main" id="{4C027F6C-112C-4B3B-A592-A6402AB94265}"/>
                  </a:ext>
                </a:extLst>
              </p:cNvPr>
              <p:cNvSpPr/>
              <p:nvPr/>
            </p:nvSpPr>
            <p:spPr>
              <a:xfrm>
                <a:off x="541538" y="1509206"/>
                <a:ext cx="2352582" cy="461639"/>
              </a:xfrm>
              <a:prstGeom prst="roundRect">
                <a:avLst>
                  <a:gd name="adj" fmla="val 28142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dirty="0">
                    <a:solidFill>
                      <a:schemeClr val="tx1"/>
                    </a:solidFill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산업</a:t>
                </a:r>
                <a:r>
                  <a:rPr lang="en-US" altLang="ko-KR" sz="1600" dirty="0">
                    <a:solidFill>
                      <a:schemeClr val="tx1"/>
                    </a:solidFill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 </a:t>
                </a:r>
                <a:r>
                  <a:rPr lang="ko-KR" altLang="en-US" sz="1600" dirty="0">
                    <a:solidFill>
                      <a:schemeClr val="tx1"/>
                    </a:solidFill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현장</a:t>
                </a:r>
              </a:p>
            </p:txBody>
          </p:sp>
          <p:sp>
            <p:nvSpPr>
              <p:cNvPr id="7" name="이등변 삼각형 6">
                <a:extLst>
                  <a:ext uri="{FF2B5EF4-FFF2-40B4-BE49-F238E27FC236}">
                    <a16:creationId xmlns:a16="http://schemas.microsoft.com/office/drawing/2014/main" id="{9051A297-DDBD-4706-94C6-10FACCA5FA9D}"/>
                  </a:ext>
                </a:extLst>
              </p:cNvPr>
              <p:cNvSpPr/>
              <p:nvPr/>
            </p:nvSpPr>
            <p:spPr>
              <a:xfrm>
                <a:off x="1540903" y="2072937"/>
                <a:ext cx="1110980" cy="736846"/>
              </a:xfrm>
              <a:prstGeom prst="triangle">
                <a:avLst>
                  <a:gd name="adj" fmla="val 51598"/>
                </a:avLst>
              </a:prstGeom>
              <a:solidFill>
                <a:schemeClr val="accent6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spc="-15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지식</a:t>
                </a:r>
              </a:p>
            </p:txBody>
          </p:sp>
          <p:sp>
            <p:nvSpPr>
              <p:cNvPr id="8" name="별: 꼭짓점 6개 7">
                <a:extLst>
                  <a:ext uri="{FF2B5EF4-FFF2-40B4-BE49-F238E27FC236}">
                    <a16:creationId xmlns:a16="http://schemas.microsoft.com/office/drawing/2014/main" id="{6A1F4D3A-8265-466A-B257-362C9E2CA03E}"/>
                  </a:ext>
                </a:extLst>
              </p:cNvPr>
              <p:cNvSpPr/>
              <p:nvPr/>
            </p:nvSpPr>
            <p:spPr>
              <a:xfrm>
                <a:off x="2053274" y="2947387"/>
                <a:ext cx="781236" cy="736846"/>
              </a:xfrm>
              <a:prstGeom prst="star6">
                <a:avLst>
                  <a:gd name="adj" fmla="val 33963"/>
                  <a:gd name="hf" fmla="val 115470"/>
                </a:avLst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기술</a:t>
                </a:r>
              </a:p>
            </p:txBody>
          </p:sp>
          <p:sp>
            <p:nvSpPr>
              <p:cNvPr id="9" name="사각형: 둥근 모서리 8">
                <a:extLst>
                  <a:ext uri="{FF2B5EF4-FFF2-40B4-BE49-F238E27FC236}">
                    <a16:creationId xmlns:a16="http://schemas.microsoft.com/office/drawing/2014/main" id="{2DDF30E2-C82E-420D-8CE3-8095EDB5379E}"/>
                  </a:ext>
                </a:extLst>
              </p:cNvPr>
              <p:cNvSpPr/>
              <p:nvPr/>
            </p:nvSpPr>
            <p:spPr>
              <a:xfrm>
                <a:off x="1552320" y="3657537"/>
                <a:ext cx="754602" cy="419960"/>
              </a:xfrm>
              <a:prstGeom prst="roundRect">
                <a:avLst>
                  <a:gd name="adj" fmla="val 25491"/>
                </a:avLst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기술</a:t>
                </a:r>
              </a:p>
            </p:txBody>
          </p:sp>
          <p:sp>
            <p:nvSpPr>
              <p:cNvPr id="10" name="육각형 9">
                <a:extLst>
                  <a:ext uri="{FF2B5EF4-FFF2-40B4-BE49-F238E27FC236}">
                    <a16:creationId xmlns:a16="http://schemas.microsoft.com/office/drawing/2014/main" id="{BD718C8A-266E-4E92-AF2F-817810D8DDFE}"/>
                  </a:ext>
                </a:extLst>
              </p:cNvPr>
              <p:cNvSpPr/>
              <p:nvPr/>
            </p:nvSpPr>
            <p:spPr>
              <a:xfrm>
                <a:off x="621428" y="2945163"/>
                <a:ext cx="861134" cy="528222"/>
              </a:xfrm>
              <a:prstGeom prst="hexagon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dirty="0">
                    <a:solidFill>
                      <a:schemeClr val="tx1"/>
                    </a:solidFill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태도</a:t>
                </a:r>
              </a:p>
            </p:txBody>
          </p:sp>
          <p:sp>
            <p:nvSpPr>
              <p:cNvPr id="11" name="순서도: 지연 10">
                <a:extLst>
                  <a:ext uri="{FF2B5EF4-FFF2-40B4-BE49-F238E27FC236}">
                    <a16:creationId xmlns:a16="http://schemas.microsoft.com/office/drawing/2014/main" id="{78AAD208-592D-4EA0-8EC6-6BE68F6F66C1}"/>
                  </a:ext>
                </a:extLst>
              </p:cNvPr>
              <p:cNvSpPr/>
              <p:nvPr/>
            </p:nvSpPr>
            <p:spPr>
              <a:xfrm>
                <a:off x="701326" y="3577748"/>
                <a:ext cx="781236" cy="545492"/>
              </a:xfrm>
              <a:prstGeom prst="flowChartDelay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dirty="0">
                    <a:solidFill>
                      <a:schemeClr val="tx1"/>
                    </a:solidFill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태도</a:t>
                </a:r>
              </a:p>
            </p:txBody>
          </p:sp>
          <p:sp>
            <p:nvSpPr>
              <p:cNvPr id="21" name="타원 20">
                <a:extLst>
                  <a:ext uri="{FF2B5EF4-FFF2-40B4-BE49-F238E27FC236}">
                    <a16:creationId xmlns:a16="http://schemas.microsoft.com/office/drawing/2014/main" id="{29BA93D8-1659-4062-9DE1-33A289D5E9DD}"/>
                  </a:ext>
                </a:extLst>
              </p:cNvPr>
              <p:cNvSpPr/>
              <p:nvPr/>
            </p:nvSpPr>
            <p:spPr>
              <a:xfrm>
                <a:off x="703861" y="2104495"/>
                <a:ext cx="837042" cy="736847"/>
              </a:xfrm>
              <a:prstGeom prst="ellipse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지식</a:t>
                </a:r>
              </a:p>
            </p:txBody>
          </p:sp>
        </p:grpSp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id="{45EB4318-9D83-4D2D-9C33-188CCA5241E2}"/>
                </a:ext>
              </a:extLst>
            </p:cNvPr>
            <p:cNvGrpSpPr/>
            <p:nvPr/>
          </p:nvGrpSpPr>
          <p:grpSpPr>
            <a:xfrm>
              <a:off x="3728518" y="2112891"/>
              <a:ext cx="2366530" cy="2779971"/>
              <a:chOff x="3152837" y="1509206"/>
              <a:chExt cx="2366530" cy="2779971"/>
            </a:xfrm>
          </p:grpSpPr>
          <p:sp>
            <p:nvSpPr>
              <p:cNvPr id="22" name="사각형: 둥근 모서리 21">
                <a:extLst>
                  <a:ext uri="{FF2B5EF4-FFF2-40B4-BE49-F238E27FC236}">
                    <a16:creationId xmlns:a16="http://schemas.microsoft.com/office/drawing/2014/main" id="{5304F798-DC99-4825-99BC-11F622B700A9}"/>
                  </a:ext>
                </a:extLst>
              </p:cNvPr>
              <p:cNvSpPr/>
              <p:nvPr/>
            </p:nvSpPr>
            <p:spPr>
              <a:xfrm>
                <a:off x="3164242" y="1754116"/>
                <a:ext cx="2355125" cy="2535061"/>
              </a:xfrm>
              <a:prstGeom prst="roundRect">
                <a:avLst>
                  <a:gd name="adj" fmla="val 1031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>
                  <a:solidFill>
                    <a:schemeClr val="tx1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endParaRPr>
              </a:p>
            </p:txBody>
          </p:sp>
          <p:sp>
            <p:nvSpPr>
              <p:cNvPr id="23" name="사각형: 둥근 모서리 22">
                <a:extLst>
                  <a:ext uri="{FF2B5EF4-FFF2-40B4-BE49-F238E27FC236}">
                    <a16:creationId xmlns:a16="http://schemas.microsoft.com/office/drawing/2014/main" id="{7D816698-650F-47CD-8A89-D608202EFC3B}"/>
                  </a:ext>
                </a:extLst>
              </p:cNvPr>
              <p:cNvSpPr/>
              <p:nvPr/>
            </p:nvSpPr>
            <p:spPr>
              <a:xfrm>
                <a:off x="3152837" y="1509206"/>
                <a:ext cx="2366530" cy="461639"/>
              </a:xfrm>
              <a:prstGeom prst="roundRect">
                <a:avLst>
                  <a:gd name="adj" fmla="val 28142"/>
                </a:avLst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dirty="0">
                    <a:solidFill>
                      <a:schemeClr val="bg1"/>
                    </a:solidFill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국가직무능력표준</a:t>
                </a:r>
              </a:p>
            </p:txBody>
          </p:sp>
          <p:sp>
            <p:nvSpPr>
              <p:cNvPr id="26" name="사각형: 둥근 모서리 25">
                <a:extLst>
                  <a:ext uri="{FF2B5EF4-FFF2-40B4-BE49-F238E27FC236}">
                    <a16:creationId xmlns:a16="http://schemas.microsoft.com/office/drawing/2014/main" id="{E86F35DD-7FF7-43CC-AB1F-B1DD55ADC3E1}"/>
                  </a:ext>
                </a:extLst>
              </p:cNvPr>
              <p:cNvSpPr/>
              <p:nvPr/>
            </p:nvSpPr>
            <p:spPr>
              <a:xfrm>
                <a:off x="3236515" y="3003053"/>
                <a:ext cx="693099" cy="419960"/>
              </a:xfrm>
              <a:prstGeom prst="roundRect">
                <a:avLst>
                  <a:gd name="adj" fmla="val 25491"/>
                </a:avLst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기술</a:t>
                </a:r>
              </a:p>
            </p:txBody>
          </p:sp>
          <p:sp>
            <p:nvSpPr>
              <p:cNvPr id="27" name="육각형 26">
                <a:extLst>
                  <a:ext uri="{FF2B5EF4-FFF2-40B4-BE49-F238E27FC236}">
                    <a16:creationId xmlns:a16="http://schemas.microsoft.com/office/drawing/2014/main" id="{346D8A27-2E7F-4FB1-BF90-DD6EADB02BEE}"/>
                  </a:ext>
                </a:extLst>
              </p:cNvPr>
              <p:cNvSpPr/>
              <p:nvPr/>
            </p:nvSpPr>
            <p:spPr>
              <a:xfrm>
                <a:off x="3467994" y="3587980"/>
                <a:ext cx="861134" cy="528222"/>
              </a:xfrm>
              <a:prstGeom prst="hexagon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dirty="0">
                    <a:solidFill>
                      <a:schemeClr val="tx1"/>
                    </a:solidFill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태도</a:t>
                </a:r>
              </a:p>
            </p:txBody>
          </p:sp>
          <p:sp>
            <p:nvSpPr>
              <p:cNvPr id="29" name="타원 28">
                <a:extLst>
                  <a:ext uri="{FF2B5EF4-FFF2-40B4-BE49-F238E27FC236}">
                    <a16:creationId xmlns:a16="http://schemas.microsoft.com/office/drawing/2014/main" id="{E2848B99-6397-4F3F-9FD2-0507A42FC97B}"/>
                  </a:ext>
                </a:extLst>
              </p:cNvPr>
              <p:cNvSpPr/>
              <p:nvPr/>
            </p:nvSpPr>
            <p:spPr>
              <a:xfrm>
                <a:off x="3466086" y="2104495"/>
                <a:ext cx="837042" cy="736847"/>
              </a:xfrm>
              <a:prstGeom prst="ellipse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지식</a:t>
                </a:r>
              </a:p>
            </p:txBody>
          </p:sp>
          <p:sp>
            <p:nvSpPr>
              <p:cNvPr id="30" name="타원 29">
                <a:extLst>
                  <a:ext uri="{FF2B5EF4-FFF2-40B4-BE49-F238E27FC236}">
                    <a16:creationId xmlns:a16="http://schemas.microsoft.com/office/drawing/2014/main" id="{12F590B4-049D-44C3-9B13-6D79D719A601}"/>
                  </a:ext>
                </a:extLst>
              </p:cNvPr>
              <p:cNvSpPr/>
              <p:nvPr/>
            </p:nvSpPr>
            <p:spPr>
              <a:xfrm>
                <a:off x="4369075" y="2108448"/>
                <a:ext cx="837042" cy="736847"/>
              </a:xfrm>
              <a:prstGeom prst="ellipse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지식</a:t>
                </a:r>
              </a:p>
            </p:txBody>
          </p:sp>
          <p:sp>
            <p:nvSpPr>
              <p:cNvPr id="32" name="육각형 31">
                <a:extLst>
                  <a:ext uri="{FF2B5EF4-FFF2-40B4-BE49-F238E27FC236}">
                    <a16:creationId xmlns:a16="http://schemas.microsoft.com/office/drawing/2014/main" id="{A5C89FDD-B87D-4DCA-9647-BEC75EF47476}"/>
                  </a:ext>
                </a:extLst>
              </p:cNvPr>
              <p:cNvSpPr/>
              <p:nvPr/>
            </p:nvSpPr>
            <p:spPr>
              <a:xfrm>
                <a:off x="4408399" y="3587980"/>
                <a:ext cx="861134" cy="528222"/>
              </a:xfrm>
              <a:prstGeom prst="hexagon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dirty="0">
                    <a:solidFill>
                      <a:schemeClr val="tx1"/>
                    </a:solidFill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태도</a:t>
                </a:r>
              </a:p>
            </p:txBody>
          </p:sp>
          <p:sp>
            <p:nvSpPr>
              <p:cNvPr id="33" name="사각형: 둥근 모서리 32">
                <a:extLst>
                  <a:ext uri="{FF2B5EF4-FFF2-40B4-BE49-F238E27FC236}">
                    <a16:creationId xmlns:a16="http://schemas.microsoft.com/office/drawing/2014/main" id="{173E0A0F-8260-425A-93AA-64FD8BC62C55}"/>
                  </a:ext>
                </a:extLst>
              </p:cNvPr>
              <p:cNvSpPr/>
              <p:nvPr/>
            </p:nvSpPr>
            <p:spPr>
              <a:xfrm>
                <a:off x="3983837" y="3003053"/>
                <a:ext cx="693099" cy="419960"/>
              </a:xfrm>
              <a:prstGeom prst="roundRect">
                <a:avLst>
                  <a:gd name="adj" fmla="val 25491"/>
                </a:avLst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기술</a:t>
                </a:r>
              </a:p>
            </p:txBody>
          </p:sp>
          <p:sp>
            <p:nvSpPr>
              <p:cNvPr id="35" name="사각형: 둥근 모서리 34">
                <a:extLst>
                  <a:ext uri="{FF2B5EF4-FFF2-40B4-BE49-F238E27FC236}">
                    <a16:creationId xmlns:a16="http://schemas.microsoft.com/office/drawing/2014/main" id="{09931F2B-1B3E-491E-82A5-79DB7C9221CC}"/>
                  </a:ext>
                </a:extLst>
              </p:cNvPr>
              <p:cNvSpPr/>
              <p:nvPr/>
            </p:nvSpPr>
            <p:spPr>
              <a:xfrm>
                <a:off x="4748914" y="3003053"/>
                <a:ext cx="693099" cy="419960"/>
              </a:xfrm>
              <a:prstGeom prst="roundRect">
                <a:avLst>
                  <a:gd name="adj" fmla="val 25491"/>
                </a:avLst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기술</a:t>
                </a:r>
              </a:p>
            </p:txBody>
          </p:sp>
        </p:grpSp>
        <p:grpSp>
          <p:nvGrpSpPr>
            <p:cNvPr id="52" name="그룹 51">
              <a:extLst>
                <a:ext uri="{FF2B5EF4-FFF2-40B4-BE49-F238E27FC236}">
                  <a16:creationId xmlns:a16="http://schemas.microsoft.com/office/drawing/2014/main" id="{AC3D9647-9119-4796-87DD-53C9F73FA4C7}"/>
                </a:ext>
              </a:extLst>
            </p:cNvPr>
            <p:cNvGrpSpPr/>
            <p:nvPr/>
          </p:nvGrpSpPr>
          <p:grpSpPr>
            <a:xfrm>
              <a:off x="7214489" y="2099718"/>
              <a:ext cx="2355125" cy="2781453"/>
              <a:chOff x="6993267" y="1562474"/>
              <a:chExt cx="2355125" cy="2781453"/>
            </a:xfrm>
          </p:grpSpPr>
          <p:sp>
            <p:nvSpPr>
              <p:cNvPr id="39" name="사각형: 둥근 모서리 38">
                <a:extLst>
                  <a:ext uri="{FF2B5EF4-FFF2-40B4-BE49-F238E27FC236}">
                    <a16:creationId xmlns:a16="http://schemas.microsoft.com/office/drawing/2014/main" id="{4F54D73E-22E7-4954-9A92-C206C7AC5458}"/>
                  </a:ext>
                </a:extLst>
              </p:cNvPr>
              <p:cNvSpPr/>
              <p:nvPr/>
            </p:nvSpPr>
            <p:spPr>
              <a:xfrm>
                <a:off x="6993267" y="1562474"/>
                <a:ext cx="2355125" cy="2781453"/>
              </a:xfrm>
              <a:prstGeom prst="roundRect">
                <a:avLst>
                  <a:gd name="adj" fmla="val 1031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 dirty="0">
                  <a:solidFill>
                    <a:schemeClr val="tx1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endParaRPr>
              </a:p>
            </p:txBody>
          </p:sp>
          <p:sp>
            <p:nvSpPr>
              <p:cNvPr id="48" name="십자형 47">
                <a:extLst>
                  <a:ext uri="{FF2B5EF4-FFF2-40B4-BE49-F238E27FC236}">
                    <a16:creationId xmlns:a16="http://schemas.microsoft.com/office/drawing/2014/main" id="{1AFFE93B-68F8-47E2-A52D-665B33076FF2}"/>
                  </a:ext>
                </a:extLst>
              </p:cNvPr>
              <p:cNvSpPr/>
              <p:nvPr/>
            </p:nvSpPr>
            <p:spPr>
              <a:xfrm>
                <a:off x="7288567" y="1802169"/>
                <a:ext cx="1733352" cy="497148"/>
              </a:xfrm>
              <a:prstGeom prst="plus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자격</a:t>
                </a:r>
              </a:p>
            </p:txBody>
          </p:sp>
          <p:sp>
            <p:nvSpPr>
              <p:cNvPr id="49" name="육각형 48">
                <a:extLst>
                  <a:ext uri="{FF2B5EF4-FFF2-40B4-BE49-F238E27FC236}">
                    <a16:creationId xmlns:a16="http://schemas.microsoft.com/office/drawing/2014/main" id="{AAAA2233-9B4F-4C0E-95F2-C3A20275CCA9}"/>
                  </a:ext>
                </a:extLst>
              </p:cNvPr>
              <p:cNvSpPr/>
              <p:nvPr/>
            </p:nvSpPr>
            <p:spPr>
              <a:xfrm>
                <a:off x="7288567" y="2578191"/>
                <a:ext cx="1733352" cy="619216"/>
              </a:xfrm>
              <a:prstGeom prst="hexagon">
                <a:avLst/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교육 훈련</a:t>
                </a:r>
                <a:endParaRPr lang="ko-KR" altLang="en-US" sz="16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endParaRPr>
              </a:p>
            </p:txBody>
          </p:sp>
          <p:sp>
            <p:nvSpPr>
              <p:cNvPr id="50" name="사각형: 잘린 위쪽 모서리 49">
                <a:extLst>
                  <a:ext uri="{FF2B5EF4-FFF2-40B4-BE49-F238E27FC236}">
                    <a16:creationId xmlns:a16="http://schemas.microsoft.com/office/drawing/2014/main" id="{2E5704B2-D1AA-4358-911D-C73FDA22CDA7}"/>
                  </a:ext>
                </a:extLst>
              </p:cNvPr>
              <p:cNvSpPr/>
              <p:nvPr/>
            </p:nvSpPr>
            <p:spPr>
              <a:xfrm>
                <a:off x="7288567" y="3476281"/>
                <a:ext cx="1759352" cy="690241"/>
              </a:xfrm>
              <a:prstGeom prst="snip2SameRect">
                <a:avLst>
                  <a:gd name="adj1" fmla="val 42651"/>
                  <a:gd name="adj2" fmla="val 0"/>
                </a:avLst>
              </a:prstGeom>
              <a:solidFill>
                <a:schemeClr val="accent6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채용</a:t>
                </a:r>
                <a:r>
                  <a:rPr lang="en-US" altLang="ko-KR" sz="16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, </a:t>
                </a:r>
                <a:r>
                  <a:rPr lang="ko-KR" altLang="en-US" sz="16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배치</a:t>
                </a:r>
                <a:r>
                  <a:rPr lang="en-US" altLang="ko-KR" sz="16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, </a:t>
                </a:r>
                <a:r>
                  <a:rPr lang="ko-KR" altLang="en-US" sz="16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승진</a:t>
                </a:r>
              </a:p>
            </p:txBody>
          </p:sp>
        </p:grpSp>
        <p:sp>
          <p:nvSpPr>
            <p:cNvPr id="51" name="화살표: 갈매기형 수장 50">
              <a:extLst>
                <a:ext uri="{FF2B5EF4-FFF2-40B4-BE49-F238E27FC236}">
                  <a16:creationId xmlns:a16="http://schemas.microsoft.com/office/drawing/2014/main" id="{85AF6DC2-9BB6-4A0A-9089-1AB50B70B8AC}"/>
                </a:ext>
              </a:extLst>
            </p:cNvPr>
            <p:cNvSpPr/>
            <p:nvPr/>
          </p:nvSpPr>
          <p:spPr>
            <a:xfrm>
              <a:off x="2730145" y="3149745"/>
              <a:ext cx="945209" cy="321999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화살표: 갈매기형 수장 52">
              <a:extLst>
                <a:ext uri="{FF2B5EF4-FFF2-40B4-BE49-F238E27FC236}">
                  <a16:creationId xmlns:a16="http://schemas.microsoft.com/office/drawing/2014/main" id="{0499B548-E60E-4A70-AA52-CA1F4DB2A4F0}"/>
                </a:ext>
              </a:extLst>
            </p:cNvPr>
            <p:cNvSpPr/>
            <p:nvPr/>
          </p:nvSpPr>
          <p:spPr>
            <a:xfrm>
              <a:off x="6230563" y="3149744"/>
              <a:ext cx="945209" cy="321999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DA33DC0-DBFA-465F-A870-6890C8C031C9}"/>
                </a:ext>
              </a:extLst>
            </p:cNvPr>
            <p:cNvSpPr txBox="1"/>
            <p:nvPr/>
          </p:nvSpPr>
          <p:spPr>
            <a:xfrm>
              <a:off x="2730145" y="3539970"/>
              <a:ext cx="8742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산업계 요구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7DAB6BB-023E-4D99-B8B1-5801BA9793F0}"/>
                </a:ext>
              </a:extLst>
            </p:cNvPr>
            <p:cNvSpPr txBox="1"/>
            <p:nvPr/>
          </p:nvSpPr>
          <p:spPr>
            <a:xfrm>
              <a:off x="6246396" y="3556155"/>
              <a:ext cx="8742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적용</a:t>
              </a:r>
            </a:p>
          </p:txBody>
        </p:sp>
        <p:sp>
          <p:nvSpPr>
            <p:cNvPr id="56" name="사각형: 둥근 모서리 55">
              <a:extLst>
                <a:ext uri="{FF2B5EF4-FFF2-40B4-BE49-F238E27FC236}">
                  <a16:creationId xmlns:a16="http://schemas.microsoft.com/office/drawing/2014/main" id="{E3C37D65-290F-472F-8B61-38D4CE774369}"/>
                </a:ext>
              </a:extLst>
            </p:cNvPr>
            <p:cNvSpPr/>
            <p:nvPr/>
          </p:nvSpPr>
          <p:spPr>
            <a:xfrm>
              <a:off x="124287" y="1846556"/>
              <a:ext cx="9685538" cy="3169328"/>
            </a:xfrm>
            <a:prstGeom prst="roundRect">
              <a:avLst>
                <a:gd name="adj" fmla="val 6904"/>
              </a:avLst>
            </a:prstGeom>
            <a:noFill/>
            <a:ln w="2857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화살표: 오각형 56">
              <a:extLst>
                <a:ext uri="{FF2B5EF4-FFF2-40B4-BE49-F238E27FC236}">
                  <a16:creationId xmlns:a16="http://schemas.microsoft.com/office/drawing/2014/main" id="{CD8E3A53-21D4-4614-81BC-AA6F32FC8894}"/>
                </a:ext>
              </a:extLst>
            </p:cNvPr>
            <p:cNvSpPr/>
            <p:nvPr/>
          </p:nvSpPr>
          <p:spPr>
            <a:xfrm>
              <a:off x="276335" y="1438580"/>
              <a:ext cx="1745545" cy="562094"/>
            </a:xfrm>
            <a:prstGeom prst="homePlate">
              <a:avLst/>
            </a:prstGeom>
            <a:solidFill>
              <a:schemeClr val="accent4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NCS </a:t>
              </a:r>
              <a:r>
                <a:rPr lang="ko-KR" altLang="en-US" sz="16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개념도</a:t>
              </a:r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962CD926-7CA9-42D5-935E-FF413C59646A}"/>
              </a:ext>
            </a:extLst>
          </p:cNvPr>
          <p:cNvGrpSpPr/>
          <p:nvPr/>
        </p:nvGrpSpPr>
        <p:grpSpPr>
          <a:xfrm>
            <a:off x="124286" y="3828063"/>
            <a:ext cx="9685537" cy="4402667"/>
            <a:chOff x="124286" y="3828063"/>
            <a:chExt cx="9685537" cy="4402667"/>
          </a:xfrm>
        </p:grpSpPr>
        <p:graphicFrame>
          <p:nvGraphicFramePr>
            <p:cNvPr id="59" name="다이어그램 58">
              <a:extLst>
                <a:ext uri="{FF2B5EF4-FFF2-40B4-BE49-F238E27FC236}">
                  <a16:creationId xmlns:a16="http://schemas.microsoft.com/office/drawing/2014/main" id="{E76232F2-4965-4277-A0C5-18852456046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648426062"/>
                </p:ext>
              </p:extLst>
            </p:nvPr>
          </p:nvGraphicFramePr>
          <p:xfrm>
            <a:off x="2186232" y="3828063"/>
            <a:ext cx="6604000" cy="440266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pSp>
          <p:nvGrpSpPr>
            <p:cNvPr id="61" name="그룹 60">
              <a:extLst>
                <a:ext uri="{FF2B5EF4-FFF2-40B4-BE49-F238E27FC236}">
                  <a16:creationId xmlns:a16="http://schemas.microsoft.com/office/drawing/2014/main" id="{D0F3E3E3-598E-4410-9492-8F9DB2D86FD0}"/>
                </a:ext>
              </a:extLst>
            </p:cNvPr>
            <p:cNvGrpSpPr/>
            <p:nvPr/>
          </p:nvGrpSpPr>
          <p:grpSpPr>
            <a:xfrm>
              <a:off x="124286" y="5116737"/>
              <a:ext cx="9685537" cy="1591696"/>
              <a:chOff x="124286" y="5116737"/>
              <a:chExt cx="9685537" cy="1591696"/>
            </a:xfrm>
          </p:grpSpPr>
          <p:sp>
            <p:nvSpPr>
              <p:cNvPr id="60" name="사각형: 둥근 모서리 59">
                <a:extLst>
                  <a:ext uri="{FF2B5EF4-FFF2-40B4-BE49-F238E27FC236}">
                    <a16:creationId xmlns:a16="http://schemas.microsoft.com/office/drawing/2014/main" id="{A8CE452D-B31A-434A-B451-3362EF02EA31}"/>
                  </a:ext>
                </a:extLst>
              </p:cNvPr>
              <p:cNvSpPr/>
              <p:nvPr/>
            </p:nvSpPr>
            <p:spPr>
              <a:xfrm>
                <a:off x="124286" y="5291085"/>
                <a:ext cx="9685537" cy="1417348"/>
              </a:xfrm>
              <a:prstGeom prst="roundRect">
                <a:avLst/>
              </a:prstGeom>
              <a:noFill/>
              <a:ln w="28575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8" name="화살표: 오각형 57">
                <a:extLst>
                  <a:ext uri="{FF2B5EF4-FFF2-40B4-BE49-F238E27FC236}">
                    <a16:creationId xmlns:a16="http://schemas.microsoft.com/office/drawing/2014/main" id="{8B5F12FF-808F-410F-9E69-A5E9506D284A}"/>
                  </a:ext>
                </a:extLst>
              </p:cNvPr>
              <p:cNvSpPr/>
              <p:nvPr/>
            </p:nvSpPr>
            <p:spPr>
              <a:xfrm>
                <a:off x="253953" y="5116737"/>
                <a:ext cx="1745545" cy="562094"/>
              </a:xfrm>
              <a:prstGeom prst="homePlate">
                <a:avLst/>
              </a:prstGeom>
              <a:solidFill>
                <a:schemeClr val="accent4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NCS </a:t>
                </a:r>
                <a:r>
                  <a:rPr lang="ko-KR" altLang="en-US" sz="16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분류</a:t>
                </a:r>
              </a:p>
            </p:txBody>
          </p:sp>
        </p:grpSp>
      </p:grpSp>
      <p:sp>
        <p:nvSpPr>
          <p:cNvPr id="16" name="바닥글 개체 틀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국가직무능력표준 안내</a:t>
            </a:r>
          </a:p>
        </p:txBody>
      </p:sp>
      <p:sp>
        <p:nvSpPr>
          <p:cNvPr id="17" name="슬라이드 번호 개체 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DE142-C43B-4586-9FCD-012FBFFDB7FD}" type="slidenum">
              <a:rPr lang="ko-KR" altLang="en-US" smtClean="0"/>
              <a:pPr/>
              <a:t>6</a:t>
            </a:fld>
            <a:r>
              <a:rPr lang="ko-KR" altLang="en-US"/>
              <a:t> </a:t>
            </a:r>
            <a:r>
              <a:rPr lang="en-US" altLang="ko-KR"/>
              <a:t>page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3325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1619</TotalTime>
  <Words>299</Words>
  <Application>Microsoft Office PowerPoint</Application>
  <PresentationFormat>A4 용지(210x297mm)</PresentationFormat>
  <Paragraphs>90</Paragraphs>
  <Slides>6</Slides>
  <Notes>6</Notes>
  <HiddenSlides>0</HiddenSlides>
  <MMClips>2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HY헤드라인M</vt:lpstr>
      <vt:lpstr>맑은 고딕</vt:lpstr>
      <vt:lpstr>함초롬돋움</vt:lpstr>
      <vt:lpstr>Arial</vt:lpstr>
      <vt:lpstr>Calibri</vt:lpstr>
      <vt:lpstr>Wingdings</vt:lpstr>
      <vt:lpstr>Office 테마</vt:lpstr>
      <vt:lpstr>PowerPoint 프레젠테이션</vt:lpstr>
      <vt:lpstr>목차</vt:lpstr>
      <vt:lpstr>NCS 정의와 분류</vt:lpstr>
      <vt:lpstr>기업에서의 NCS 활용 시 장점</vt:lpstr>
      <vt:lpstr>NCS 기업 활용 참여 현황</vt:lpstr>
      <vt:lpstr>NCS 개념도 및 분류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COM</dc:creator>
  <cp:lastModifiedBy>PC</cp:lastModifiedBy>
  <cp:revision>33</cp:revision>
  <dcterms:created xsi:type="dcterms:W3CDTF">2023-08-09T11:20:55Z</dcterms:created>
  <dcterms:modified xsi:type="dcterms:W3CDTF">2024-06-10T08:11:22Z</dcterms:modified>
</cp:coreProperties>
</file>