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2" r:id="rId7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67" autoAdjust="0"/>
    <p:restoredTop sz="73419" autoAdjust="0"/>
  </p:normalViewPr>
  <p:slideViewPr>
    <p:cSldViewPr snapToGrid="0">
      <p:cViewPr>
        <p:scale>
          <a:sx n="400" d="100"/>
          <a:sy n="400" d="100"/>
        </p:scale>
        <p:origin x="-15894" y="-58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77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r>
              <a: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직업계고 졸업자 취업 통계 결과</a:t>
            </a:r>
            <a:endParaRPr lang="ko-KR" sz="2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c:rich>
      </c:tx>
      <c:overlay val="0"/>
      <c:spPr>
        <a:solidFill>
          <a:schemeClr val="accent4">
            <a:lumMod val="20000"/>
            <a:lumOff val="8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취업률</c:v>
                </c:pt>
                <c:pt idx="1">
                  <c:v>진학률</c:v>
                </c:pt>
                <c:pt idx="2">
                  <c:v>졸업자 중 취업자 비율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55.4</c:v>
                </c:pt>
                <c:pt idx="1">
                  <c:v>45</c:v>
                </c:pt>
                <c:pt idx="2">
                  <c:v>28.6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B1-40B3-8A0E-934ECCD159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취업률</c:v>
                </c:pt>
                <c:pt idx="1">
                  <c:v>진학률</c:v>
                </c:pt>
                <c:pt idx="2">
                  <c:v>졸업자 중 취업자 비율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57.8</c:v>
                </c:pt>
                <c:pt idx="1">
                  <c:v>45.2</c:v>
                </c:pt>
                <c:pt idx="2">
                  <c:v>29.6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B1-40B3-8A0E-934ECCD159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1530431"/>
        <c:axId val="1333483295"/>
      </c:barChart>
      <c:catAx>
        <c:axId val="11015304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endParaRPr lang="ko-KR"/>
          </a:p>
        </c:txPr>
        <c:crossAx val="1333483295"/>
        <c:crosses val="autoZero"/>
        <c:auto val="1"/>
        <c:lblAlgn val="ctr"/>
        <c:lblOffset val="100"/>
        <c:noMultiLvlLbl val="0"/>
      </c:catAx>
      <c:valAx>
        <c:axId val="13334832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defRPr>
                </a:pPr>
                <a:r>
                  <a:rPr lang="en-US" altLang="ko-KR" dirty="0"/>
                  <a:t>(</a:t>
                </a:r>
                <a:r>
                  <a:rPr lang="ko-KR" altLang="en-US" dirty="0"/>
                  <a:t>단위</a:t>
                </a:r>
                <a:r>
                  <a:rPr lang="en-US" altLang="ko-KR" dirty="0"/>
                  <a:t>: %)</a:t>
                </a:r>
                <a:endParaRPr lang="ko-KR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defRPr>
              </a:pPr>
              <a:endParaRPr lang="ko-K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endParaRPr lang="ko-KR"/>
          </a:p>
        </c:txPr>
        <c:crossAx val="1101530431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blipFill>
      <a:blip xmlns:r="http://schemas.openxmlformats.org/officeDocument/2006/relationships" r:embed="rId3">
        <a:alphaModFix amt="99000"/>
      </a:blip>
      <a:tile tx="0" ty="0" sx="100000" sy="100000" flip="none" algn="tl"/>
    </a:blipFill>
    <a:ln w="19050">
      <a:solidFill>
        <a:schemeClr val="tx1"/>
      </a:solidFill>
    </a:ln>
    <a:effectLst/>
  </c:spPr>
  <c:txPr>
    <a:bodyPr/>
    <a:lstStyle/>
    <a:p>
      <a:pPr>
        <a:defRPr sz="1600">
          <a:latin typeface="함초롬돋움" panose="020B0604000101010101" pitchFamily="50" charset="-127"/>
          <a:ea typeface="함초롬돋움" panose="020B0604000101010101" pitchFamily="50" charset="-127"/>
          <a:cs typeface="함초롬돋움" panose="020B0604000101010101" pitchFamily="50" charset="-127"/>
        </a:defRPr>
      </a:pPr>
      <a:endParaRPr lang="ko-K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921752-DD47-4D2A-B919-0BA9B84C81C5}" type="doc">
      <dgm:prSet loTypeId="urn:microsoft.com/office/officeart/2008/layout/AlternatingHexagons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300AEB17-FA6E-4A7D-9973-429AC7916AEC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신청 대상</a:t>
          </a:r>
        </a:p>
      </dgm:t>
    </dgm:pt>
    <dgm:pt modelId="{45D90CB4-94D8-4D3B-BD1F-79D2F52129CB}" type="parTrans" cxnId="{C6BCB8D9-4A1E-4AA4-9174-36CE4D52D92B}">
      <dgm:prSet/>
      <dgm:spPr/>
      <dgm:t>
        <a:bodyPr/>
        <a:lstStyle/>
        <a:p>
          <a:pPr latinLnBrk="1"/>
          <a:endParaRPr lang="ko-KR" altLang="en-US" sz="18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gm:t>
    </dgm:pt>
    <dgm:pt modelId="{56E351F4-7C58-40B4-9A68-7DA3E0E1143B}" type="sibTrans" cxnId="{C6BCB8D9-4A1E-4AA4-9174-36CE4D52D92B}">
      <dgm:prSet custT="1"/>
      <dgm:spPr/>
      <dgm:t>
        <a:bodyPr/>
        <a:lstStyle/>
        <a:p>
          <a:pPr latinLnBrk="1"/>
          <a:endParaRPr lang="ko-KR" altLang="en-US" sz="18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gm:t>
    </dgm:pt>
    <dgm:pt modelId="{3E2264A0-70E5-4860-BBF3-2CB38FF5C55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지원 규모</a:t>
          </a:r>
        </a:p>
      </dgm:t>
    </dgm:pt>
    <dgm:pt modelId="{8DC70924-AB59-4134-A444-BD85D52BD0B8}" type="parTrans" cxnId="{C9AD6F8F-9444-489A-BE9C-D9905C98D691}">
      <dgm:prSet/>
      <dgm:spPr/>
      <dgm:t>
        <a:bodyPr/>
        <a:lstStyle/>
        <a:p>
          <a:pPr latinLnBrk="1"/>
          <a:endParaRPr lang="ko-KR" altLang="en-US" sz="18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gm:t>
    </dgm:pt>
    <dgm:pt modelId="{34EAFEAB-F6C5-4A5D-AEA9-6CEA296584D5}" type="sibTrans" cxnId="{C9AD6F8F-9444-489A-BE9C-D9905C98D691}">
      <dgm:prSet custT="1"/>
      <dgm:spPr/>
      <dgm:t>
        <a:bodyPr/>
        <a:lstStyle/>
        <a:p>
          <a:pPr latinLnBrk="1"/>
          <a:endParaRPr lang="ko-KR" altLang="en-US" sz="18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gm:t>
    </dgm:pt>
    <dgm:pt modelId="{F8288B6A-7C31-4400-BFC0-A9D54826877B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지원 절차</a:t>
          </a:r>
        </a:p>
      </dgm:t>
    </dgm:pt>
    <dgm:pt modelId="{D8742A48-A5A8-4E4D-B5F2-9AD8774C79E0}" type="parTrans" cxnId="{30BEEE36-931C-48F5-B826-27F9EC87A87C}">
      <dgm:prSet/>
      <dgm:spPr/>
      <dgm:t>
        <a:bodyPr/>
        <a:lstStyle/>
        <a:p>
          <a:pPr latinLnBrk="1"/>
          <a:endParaRPr lang="ko-KR" altLang="en-US" sz="18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gm:t>
    </dgm:pt>
    <dgm:pt modelId="{2203DC1B-99D2-4C06-8D7D-F9C643C65AD2}" type="sibTrans" cxnId="{30BEEE36-931C-48F5-B826-27F9EC87A87C}">
      <dgm:prSet custT="1"/>
      <dgm:spPr/>
      <dgm:t>
        <a:bodyPr/>
        <a:lstStyle/>
        <a:p>
          <a:pPr latinLnBrk="1"/>
          <a:endParaRPr lang="ko-KR" altLang="en-US" sz="18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gm:t>
    </dgm:pt>
    <dgm:pt modelId="{BDB09491-A127-4CF2-BBC8-2180FAB63CB1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제출 서류</a:t>
          </a:r>
        </a:p>
      </dgm:t>
    </dgm:pt>
    <dgm:pt modelId="{9D3A74CA-B787-4D40-AC52-B176A66F54FA}" type="parTrans" cxnId="{78AFEC61-E559-4FC3-A99E-C035568A881A}">
      <dgm:prSet/>
      <dgm:spPr/>
      <dgm:t>
        <a:bodyPr/>
        <a:lstStyle/>
        <a:p>
          <a:pPr latinLnBrk="1"/>
          <a:endParaRPr lang="ko-KR" altLang="en-US" sz="18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gm:t>
    </dgm:pt>
    <dgm:pt modelId="{3B2352AF-2712-41F2-8067-7C6ED9A6A5E7}" type="sibTrans" cxnId="{78AFEC61-E559-4FC3-A99E-C035568A881A}">
      <dgm:prSet custT="1"/>
      <dgm:spPr/>
      <dgm:t>
        <a:bodyPr/>
        <a:lstStyle/>
        <a:p>
          <a:pPr latinLnBrk="1"/>
          <a:endParaRPr lang="ko-KR" altLang="en-US" sz="18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gm:t>
    </dgm:pt>
    <dgm:pt modelId="{754BCEE1-3DD5-48BE-B9A9-00B9B5A183C1}" type="pres">
      <dgm:prSet presAssocID="{86921752-DD47-4D2A-B919-0BA9B84C81C5}" presName="Name0" presStyleCnt="0">
        <dgm:presLayoutVars>
          <dgm:chMax/>
          <dgm:chPref/>
          <dgm:dir/>
          <dgm:animLvl val="lvl"/>
        </dgm:presLayoutVars>
      </dgm:prSet>
      <dgm:spPr/>
    </dgm:pt>
    <dgm:pt modelId="{544CD4B5-5F8A-44DF-B5F9-69FA2774F364}" type="pres">
      <dgm:prSet presAssocID="{300AEB17-FA6E-4A7D-9973-429AC7916AEC}" presName="composite" presStyleCnt="0"/>
      <dgm:spPr/>
    </dgm:pt>
    <dgm:pt modelId="{FE8F580E-D1C2-4544-9DC4-C6506081AD80}" type="pres">
      <dgm:prSet presAssocID="{300AEB17-FA6E-4A7D-9973-429AC7916AEC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</dgm:pt>
    <dgm:pt modelId="{0A0F1C68-4082-4BA8-A14B-FE5D01E89D1C}" type="pres">
      <dgm:prSet presAssocID="{300AEB17-FA6E-4A7D-9973-429AC7916AEC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915ED141-22AE-4DC9-84F2-BA3721EAA767}" type="pres">
      <dgm:prSet presAssocID="{300AEB17-FA6E-4A7D-9973-429AC7916AEC}" presName="BalanceSpacing" presStyleCnt="0"/>
      <dgm:spPr/>
    </dgm:pt>
    <dgm:pt modelId="{DB724F89-4ACD-48E2-81D0-707BD49B4805}" type="pres">
      <dgm:prSet presAssocID="{300AEB17-FA6E-4A7D-9973-429AC7916AEC}" presName="BalanceSpacing1" presStyleCnt="0"/>
      <dgm:spPr/>
    </dgm:pt>
    <dgm:pt modelId="{836FB8E3-D661-4CBE-9D0D-7E3FD76AE12A}" type="pres">
      <dgm:prSet presAssocID="{56E351F4-7C58-40B4-9A68-7DA3E0E1143B}" presName="Accent1Text" presStyleLbl="node1" presStyleIdx="1" presStyleCnt="8"/>
      <dgm:spPr/>
    </dgm:pt>
    <dgm:pt modelId="{24F2B09F-C080-4719-97D9-66E22BB57AE5}" type="pres">
      <dgm:prSet presAssocID="{56E351F4-7C58-40B4-9A68-7DA3E0E1143B}" presName="spaceBetweenRectangles" presStyleCnt="0"/>
      <dgm:spPr/>
    </dgm:pt>
    <dgm:pt modelId="{4626C3E8-F613-413F-80A7-1B4CD89FBCC5}" type="pres">
      <dgm:prSet presAssocID="{3E2264A0-70E5-4860-BBF3-2CB38FF5C557}" presName="composite" presStyleCnt="0"/>
      <dgm:spPr/>
    </dgm:pt>
    <dgm:pt modelId="{B0A2AB38-2D59-4FD4-8887-02AEC505ED4F}" type="pres">
      <dgm:prSet presAssocID="{3E2264A0-70E5-4860-BBF3-2CB38FF5C557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</dgm:pt>
    <dgm:pt modelId="{7FDFE442-9EC2-4A09-A99B-DF513D52FCC7}" type="pres">
      <dgm:prSet presAssocID="{3E2264A0-70E5-4860-BBF3-2CB38FF5C557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C2787DA7-74CE-4934-990F-F9A61542C122}" type="pres">
      <dgm:prSet presAssocID="{3E2264A0-70E5-4860-BBF3-2CB38FF5C557}" presName="BalanceSpacing" presStyleCnt="0"/>
      <dgm:spPr/>
    </dgm:pt>
    <dgm:pt modelId="{15542789-DE06-41DF-9634-9E1EBF425277}" type="pres">
      <dgm:prSet presAssocID="{3E2264A0-70E5-4860-BBF3-2CB38FF5C557}" presName="BalanceSpacing1" presStyleCnt="0"/>
      <dgm:spPr/>
    </dgm:pt>
    <dgm:pt modelId="{726B5B23-18C0-4438-B557-BF707C200EBA}" type="pres">
      <dgm:prSet presAssocID="{34EAFEAB-F6C5-4A5D-AEA9-6CEA296584D5}" presName="Accent1Text" presStyleLbl="node1" presStyleIdx="3" presStyleCnt="8"/>
      <dgm:spPr/>
    </dgm:pt>
    <dgm:pt modelId="{A6A3B653-F52B-45EA-A28D-E4CCD67E201D}" type="pres">
      <dgm:prSet presAssocID="{34EAFEAB-F6C5-4A5D-AEA9-6CEA296584D5}" presName="spaceBetweenRectangles" presStyleCnt="0"/>
      <dgm:spPr/>
    </dgm:pt>
    <dgm:pt modelId="{5BE7658C-307D-47F4-9A18-289FC5C22EFC}" type="pres">
      <dgm:prSet presAssocID="{F8288B6A-7C31-4400-BFC0-A9D54826877B}" presName="composite" presStyleCnt="0"/>
      <dgm:spPr/>
    </dgm:pt>
    <dgm:pt modelId="{E1CB56BA-93D5-4E02-8C51-B7CBE3975046}" type="pres">
      <dgm:prSet presAssocID="{F8288B6A-7C31-4400-BFC0-A9D54826877B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</dgm:pt>
    <dgm:pt modelId="{40491088-6B68-41EA-8A50-64A59D09CCCE}" type="pres">
      <dgm:prSet presAssocID="{F8288B6A-7C31-4400-BFC0-A9D54826877B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0F2957A0-EF5E-4586-8A27-819BEA2F0C51}" type="pres">
      <dgm:prSet presAssocID="{F8288B6A-7C31-4400-BFC0-A9D54826877B}" presName="BalanceSpacing" presStyleCnt="0"/>
      <dgm:spPr/>
    </dgm:pt>
    <dgm:pt modelId="{CE41AEC1-B879-45F8-AA5F-66B1A8304FA5}" type="pres">
      <dgm:prSet presAssocID="{F8288B6A-7C31-4400-BFC0-A9D54826877B}" presName="BalanceSpacing1" presStyleCnt="0"/>
      <dgm:spPr/>
    </dgm:pt>
    <dgm:pt modelId="{916D4821-F6D3-4BED-9250-5287A5387E3C}" type="pres">
      <dgm:prSet presAssocID="{2203DC1B-99D2-4C06-8D7D-F9C643C65AD2}" presName="Accent1Text" presStyleLbl="node1" presStyleIdx="5" presStyleCnt="8"/>
      <dgm:spPr/>
    </dgm:pt>
    <dgm:pt modelId="{7162067D-919E-412D-9663-B87B2E389E38}" type="pres">
      <dgm:prSet presAssocID="{2203DC1B-99D2-4C06-8D7D-F9C643C65AD2}" presName="spaceBetweenRectangles" presStyleCnt="0"/>
      <dgm:spPr/>
    </dgm:pt>
    <dgm:pt modelId="{E997180C-28CE-41CF-85D4-F3CA276512DA}" type="pres">
      <dgm:prSet presAssocID="{BDB09491-A127-4CF2-BBC8-2180FAB63CB1}" presName="composite" presStyleCnt="0"/>
      <dgm:spPr/>
    </dgm:pt>
    <dgm:pt modelId="{1B039AD7-1FA7-4CA6-B489-0D66A2FF3D99}" type="pres">
      <dgm:prSet presAssocID="{BDB09491-A127-4CF2-BBC8-2180FAB63CB1}" presName="Parent1" presStyleLbl="node1" presStyleIdx="6" presStyleCnt="8">
        <dgm:presLayoutVars>
          <dgm:chMax val="1"/>
          <dgm:chPref val="1"/>
          <dgm:bulletEnabled val="1"/>
        </dgm:presLayoutVars>
      </dgm:prSet>
      <dgm:spPr/>
    </dgm:pt>
    <dgm:pt modelId="{26C88864-FC82-4701-9BE8-5FE0A767EE90}" type="pres">
      <dgm:prSet presAssocID="{BDB09491-A127-4CF2-BBC8-2180FAB63CB1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DDA1ED88-3507-48B5-92A5-4488F01497A6}" type="pres">
      <dgm:prSet presAssocID="{BDB09491-A127-4CF2-BBC8-2180FAB63CB1}" presName="BalanceSpacing" presStyleCnt="0"/>
      <dgm:spPr/>
    </dgm:pt>
    <dgm:pt modelId="{E3A7CFBB-22C8-48D4-87CB-FA6F3C4A1448}" type="pres">
      <dgm:prSet presAssocID="{BDB09491-A127-4CF2-BBC8-2180FAB63CB1}" presName="BalanceSpacing1" presStyleCnt="0"/>
      <dgm:spPr/>
    </dgm:pt>
    <dgm:pt modelId="{C6DBDD9D-6B22-4CD2-8CD7-81FB4278EF83}" type="pres">
      <dgm:prSet presAssocID="{3B2352AF-2712-41F2-8067-7C6ED9A6A5E7}" presName="Accent1Text" presStyleLbl="node1" presStyleIdx="7" presStyleCnt="8"/>
      <dgm:spPr/>
    </dgm:pt>
  </dgm:ptLst>
  <dgm:cxnLst>
    <dgm:cxn modelId="{FA2CF60E-BDFA-40D1-8B41-2BBDCDA6645A}" type="presOf" srcId="{86921752-DD47-4D2A-B919-0BA9B84C81C5}" destId="{754BCEE1-3DD5-48BE-B9A9-00B9B5A183C1}" srcOrd="0" destOrd="0" presId="urn:microsoft.com/office/officeart/2008/layout/AlternatingHexagons"/>
    <dgm:cxn modelId="{9D5B0E16-FB5A-47CE-BC22-F245D2E4EE7D}" type="presOf" srcId="{300AEB17-FA6E-4A7D-9973-429AC7916AEC}" destId="{FE8F580E-D1C2-4544-9DC4-C6506081AD80}" srcOrd="0" destOrd="0" presId="urn:microsoft.com/office/officeart/2008/layout/AlternatingHexagons"/>
    <dgm:cxn modelId="{30BEEE36-931C-48F5-B826-27F9EC87A87C}" srcId="{86921752-DD47-4D2A-B919-0BA9B84C81C5}" destId="{F8288B6A-7C31-4400-BFC0-A9D54826877B}" srcOrd="2" destOrd="0" parTransId="{D8742A48-A5A8-4E4D-B5F2-9AD8774C79E0}" sibTransId="{2203DC1B-99D2-4C06-8D7D-F9C643C65AD2}"/>
    <dgm:cxn modelId="{3C70B15C-1AE5-4A1A-9035-F1044BD11BAD}" type="presOf" srcId="{F8288B6A-7C31-4400-BFC0-A9D54826877B}" destId="{E1CB56BA-93D5-4E02-8C51-B7CBE3975046}" srcOrd="0" destOrd="0" presId="urn:microsoft.com/office/officeart/2008/layout/AlternatingHexagons"/>
    <dgm:cxn modelId="{78AFEC61-E559-4FC3-A99E-C035568A881A}" srcId="{86921752-DD47-4D2A-B919-0BA9B84C81C5}" destId="{BDB09491-A127-4CF2-BBC8-2180FAB63CB1}" srcOrd="3" destOrd="0" parTransId="{9D3A74CA-B787-4D40-AC52-B176A66F54FA}" sibTransId="{3B2352AF-2712-41F2-8067-7C6ED9A6A5E7}"/>
    <dgm:cxn modelId="{B9B10E8F-51FC-464C-8C56-9F1888730125}" type="presOf" srcId="{BDB09491-A127-4CF2-BBC8-2180FAB63CB1}" destId="{1B039AD7-1FA7-4CA6-B489-0D66A2FF3D99}" srcOrd="0" destOrd="0" presId="urn:microsoft.com/office/officeart/2008/layout/AlternatingHexagons"/>
    <dgm:cxn modelId="{C9AD6F8F-9444-489A-BE9C-D9905C98D691}" srcId="{86921752-DD47-4D2A-B919-0BA9B84C81C5}" destId="{3E2264A0-70E5-4860-BBF3-2CB38FF5C557}" srcOrd="1" destOrd="0" parTransId="{8DC70924-AB59-4134-A444-BD85D52BD0B8}" sibTransId="{34EAFEAB-F6C5-4A5D-AEA9-6CEA296584D5}"/>
    <dgm:cxn modelId="{3054BD97-475A-4F73-A852-9DE6E93B076F}" type="presOf" srcId="{3E2264A0-70E5-4860-BBF3-2CB38FF5C557}" destId="{B0A2AB38-2D59-4FD4-8887-02AEC505ED4F}" srcOrd="0" destOrd="0" presId="urn:microsoft.com/office/officeart/2008/layout/AlternatingHexagons"/>
    <dgm:cxn modelId="{A09819B9-5023-4794-9DB9-57E5235461F0}" type="presOf" srcId="{56E351F4-7C58-40B4-9A68-7DA3E0E1143B}" destId="{836FB8E3-D661-4CBE-9D0D-7E3FD76AE12A}" srcOrd="0" destOrd="0" presId="urn:microsoft.com/office/officeart/2008/layout/AlternatingHexagons"/>
    <dgm:cxn modelId="{454612D6-C410-415A-BE74-92243F084D1B}" type="presOf" srcId="{34EAFEAB-F6C5-4A5D-AEA9-6CEA296584D5}" destId="{726B5B23-18C0-4438-B557-BF707C200EBA}" srcOrd="0" destOrd="0" presId="urn:microsoft.com/office/officeart/2008/layout/AlternatingHexagons"/>
    <dgm:cxn modelId="{C6BCB8D9-4A1E-4AA4-9174-36CE4D52D92B}" srcId="{86921752-DD47-4D2A-B919-0BA9B84C81C5}" destId="{300AEB17-FA6E-4A7D-9973-429AC7916AEC}" srcOrd="0" destOrd="0" parTransId="{45D90CB4-94D8-4D3B-BD1F-79D2F52129CB}" sibTransId="{56E351F4-7C58-40B4-9A68-7DA3E0E1143B}"/>
    <dgm:cxn modelId="{98E2BCE0-5E82-404B-A953-69BD4788E9C4}" type="presOf" srcId="{3B2352AF-2712-41F2-8067-7C6ED9A6A5E7}" destId="{C6DBDD9D-6B22-4CD2-8CD7-81FB4278EF83}" srcOrd="0" destOrd="0" presId="urn:microsoft.com/office/officeart/2008/layout/AlternatingHexagons"/>
    <dgm:cxn modelId="{6E238EF5-68BD-44AA-86A4-B40AC38774E9}" type="presOf" srcId="{2203DC1B-99D2-4C06-8D7D-F9C643C65AD2}" destId="{916D4821-F6D3-4BED-9250-5287A5387E3C}" srcOrd="0" destOrd="0" presId="urn:microsoft.com/office/officeart/2008/layout/AlternatingHexagons"/>
    <dgm:cxn modelId="{91E4B207-0F3A-4C89-BA3D-ED17461197E7}" type="presParOf" srcId="{754BCEE1-3DD5-48BE-B9A9-00B9B5A183C1}" destId="{544CD4B5-5F8A-44DF-B5F9-69FA2774F364}" srcOrd="0" destOrd="0" presId="urn:microsoft.com/office/officeart/2008/layout/AlternatingHexagons"/>
    <dgm:cxn modelId="{BB27634C-EC2E-4471-9D85-919CDE63D9DF}" type="presParOf" srcId="{544CD4B5-5F8A-44DF-B5F9-69FA2774F364}" destId="{FE8F580E-D1C2-4544-9DC4-C6506081AD80}" srcOrd="0" destOrd="0" presId="urn:microsoft.com/office/officeart/2008/layout/AlternatingHexagons"/>
    <dgm:cxn modelId="{CA205153-DBAC-49B8-AFE3-FA6258CDC407}" type="presParOf" srcId="{544CD4B5-5F8A-44DF-B5F9-69FA2774F364}" destId="{0A0F1C68-4082-4BA8-A14B-FE5D01E89D1C}" srcOrd="1" destOrd="0" presId="urn:microsoft.com/office/officeart/2008/layout/AlternatingHexagons"/>
    <dgm:cxn modelId="{777CFE38-3B32-46DC-B2FD-DA3FBFA6CE17}" type="presParOf" srcId="{544CD4B5-5F8A-44DF-B5F9-69FA2774F364}" destId="{915ED141-22AE-4DC9-84F2-BA3721EAA767}" srcOrd="2" destOrd="0" presId="urn:microsoft.com/office/officeart/2008/layout/AlternatingHexagons"/>
    <dgm:cxn modelId="{B0DE8D82-03EA-4267-A4FA-1FCC7CD1ABE9}" type="presParOf" srcId="{544CD4B5-5F8A-44DF-B5F9-69FA2774F364}" destId="{DB724F89-4ACD-48E2-81D0-707BD49B4805}" srcOrd="3" destOrd="0" presId="urn:microsoft.com/office/officeart/2008/layout/AlternatingHexagons"/>
    <dgm:cxn modelId="{F98BFD26-348A-481E-92E8-78E19FC2D526}" type="presParOf" srcId="{544CD4B5-5F8A-44DF-B5F9-69FA2774F364}" destId="{836FB8E3-D661-4CBE-9D0D-7E3FD76AE12A}" srcOrd="4" destOrd="0" presId="urn:microsoft.com/office/officeart/2008/layout/AlternatingHexagons"/>
    <dgm:cxn modelId="{E6BEE7F8-81B6-4208-B284-95AB358452D9}" type="presParOf" srcId="{754BCEE1-3DD5-48BE-B9A9-00B9B5A183C1}" destId="{24F2B09F-C080-4719-97D9-66E22BB57AE5}" srcOrd="1" destOrd="0" presId="urn:microsoft.com/office/officeart/2008/layout/AlternatingHexagons"/>
    <dgm:cxn modelId="{CA448F2E-8C12-4982-AAB3-D2606F87F699}" type="presParOf" srcId="{754BCEE1-3DD5-48BE-B9A9-00B9B5A183C1}" destId="{4626C3E8-F613-413F-80A7-1B4CD89FBCC5}" srcOrd="2" destOrd="0" presId="urn:microsoft.com/office/officeart/2008/layout/AlternatingHexagons"/>
    <dgm:cxn modelId="{A14A5E13-CD38-47BB-8FC9-E84ED2BB3B41}" type="presParOf" srcId="{4626C3E8-F613-413F-80A7-1B4CD89FBCC5}" destId="{B0A2AB38-2D59-4FD4-8887-02AEC505ED4F}" srcOrd="0" destOrd="0" presId="urn:microsoft.com/office/officeart/2008/layout/AlternatingHexagons"/>
    <dgm:cxn modelId="{A12A1E4B-5EAD-418B-B530-8EA165EACBFA}" type="presParOf" srcId="{4626C3E8-F613-413F-80A7-1B4CD89FBCC5}" destId="{7FDFE442-9EC2-4A09-A99B-DF513D52FCC7}" srcOrd="1" destOrd="0" presId="urn:microsoft.com/office/officeart/2008/layout/AlternatingHexagons"/>
    <dgm:cxn modelId="{297D259A-84D9-442D-9C13-FCB4FDAE8D57}" type="presParOf" srcId="{4626C3E8-F613-413F-80A7-1B4CD89FBCC5}" destId="{C2787DA7-74CE-4934-990F-F9A61542C122}" srcOrd="2" destOrd="0" presId="urn:microsoft.com/office/officeart/2008/layout/AlternatingHexagons"/>
    <dgm:cxn modelId="{00DA37F9-A78C-4927-A103-E689B2DE49AD}" type="presParOf" srcId="{4626C3E8-F613-413F-80A7-1B4CD89FBCC5}" destId="{15542789-DE06-41DF-9634-9E1EBF425277}" srcOrd="3" destOrd="0" presId="urn:microsoft.com/office/officeart/2008/layout/AlternatingHexagons"/>
    <dgm:cxn modelId="{CE3641AB-23D8-4FAA-8CC8-9AC0E5316ED4}" type="presParOf" srcId="{4626C3E8-F613-413F-80A7-1B4CD89FBCC5}" destId="{726B5B23-18C0-4438-B557-BF707C200EBA}" srcOrd="4" destOrd="0" presId="urn:microsoft.com/office/officeart/2008/layout/AlternatingHexagons"/>
    <dgm:cxn modelId="{8D408119-FD29-4CF9-BF3D-A78D39C7BCB1}" type="presParOf" srcId="{754BCEE1-3DD5-48BE-B9A9-00B9B5A183C1}" destId="{A6A3B653-F52B-45EA-A28D-E4CCD67E201D}" srcOrd="3" destOrd="0" presId="urn:microsoft.com/office/officeart/2008/layout/AlternatingHexagons"/>
    <dgm:cxn modelId="{3AFA5324-168D-43C4-9076-0BF79186309B}" type="presParOf" srcId="{754BCEE1-3DD5-48BE-B9A9-00B9B5A183C1}" destId="{5BE7658C-307D-47F4-9A18-289FC5C22EFC}" srcOrd="4" destOrd="0" presId="urn:microsoft.com/office/officeart/2008/layout/AlternatingHexagons"/>
    <dgm:cxn modelId="{170CC80F-5146-4124-B553-84E7A9B6FE6D}" type="presParOf" srcId="{5BE7658C-307D-47F4-9A18-289FC5C22EFC}" destId="{E1CB56BA-93D5-4E02-8C51-B7CBE3975046}" srcOrd="0" destOrd="0" presId="urn:microsoft.com/office/officeart/2008/layout/AlternatingHexagons"/>
    <dgm:cxn modelId="{5E5DB0EE-E644-46C1-BD06-D1FC7EDB0AA4}" type="presParOf" srcId="{5BE7658C-307D-47F4-9A18-289FC5C22EFC}" destId="{40491088-6B68-41EA-8A50-64A59D09CCCE}" srcOrd="1" destOrd="0" presId="urn:microsoft.com/office/officeart/2008/layout/AlternatingHexagons"/>
    <dgm:cxn modelId="{CD0B3E30-1854-4E4B-8102-1221A1ED0E42}" type="presParOf" srcId="{5BE7658C-307D-47F4-9A18-289FC5C22EFC}" destId="{0F2957A0-EF5E-4586-8A27-819BEA2F0C51}" srcOrd="2" destOrd="0" presId="urn:microsoft.com/office/officeart/2008/layout/AlternatingHexagons"/>
    <dgm:cxn modelId="{68ABFED1-4F62-4507-B3F0-6D51ADC7EB2F}" type="presParOf" srcId="{5BE7658C-307D-47F4-9A18-289FC5C22EFC}" destId="{CE41AEC1-B879-45F8-AA5F-66B1A8304FA5}" srcOrd="3" destOrd="0" presId="urn:microsoft.com/office/officeart/2008/layout/AlternatingHexagons"/>
    <dgm:cxn modelId="{FAC75C1B-C793-44E7-8170-873C8B95803F}" type="presParOf" srcId="{5BE7658C-307D-47F4-9A18-289FC5C22EFC}" destId="{916D4821-F6D3-4BED-9250-5287A5387E3C}" srcOrd="4" destOrd="0" presId="urn:microsoft.com/office/officeart/2008/layout/AlternatingHexagons"/>
    <dgm:cxn modelId="{CFD0E6D7-9CD2-4253-81FE-462B8E2EF8D1}" type="presParOf" srcId="{754BCEE1-3DD5-48BE-B9A9-00B9B5A183C1}" destId="{7162067D-919E-412D-9663-B87B2E389E38}" srcOrd="5" destOrd="0" presId="urn:microsoft.com/office/officeart/2008/layout/AlternatingHexagons"/>
    <dgm:cxn modelId="{4451E02A-040E-4015-8D1A-968FAA2CAC36}" type="presParOf" srcId="{754BCEE1-3DD5-48BE-B9A9-00B9B5A183C1}" destId="{E997180C-28CE-41CF-85D4-F3CA276512DA}" srcOrd="6" destOrd="0" presId="urn:microsoft.com/office/officeart/2008/layout/AlternatingHexagons"/>
    <dgm:cxn modelId="{A48F50A7-121E-4BBB-BDCD-E581ECC15E0C}" type="presParOf" srcId="{E997180C-28CE-41CF-85D4-F3CA276512DA}" destId="{1B039AD7-1FA7-4CA6-B489-0D66A2FF3D99}" srcOrd="0" destOrd="0" presId="urn:microsoft.com/office/officeart/2008/layout/AlternatingHexagons"/>
    <dgm:cxn modelId="{06D2BCD1-BA31-4921-9D31-59A2897DA121}" type="presParOf" srcId="{E997180C-28CE-41CF-85D4-F3CA276512DA}" destId="{26C88864-FC82-4701-9BE8-5FE0A767EE90}" srcOrd="1" destOrd="0" presId="urn:microsoft.com/office/officeart/2008/layout/AlternatingHexagons"/>
    <dgm:cxn modelId="{CF184A19-D7BB-48BD-9655-035D2BDDE462}" type="presParOf" srcId="{E997180C-28CE-41CF-85D4-F3CA276512DA}" destId="{DDA1ED88-3507-48B5-92A5-4488F01497A6}" srcOrd="2" destOrd="0" presId="urn:microsoft.com/office/officeart/2008/layout/AlternatingHexagons"/>
    <dgm:cxn modelId="{766396C6-013E-4FD9-9969-0DA751DACC43}" type="presParOf" srcId="{E997180C-28CE-41CF-85D4-F3CA276512DA}" destId="{E3A7CFBB-22C8-48D4-87CB-FA6F3C4A1448}" srcOrd="3" destOrd="0" presId="urn:microsoft.com/office/officeart/2008/layout/AlternatingHexagons"/>
    <dgm:cxn modelId="{51692DBD-0136-4B1C-9231-F26135F38703}" type="presParOf" srcId="{E997180C-28CE-41CF-85D4-F3CA276512DA}" destId="{C6DBDD9D-6B22-4CD2-8CD7-81FB4278EF83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8F580E-D1C2-4544-9DC4-C6506081AD80}">
      <dsp:nvSpPr>
        <dsp:cNvPr id="0" name=""/>
        <dsp:cNvSpPr/>
      </dsp:nvSpPr>
      <dsp:spPr>
        <a:xfrm rot="5400000">
          <a:off x="2253453" y="63924"/>
          <a:ext cx="973411" cy="846868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신청 대상</a:t>
          </a:r>
        </a:p>
      </dsp:txBody>
      <dsp:txXfrm rot="-5400000">
        <a:off x="2448694" y="152343"/>
        <a:ext cx="582928" cy="670031"/>
      </dsp:txXfrm>
    </dsp:sp>
    <dsp:sp modelId="{0A0F1C68-4082-4BA8-A14B-FE5D01E89D1C}">
      <dsp:nvSpPr>
        <dsp:cNvPr id="0" name=""/>
        <dsp:cNvSpPr/>
      </dsp:nvSpPr>
      <dsp:spPr>
        <a:xfrm>
          <a:off x="3189291" y="195335"/>
          <a:ext cx="1086327" cy="5840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6FB8E3-D661-4CBE-9D0D-7E3FD76AE12A}">
      <dsp:nvSpPr>
        <dsp:cNvPr id="0" name=""/>
        <dsp:cNvSpPr/>
      </dsp:nvSpPr>
      <dsp:spPr>
        <a:xfrm rot="5400000">
          <a:off x="1338835" y="63924"/>
          <a:ext cx="973411" cy="846868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sp:txBody>
      <dsp:txXfrm rot="-5400000">
        <a:off x="1534076" y="152343"/>
        <a:ext cx="582928" cy="670031"/>
      </dsp:txXfrm>
    </dsp:sp>
    <dsp:sp modelId="{B0A2AB38-2D59-4FD4-8887-02AEC505ED4F}">
      <dsp:nvSpPr>
        <dsp:cNvPr id="0" name=""/>
        <dsp:cNvSpPr/>
      </dsp:nvSpPr>
      <dsp:spPr>
        <a:xfrm rot="5400000">
          <a:off x="1794392" y="890156"/>
          <a:ext cx="973411" cy="846868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지원 규모</a:t>
          </a:r>
        </a:p>
      </dsp:txBody>
      <dsp:txXfrm rot="-5400000">
        <a:off x="1989633" y="978575"/>
        <a:ext cx="582928" cy="670031"/>
      </dsp:txXfrm>
    </dsp:sp>
    <dsp:sp modelId="{7FDFE442-9EC2-4A09-A99B-DF513D52FCC7}">
      <dsp:nvSpPr>
        <dsp:cNvPr id="0" name=""/>
        <dsp:cNvSpPr/>
      </dsp:nvSpPr>
      <dsp:spPr>
        <a:xfrm>
          <a:off x="771336" y="1021567"/>
          <a:ext cx="1051284" cy="5840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6B5B23-18C0-4438-B557-BF707C200EBA}">
      <dsp:nvSpPr>
        <dsp:cNvPr id="0" name=""/>
        <dsp:cNvSpPr/>
      </dsp:nvSpPr>
      <dsp:spPr>
        <a:xfrm rot="5400000">
          <a:off x="2709010" y="890156"/>
          <a:ext cx="973411" cy="846868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sp:txBody>
      <dsp:txXfrm rot="-5400000">
        <a:off x="2904251" y="978575"/>
        <a:ext cx="582928" cy="670031"/>
      </dsp:txXfrm>
    </dsp:sp>
    <dsp:sp modelId="{E1CB56BA-93D5-4E02-8C51-B7CBE3975046}">
      <dsp:nvSpPr>
        <dsp:cNvPr id="0" name=""/>
        <dsp:cNvSpPr/>
      </dsp:nvSpPr>
      <dsp:spPr>
        <a:xfrm rot="5400000">
          <a:off x="2253453" y="1716388"/>
          <a:ext cx="973411" cy="846868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지원 절차</a:t>
          </a:r>
        </a:p>
      </dsp:txBody>
      <dsp:txXfrm rot="-5400000">
        <a:off x="2448694" y="1804807"/>
        <a:ext cx="582928" cy="670031"/>
      </dsp:txXfrm>
    </dsp:sp>
    <dsp:sp modelId="{40491088-6B68-41EA-8A50-64A59D09CCCE}">
      <dsp:nvSpPr>
        <dsp:cNvPr id="0" name=""/>
        <dsp:cNvSpPr/>
      </dsp:nvSpPr>
      <dsp:spPr>
        <a:xfrm>
          <a:off x="3189291" y="1847799"/>
          <a:ext cx="1086327" cy="5840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6D4821-F6D3-4BED-9250-5287A5387E3C}">
      <dsp:nvSpPr>
        <dsp:cNvPr id="0" name=""/>
        <dsp:cNvSpPr/>
      </dsp:nvSpPr>
      <dsp:spPr>
        <a:xfrm rot="5400000">
          <a:off x="1338835" y="1716388"/>
          <a:ext cx="973411" cy="846868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sp:txBody>
      <dsp:txXfrm rot="-5400000">
        <a:off x="1534076" y="1804807"/>
        <a:ext cx="582928" cy="670031"/>
      </dsp:txXfrm>
    </dsp:sp>
    <dsp:sp modelId="{1B039AD7-1FA7-4CA6-B489-0D66A2FF3D99}">
      <dsp:nvSpPr>
        <dsp:cNvPr id="0" name=""/>
        <dsp:cNvSpPr/>
      </dsp:nvSpPr>
      <dsp:spPr>
        <a:xfrm rot="5400000">
          <a:off x="1794392" y="2542620"/>
          <a:ext cx="973411" cy="846868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rPr>
            <a:t>제출 서류</a:t>
          </a:r>
        </a:p>
      </dsp:txBody>
      <dsp:txXfrm rot="-5400000">
        <a:off x="1989633" y="2631039"/>
        <a:ext cx="582928" cy="670031"/>
      </dsp:txXfrm>
    </dsp:sp>
    <dsp:sp modelId="{26C88864-FC82-4701-9BE8-5FE0A767EE90}">
      <dsp:nvSpPr>
        <dsp:cNvPr id="0" name=""/>
        <dsp:cNvSpPr/>
      </dsp:nvSpPr>
      <dsp:spPr>
        <a:xfrm>
          <a:off x="771336" y="2674031"/>
          <a:ext cx="1051284" cy="5840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DBDD9D-6B22-4CD2-8CD7-81FB4278EF83}">
      <dsp:nvSpPr>
        <dsp:cNvPr id="0" name=""/>
        <dsp:cNvSpPr/>
      </dsp:nvSpPr>
      <dsp:spPr>
        <a:xfrm rot="5400000">
          <a:off x="2709010" y="2542620"/>
          <a:ext cx="973411" cy="846868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latin typeface="함초롬돋움" panose="020B0604000101010101" pitchFamily="50" charset="-127"/>
            <a:ea typeface="함초롬돋움" panose="020B0604000101010101" pitchFamily="50" charset="-127"/>
            <a:cs typeface="함초롬돋움" panose="020B0604000101010101" pitchFamily="50" charset="-127"/>
          </a:endParaRPr>
        </a:p>
      </dsp:txBody>
      <dsp:txXfrm rot="-5400000">
        <a:off x="2904251" y="2631039"/>
        <a:ext cx="582928" cy="6700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179484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B258B-02C8-43D3-AB5A-CB679DBC7B27}" type="datetimeFigureOut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87B228-0F80-4594-8F62-AEA0D653FD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7415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79484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DE24C-D75F-439F-BA12-81F71C029C6A}" type="datetimeFigureOut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900363" y="857250"/>
            <a:ext cx="33432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02B06-2D9E-418E-A623-3E22BBA187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2478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1"/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인사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안녕하십니까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발표자 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OOO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입니다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귀한 자리에 참석해주셔서 진심으로 감사드립니다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fontAlgn="base" latinLnBrk="1"/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안내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핸드폰은 매너 모드로 변경해주시면 진심으로 감사드리겠습니다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 latinLnBrk="1"/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제목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지금부터 고졸 학생 대상 취업 장려금에 대해 말씀드리겠습니다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02B06-2D9E-418E-A623-3E22BBA18796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4864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오늘 말씀드리고자 하는 내용은 고교 취업 연계 장학금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현장실습 지원금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직업계고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졸업자 취업 통계 결과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장학금 종류 및 신청 안내 순으로 말씀드리겠습니다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02B06-2D9E-418E-A623-3E22BBA18796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181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902B06-2D9E-418E-A623-3E22BBA1879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9169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902B06-2D9E-418E-A623-3E22BBA1879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0991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>
            <a:normAutofit/>
          </a:bodyPr>
          <a:lstStyle>
            <a:lvl1pPr algn="ctr">
              <a:defRPr sz="6000" spc="-150"/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5976-A039-42F7-9DEC-16E985E927B3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929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FC58-6CD1-4E23-89F1-DB431FBBABF7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256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988BD-B893-428C-B37A-A51712AE749A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6116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D2B98-8496-436E-8C40-7A17433F1F48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pPr/>
              <a:t>‹#›</a:t>
            </a:fld>
            <a:r>
              <a:rPr lang="ko-KR" altLang="en-US" dirty="0"/>
              <a:t> 페이지</a:t>
            </a:r>
          </a:p>
        </p:txBody>
      </p:sp>
    </p:spTree>
    <p:extLst>
      <p:ext uri="{BB962C8B-B14F-4D97-AF65-F5344CB8AC3E}">
        <p14:creationId xmlns:p14="http://schemas.microsoft.com/office/powerpoint/2010/main" val="3885517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2107-537F-4273-B9DF-4B188E715618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5493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70A6-9B2F-4859-BA89-739BB47D4260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9863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BD9E-13DC-49FC-86D9-A1D8E5BCE568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067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37ED2-BF4F-4E82-9547-FF4436640DE5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7030A0"/>
                </a:solidFill>
              </a:defRPr>
            </a:lvl1pPr>
          </a:lstStyle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rgbClr val="7030A0"/>
                </a:solidFill>
              </a:defRPr>
            </a:lvl1pPr>
          </a:lstStyle>
          <a:p>
            <a:fld id="{BBBF4397-BC82-407E-84F2-060807833D61}" type="slidenum">
              <a:rPr lang="ko-KR" altLang="en-US" smtClean="0"/>
              <a:pPr/>
              <a:t>‹#›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1938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67F87-F35C-43B4-B677-5A147C1C9F4C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4903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8874B-66CE-4C79-BF9C-5A6A73063F23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05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047-C3ED-4880-AED7-B78F7DA64BE0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457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049DD-4905-4F8C-8498-1EFA16C7F480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280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F4397-BC82-407E-84F2-060807833D61}" type="slidenum">
              <a:rPr lang="ko-KR" altLang="en-US" smtClean="0"/>
              <a:pPr/>
              <a:t>‹#›</a:t>
            </a:fld>
            <a:r>
              <a:rPr lang="ko-KR" altLang="en-US" dirty="0"/>
              <a:t> 페이지</a:t>
            </a:r>
          </a:p>
        </p:txBody>
      </p:sp>
      <p:sp>
        <p:nvSpPr>
          <p:cNvPr id="7" name="사각형: 둥근 한쪽 모서리 6">
            <a:extLst>
              <a:ext uri="{FF2B5EF4-FFF2-40B4-BE49-F238E27FC236}">
                <a16:creationId xmlns:a16="http://schemas.microsoft.com/office/drawing/2014/main" id="{87D857C9-B729-41C9-8BDE-B3571911CBB9}"/>
              </a:ext>
            </a:extLst>
          </p:cNvPr>
          <p:cNvSpPr/>
          <p:nvPr userDrawn="1"/>
        </p:nvSpPr>
        <p:spPr>
          <a:xfrm>
            <a:off x="0" y="0"/>
            <a:ext cx="8810625" cy="1466850"/>
          </a:xfrm>
          <a:prstGeom prst="round1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각형: 둥근 한쪽 모서리 8">
            <a:extLst>
              <a:ext uri="{FF2B5EF4-FFF2-40B4-BE49-F238E27FC236}">
                <a16:creationId xmlns:a16="http://schemas.microsoft.com/office/drawing/2014/main" id="{B14F9C4E-6AD6-460D-A202-AC0566C31BDB}"/>
              </a:ext>
            </a:extLst>
          </p:cNvPr>
          <p:cNvSpPr/>
          <p:nvPr userDrawn="1"/>
        </p:nvSpPr>
        <p:spPr>
          <a:xfrm>
            <a:off x="0" y="230192"/>
            <a:ext cx="7724775" cy="1231894"/>
          </a:xfrm>
          <a:prstGeom prst="round1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9063" y="2508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821" y="1147739"/>
            <a:ext cx="1362179" cy="36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31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200" kern="1200">
          <a:solidFill>
            <a:schemeClr val="accent2">
              <a:lumMod val="75000"/>
            </a:schemeClr>
          </a:solidFill>
          <a:latin typeface="HY헤드라인M" panose="02030600000101010101" pitchFamily="18" charset="-127"/>
          <a:ea typeface="HY헤드라인M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D9A95FDD-811B-49B1-9A11-229EDAADBCB1}"/>
              </a:ext>
            </a:extLst>
          </p:cNvPr>
          <p:cNvSpPr/>
          <p:nvPr/>
        </p:nvSpPr>
        <p:spPr>
          <a:xfrm>
            <a:off x="161925" y="119062"/>
            <a:ext cx="4886325" cy="6577013"/>
          </a:xfrm>
          <a:prstGeom prst="rect">
            <a:avLst/>
          </a:prstGeom>
          <a:blipFill dpi="0" rotWithShape="1">
            <a:blip r:embed="rId5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1675D8E-7FC4-4202-BB8C-7A42A1D633B1}"/>
              </a:ext>
            </a:extLst>
          </p:cNvPr>
          <p:cNvSpPr/>
          <p:nvPr/>
        </p:nvSpPr>
        <p:spPr>
          <a:xfrm>
            <a:off x="1774031" y="969631"/>
            <a:ext cx="6357937" cy="22185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ko-KR" altLang="en-US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고졸 학생 </a:t>
            </a:r>
            <a:r>
              <a:rPr lang="ko-KR" alt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대상</a:t>
            </a:r>
            <a:endParaRPr lang="en-US" altLang="ko-KR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ko-KR" altLang="en-US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취업 장려금 안내</a:t>
            </a:r>
            <a:endParaRPr lang="en-US" altLang="ko-KR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82564B9-E7CF-4156-9D33-BC5DCAF5B3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369" y="5943137"/>
            <a:ext cx="2507197" cy="678239"/>
          </a:xfrm>
          <a:prstGeom prst="rect">
            <a:avLst/>
          </a:prstGeom>
        </p:spPr>
      </p:pic>
      <p:pic>
        <p:nvPicPr>
          <p:cNvPr id="2" name="오디오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62600" y="2395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6372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8" t="32533" r="59604" b="36287"/>
          <a:stretch/>
        </p:blipFill>
        <p:spPr>
          <a:xfrm>
            <a:off x="8225129" y="4660749"/>
            <a:ext cx="1680871" cy="2191155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C8F7104-D551-4CBA-AD53-280E85F8A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2D9ED629-C206-4EE8-A0F9-D8CA03F73716}"/>
              </a:ext>
            </a:extLst>
          </p:cNvPr>
          <p:cNvGrpSpPr/>
          <p:nvPr/>
        </p:nvGrpSpPr>
        <p:grpSpPr>
          <a:xfrm>
            <a:off x="1076325" y="1665075"/>
            <a:ext cx="7506750" cy="1019175"/>
            <a:chOff x="1095375" y="2265150"/>
            <a:chExt cx="7506750" cy="1019175"/>
          </a:xfrm>
        </p:grpSpPr>
        <p:sp>
          <p:nvSpPr>
            <p:cNvPr id="4" name="화살표: 오각형 3">
              <a:extLst>
                <a:ext uri="{FF2B5EF4-FFF2-40B4-BE49-F238E27FC236}">
                  <a16:creationId xmlns:a16="http://schemas.microsoft.com/office/drawing/2014/main" id="{3C6A9FF5-9E6A-40E8-8D19-85FCEED7EBFB}"/>
                </a:ext>
              </a:extLst>
            </p:cNvPr>
            <p:cNvSpPr/>
            <p:nvPr/>
          </p:nvSpPr>
          <p:spPr>
            <a:xfrm>
              <a:off x="1762125" y="2600325"/>
              <a:ext cx="6840000" cy="684000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고교 취업 연계 장학금</a:t>
              </a:r>
            </a:p>
          </p:txBody>
        </p:sp>
        <p:sp>
          <p:nvSpPr>
            <p:cNvPr id="21" name="오각형 20">
              <a:extLst>
                <a:ext uri="{FF2B5EF4-FFF2-40B4-BE49-F238E27FC236}">
                  <a16:creationId xmlns:a16="http://schemas.microsoft.com/office/drawing/2014/main" id="{3001140D-4D12-4770-A427-5C8A6BF08B03}"/>
                </a:ext>
              </a:extLst>
            </p:cNvPr>
            <p:cNvSpPr/>
            <p:nvPr/>
          </p:nvSpPr>
          <p:spPr>
            <a:xfrm>
              <a:off x="1095375" y="2265150"/>
              <a:ext cx="1143000" cy="1017375"/>
            </a:xfrm>
            <a:prstGeom prst="pentago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1</a:t>
              </a:r>
              <a:endParaRPr lang="ko-KR" altLang="en-US" sz="36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80E6BB14-1B73-4ABF-B80C-486BDABC008F}"/>
              </a:ext>
            </a:extLst>
          </p:cNvPr>
          <p:cNvGrpSpPr/>
          <p:nvPr/>
        </p:nvGrpSpPr>
        <p:grpSpPr>
          <a:xfrm>
            <a:off x="1076325" y="2869916"/>
            <a:ext cx="7506750" cy="1019175"/>
            <a:chOff x="1095375" y="2265150"/>
            <a:chExt cx="7506750" cy="1019175"/>
          </a:xfrm>
        </p:grpSpPr>
        <p:sp>
          <p:nvSpPr>
            <p:cNvPr id="26" name="화살표: 오각형 25">
              <a:extLst>
                <a:ext uri="{FF2B5EF4-FFF2-40B4-BE49-F238E27FC236}">
                  <a16:creationId xmlns:a16="http://schemas.microsoft.com/office/drawing/2014/main" id="{5A5186C9-27E4-4CF7-B8DE-4762E895A816}"/>
                </a:ext>
              </a:extLst>
            </p:cNvPr>
            <p:cNvSpPr/>
            <p:nvPr/>
          </p:nvSpPr>
          <p:spPr>
            <a:xfrm>
              <a:off x="1762125" y="2600325"/>
              <a:ext cx="6840000" cy="684000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  <a:hlinkClick r:id="rId4" action="ppaction://hlinksldjump"/>
                </a:rPr>
                <a:t>현장실습 지원금</a:t>
              </a:r>
              <a:endParaRPr lang="ko-KR" altLang="en-US" sz="28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27" name="오각형 26">
              <a:extLst>
                <a:ext uri="{FF2B5EF4-FFF2-40B4-BE49-F238E27FC236}">
                  <a16:creationId xmlns:a16="http://schemas.microsoft.com/office/drawing/2014/main" id="{8BDBCC8E-8678-43DF-9B89-13B24DD76AF8}"/>
                </a:ext>
              </a:extLst>
            </p:cNvPr>
            <p:cNvSpPr/>
            <p:nvPr/>
          </p:nvSpPr>
          <p:spPr>
            <a:xfrm>
              <a:off x="1095375" y="2265150"/>
              <a:ext cx="1143000" cy="1017375"/>
            </a:xfrm>
            <a:prstGeom prst="pentago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2</a:t>
              </a:r>
              <a:endParaRPr lang="ko-KR" altLang="en-US" sz="36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284A0F83-8BB5-4FD0-9455-F98ABF08170D}"/>
              </a:ext>
            </a:extLst>
          </p:cNvPr>
          <p:cNvGrpSpPr/>
          <p:nvPr/>
        </p:nvGrpSpPr>
        <p:grpSpPr>
          <a:xfrm>
            <a:off x="1076325" y="4074757"/>
            <a:ext cx="7506750" cy="1019175"/>
            <a:chOff x="1095375" y="2265150"/>
            <a:chExt cx="7506750" cy="1019175"/>
          </a:xfrm>
        </p:grpSpPr>
        <p:sp>
          <p:nvSpPr>
            <p:cNvPr id="29" name="화살표: 오각형 28">
              <a:extLst>
                <a:ext uri="{FF2B5EF4-FFF2-40B4-BE49-F238E27FC236}">
                  <a16:creationId xmlns:a16="http://schemas.microsoft.com/office/drawing/2014/main" id="{D9C1892E-2792-4072-8A82-3427ABFE90C6}"/>
                </a:ext>
              </a:extLst>
            </p:cNvPr>
            <p:cNvSpPr/>
            <p:nvPr/>
          </p:nvSpPr>
          <p:spPr>
            <a:xfrm>
              <a:off x="1762125" y="2600325"/>
              <a:ext cx="6840000" cy="684000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직업계고 졸업자 취업 통계 결과 </a:t>
              </a:r>
            </a:p>
          </p:txBody>
        </p:sp>
        <p:sp>
          <p:nvSpPr>
            <p:cNvPr id="30" name="오각형 29">
              <a:extLst>
                <a:ext uri="{FF2B5EF4-FFF2-40B4-BE49-F238E27FC236}">
                  <a16:creationId xmlns:a16="http://schemas.microsoft.com/office/drawing/2014/main" id="{5DB0163B-8399-41C5-A0DA-2D37AC75407C}"/>
                </a:ext>
              </a:extLst>
            </p:cNvPr>
            <p:cNvSpPr/>
            <p:nvPr/>
          </p:nvSpPr>
          <p:spPr>
            <a:xfrm>
              <a:off x="1095375" y="2265150"/>
              <a:ext cx="1143000" cy="1017375"/>
            </a:xfrm>
            <a:prstGeom prst="pentago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3</a:t>
              </a:r>
              <a:endParaRPr lang="ko-KR" altLang="en-US" sz="36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1A2714A9-83F9-46EF-A542-657EC08DA734}"/>
              </a:ext>
            </a:extLst>
          </p:cNvPr>
          <p:cNvGrpSpPr/>
          <p:nvPr/>
        </p:nvGrpSpPr>
        <p:grpSpPr>
          <a:xfrm>
            <a:off x="1076325" y="5279598"/>
            <a:ext cx="7506750" cy="1019175"/>
            <a:chOff x="1095375" y="2265150"/>
            <a:chExt cx="7506750" cy="1019175"/>
          </a:xfrm>
        </p:grpSpPr>
        <p:sp>
          <p:nvSpPr>
            <p:cNvPr id="32" name="화살표: 오각형 31">
              <a:extLst>
                <a:ext uri="{FF2B5EF4-FFF2-40B4-BE49-F238E27FC236}">
                  <a16:creationId xmlns:a16="http://schemas.microsoft.com/office/drawing/2014/main" id="{B2715D58-5979-4F27-B82F-572C2B22BD48}"/>
                </a:ext>
              </a:extLst>
            </p:cNvPr>
            <p:cNvSpPr/>
            <p:nvPr/>
          </p:nvSpPr>
          <p:spPr>
            <a:xfrm>
              <a:off x="1762125" y="2600325"/>
              <a:ext cx="6840000" cy="684000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장학금 종류 및 신청 안내</a:t>
              </a:r>
            </a:p>
          </p:txBody>
        </p:sp>
        <p:sp>
          <p:nvSpPr>
            <p:cNvPr id="33" name="오각형 32">
              <a:extLst>
                <a:ext uri="{FF2B5EF4-FFF2-40B4-BE49-F238E27FC236}">
                  <a16:creationId xmlns:a16="http://schemas.microsoft.com/office/drawing/2014/main" id="{0F2F083D-175E-455A-8F86-4524715F2662}"/>
                </a:ext>
              </a:extLst>
            </p:cNvPr>
            <p:cNvSpPr/>
            <p:nvPr/>
          </p:nvSpPr>
          <p:spPr>
            <a:xfrm>
              <a:off x="1095375" y="2265150"/>
              <a:ext cx="1143000" cy="1017375"/>
            </a:xfrm>
            <a:prstGeom prst="pentago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4</a:t>
              </a:r>
              <a:endParaRPr lang="ko-KR" altLang="en-US" sz="36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pPr/>
              <a:t>2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2928432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2C2E1C-8126-4D08-82AB-573ECDA62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고교 취업 연계 장려금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11139DA-A40D-4D46-87EF-AB706EE52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730" y="1589649"/>
            <a:ext cx="8543925" cy="18891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정의</a:t>
            </a:r>
            <a:endParaRPr lang="en-US" altLang="ko-KR" sz="2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고등학교 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학년 학생 중 중소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·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중견 기업에 취업한 학생을 위한 장려금</a:t>
            </a:r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F82E9A35-735E-49FD-9242-59FCF8010920}"/>
              </a:ext>
            </a:extLst>
          </p:cNvPr>
          <p:cNvSpPr txBox="1">
            <a:spLocks/>
          </p:cNvSpPr>
          <p:nvPr/>
        </p:nvSpPr>
        <p:spPr>
          <a:xfrm>
            <a:off x="464730" y="3428278"/>
            <a:ext cx="8866085" cy="29774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세부사항</a:t>
            </a:r>
            <a:endParaRPr lang="en-US" altLang="ko-KR" sz="2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지원규모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: 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학생 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인당 총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500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만원 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회 지급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일시금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지원자격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: 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직업계고 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학년 및 </a:t>
            </a:r>
            <a:r>
              <a:rPr lang="ko-KR" altLang="en-US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일반고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학년 학생 중 직업교육 위탁학생 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6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개월 이상 참여학생으로 중소</a:t>
            </a:r>
            <a:r>
              <a: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·</a:t>
            </a:r>
            <a:r>
              <a:rPr lang="ko-KR" altLang="en-US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중견 기업에 취업이 확인된 자</a:t>
            </a:r>
          </a:p>
        </p:txBody>
      </p:sp>
      <p:pic>
        <p:nvPicPr>
          <p:cNvPr id="4" name="동영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48132" y="2827462"/>
            <a:ext cx="1727883" cy="1329141"/>
          </a:xfrm>
          <a:prstGeom prst="rect">
            <a:avLst/>
          </a:prstGeom>
        </p:spPr>
      </p:pic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pPr/>
              <a:t>3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72199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D10E40-D978-488A-B714-238EF0B93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현장실습 지원금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1D07BC-049F-4349-8A7B-4ABBF2914F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077" y="1576390"/>
            <a:ext cx="9328200" cy="96033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지원대상</a:t>
            </a:r>
            <a:endParaRPr lang="en-US" altLang="ko-KR" sz="2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ko-KR" altLang="en-US" sz="2000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산업체 채용형 현장실습에 참여하고 </a:t>
            </a:r>
            <a:r>
              <a:rPr lang="en-US" altLang="ko-KR" sz="2000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2000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현장실습 표준협약서</a:t>
            </a:r>
            <a:r>
              <a:rPr lang="en-US" altLang="ko-KR" sz="2000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2000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를 작성한 현장 실습생</a:t>
            </a:r>
            <a:endParaRPr lang="en-US" altLang="ko-KR" sz="2000" spc="-15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DE146DFD-884A-4658-AD0F-105ABFCEEB07}"/>
              </a:ext>
            </a:extLst>
          </p:cNvPr>
          <p:cNvSpPr txBox="1">
            <a:spLocks/>
          </p:cNvSpPr>
          <p:nvPr/>
        </p:nvSpPr>
        <p:spPr>
          <a:xfrm>
            <a:off x="327077" y="2564532"/>
            <a:ext cx="9328200" cy="5129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지원내용</a:t>
            </a:r>
            <a:endParaRPr lang="en-US" altLang="ko-KR" sz="2000" spc="-15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1F294A68-FD0E-4913-9AC7-FFBE246C64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23788"/>
              </p:ext>
            </p:extLst>
          </p:nvPr>
        </p:nvGraphicFramePr>
        <p:xfrm>
          <a:off x="1665805" y="4080945"/>
          <a:ext cx="7850326" cy="2329794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7850326">
                  <a:extLst>
                    <a:ext uri="{9D8B030D-6E8A-4147-A177-3AD203B41FA5}">
                      <a16:colId xmlns:a16="http://schemas.microsoft.com/office/drawing/2014/main" val="563921003"/>
                    </a:ext>
                  </a:extLst>
                </a:gridCol>
              </a:tblGrid>
              <a:tr h="1164897">
                <a:tc>
                  <a:txBody>
                    <a:bodyPr/>
                    <a:lstStyle/>
                    <a:p>
                      <a:pPr marL="285750" indent="-285750" latinLnBrk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r>
                        <a:rPr lang="en-US" altLang="ko-KR" dirty="0"/>
                        <a:t>1</a:t>
                      </a:r>
                      <a:r>
                        <a:rPr lang="ko-KR" altLang="en-US" dirty="0"/>
                        <a:t>일 기준으로 총 </a:t>
                      </a:r>
                      <a:r>
                        <a:rPr lang="en-US" altLang="ko-KR" dirty="0"/>
                        <a:t>60,000</a:t>
                      </a:r>
                      <a:r>
                        <a:rPr lang="ko-KR" altLang="en-US" dirty="0"/>
                        <a:t>원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국고 </a:t>
                      </a:r>
                      <a:r>
                        <a:rPr lang="en-US" altLang="ko-KR" dirty="0"/>
                        <a:t>30,000</a:t>
                      </a:r>
                      <a:r>
                        <a:rPr lang="ko-KR" altLang="en-US" dirty="0"/>
                        <a:t>원 </a:t>
                      </a:r>
                      <a:r>
                        <a:rPr lang="en-US" altLang="ko-KR" dirty="0"/>
                        <a:t>+ </a:t>
                      </a:r>
                      <a:r>
                        <a:rPr lang="ko-KR" altLang="en-US" dirty="0"/>
                        <a:t>교육청 </a:t>
                      </a:r>
                      <a:r>
                        <a:rPr lang="en-US" altLang="ko-KR" dirty="0"/>
                        <a:t>30,000</a:t>
                      </a:r>
                      <a:r>
                        <a:rPr lang="ko-KR" altLang="en-US"/>
                        <a:t>원</a:t>
                      </a:r>
                      <a:r>
                        <a:rPr lang="en-US" altLang="ko-KR"/>
                        <a:t>)</a:t>
                      </a:r>
                      <a:r>
                        <a:rPr lang="ko-KR" altLang="en-US"/>
                        <a:t>을 </a:t>
                      </a:r>
                      <a:r>
                        <a:rPr lang="ko-KR" altLang="en-US" dirty="0"/>
                        <a:t>지원</a:t>
                      </a:r>
                      <a:endParaRPr lang="en-US" altLang="ko-KR" dirty="0"/>
                    </a:p>
                    <a:p>
                      <a:pPr marL="285750" indent="-285750" latinLnBrk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r>
                        <a:rPr lang="ko-KR" altLang="en-US" dirty="0"/>
                        <a:t>참여학생이 속한 지역의 교육청에서 예산을 </a:t>
                      </a:r>
                      <a:r>
                        <a:rPr lang="ko-KR" altLang="en-US" spc="-150" dirty="0"/>
                        <a:t>지원하지 않을 경우 국고만 지원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4461141"/>
                  </a:ext>
                </a:extLst>
              </a:tr>
              <a:tr h="1164897">
                <a:tc>
                  <a:txBody>
                    <a:bodyPr/>
                    <a:lstStyle/>
                    <a:p>
                      <a:pPr marL="285750" indent="-285750" latinLnBrk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r>
                        <a:rPr lang="ko-KR" altLang="en-US" spc="-150"/>
                        <a:t>산업체 채용형 </a:t>
                      </a:r>
                      <a:r>
                        <a:rPr lang="ko-KR" altLang="en-US" spc="-150" dirty="0"/>
                        <a:t>현장실습을 </a:t>
                      </a:r>
                      <a:r>
                        <a:rPr lang="en-US" altLang="ko-KR" spc="-150" dirty="0"/>
                        <a:t>60</a:t>
                      </a:r>
                      <a:r>
                        <a:rPr lang="ko-KR" altLang="en-US" spc="-150" dirty="0"/>
                        <a:t>일 이상 이수할 경우</a:t>
                      </a:r>
                      <a:r>
                        <a:rPr lang="en-US" altLang="ko-KR" spc="-150" dirty="0"/>
                        <a:t>, </a:t>
                      </a:r>
                      <a:r>
                        <a:rPr lang="ko-KR" altLang="en-US" spc="-150" dirty="0"/>
                        <a:t>지원금은 최대 </a:t>
                      </a:r>
                      <a:r>
                        <a:rPr lang="en-US" altLang="ko-KR" spc="-150" dirty="0"/>
                        <a:t>60</a:t>
                      </a:r>
                      <a:r>
                        <a:rPr lang="ko-KR" altLang="en-US" spc="-150" dirty="0"/>
                        <a:t>일까지 지원</a:t>
                      </a:r>
                      <a:endParaRPr lang="en-US" altLang="ko-KR" spc="-150" dirty="0"/>
                    </a:p>
                    <a:p>
                      <a:pPr marL="285750" indent="-285750" latinLnBrk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r>
                        <a:rPr lang="ko-KR" altLang="en-US" dirty="0"/>
                        <a:t>현장실습 종료 후 학교에서 최종 확정한 실습일자를 기준으로 지원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1800384"/>
                  </a:ext>
                </a:extLst>
              </a:tr>
            </a:tbl>
          </a:graphicData>
        </a:graphic>
      </p:graphicFrame>
      <p:sp>
        <p:nvSpPr>
          <p:cNvPr id="8" name="십자형 7">
            <a:extLst>
              <a:ext uri="{FF2B5EF4-FFF2-40B4-BE49-F238E27FC236}">
                <a16:creationId xmlns:a16="http://schemas.microsoft.com/office/drawing/2014/main" id="{C9998C14-7658-4D01-90DF-25EB70750807}"/>
              </a:ext>
            </a:extLst>
          </p:cNvPr>
          <p:cNvSpPr/>
          <p:nvPr/>
        </p:nvSpPr>
        <p:spPr>
          <a:xfrm>
            <a:off x="1665805" y="3230217"/>
            <a:ext cx="7850326" cy="671825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 용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19EC7F6D-1DBA-4B83-A904-48AED13BEA83}"/>
              </a:ext>
            </a:extLst>
          </p:cNvPr>
          <p:cNvSpPr/>
          <p:nvPr/>
        </p:nvSpPr>
        <p:spPr>
          <a:xfrm>
            <a:off x="536714" y="4150518"/>
            <a:ext cx="1043609" cy="993912"/>
          </a:xfrm>
          <a:prstGeom prst="roundRect">
            <a:avLst>
              <a:gd name="adj" fmla="val 3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지원</a:t>
            </a:r>
            <a:endParaRPr lang="en-US" altLang="ko-KR" sz="20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금액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5653C6E-22E0-4AFF-B432-B92AE31786A8}"/>
              </a:ext>
            </a:extLst>
          </p:cNvPr>
          <p:cNvSpPr/>
          <p:nvPr/>
        </p:nvSpPr>
        <p:spPr>
          <a:xfrm>
            <a:off x="536713" y="5321366"/>
            <a:ext cx="1043609" cy="993912"/>
          </a:xfrm>
          <a:prstGeom prst="roundRect">
            <a:avLst>
              <a:gd name="adj" fmla="val 3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지원</a:t>
            </a:r>
            <a:endParaRPr lang="en-US" altLang="ko-KR" sz="20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20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기간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pPr/>
              <a:t>4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6248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717669-70A9-4A17-A2EF-40E6F6DC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000" dirty="0"/>
              <a:t>직업계고 졸업자 취업 통계 결과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3732E9FB-EDA6-43CC-8833-A202C4CAD0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36270"/>
              </p:ext>
            </p:extLst>
          </p:nvPr>
        </p:nvGraphicFramePr>
        <p:xfrm>
          <a:off x="681038" y="1825625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401F064D-22F1-45AA-8AC3-A00D329AE1D7}"/>
              </a:ext>
            </a:extLst>
          </p:cNvPr>
          <p:cNvSpPr/>
          <p:nvPr/>
        </p:nvSpPr>
        <p:spPr>
          <a:xfrm>
            <a:off x="6433457" y="2645229"/>
            <a:ext cx="2514600" cy="413657"/>
          </a:xfrm>
          <a:prstGeom prst="roundRect">
            <a:avLst>
              <a:gd name="adj" fmla="val 32456"/>
            </a:avLst>
          </a:prstGeom>
          <a:solidFill>
            <a:srgbClr val="00B0F0">
              <a:alpha val="50000"/>
            </a:srgbClr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출처</a:t>
            </a:r>
            <a:r>
              <a:rPr lang="en-US" altLang="ko-KR" sz="1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: </a:t>
            </a:r>
            <a:r>
              <a:rPr lang="ko-KR" altLang="en-US" sz="1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교육부</a:t>
            </a:r>
            <a:r>
              <a:rPr lang="en-US" altLang="ko-KR" sz="1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(2022.10.)</a:t>
            </a:r>
            <a:endParaRPr lang="ko-KR" altLang="en-US" sz="16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pPr/>
              <a:t>5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57301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86C998-DC27-4567-AFB3-5E2D64F0D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장학금 종류 및 신청 안내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8A6ECEDB-1478-4A8E-BFC7-C5FE3DBEFFF0}"/>
              </a:ext>
            </a:extLst>
          </p:cNvPr>
          <p:cNvGrpSpPr/>
          <p:nvPr/>
        </p:nvGrpSpPr>
        <p:grpSpPr>
          <a:xfrm>
            <a:off x="257452" y="1748899"/>
            <a:ext cx="4572000" cy="4483224"/>
            <a:chOff x="257452" y="1748899"/>
            <a:chExt cx="4572000" cy="4483224"/>
          </a:xfrm>
        </p:grpSpPr>
        <p:sp>
          <p:nvSpPr>
            <p:cNvPr id="3" name="사각형: 둥근 한쪽 모서리 2">
              <a:extLst>
                <a:ext uri="{FF2B5EF4-FFF2-40B4-BE49-F238E27FC236}">
                  <a16:creationId xmlns:a16="http://schemas.microsoft.com/office/drawing/2014/main" id="{52E64008-B6C6-4DFC-A4DA-95142A1D6A19}"/>
                </a:ext>
              </a:extLst>
            </p:cNvPr>
            <p:cNvSpPr/>
            <p:nvPr/>
          </p:nvSpPr>
          <p:spPr>
            <a:xfrm>
              <a:off x="257452" y="1748899"/>
              <a:ext cx="4572000" cy="4483224"/>
            </a:xfrm>
            <a:prstGeom prst="round1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4" name="육각형 3">
              <a:extLst>
                <a:ext uri="{FF2B5EF4-FFF2-40B4-BE49-F238E27FC236}">
                  <a16:creationId xmlns:a16="http://schemas.microsoft.com/office/drawing/2014/main" id="{0365B25F-CFFE-4B23-B107-81F73DFA5CE9}"/>
                </a:ext>
              </a:extLst>
            </p:cNvPr>
            <p:cNvSpPr/>
            <p:nvPr/>
          </p:nvSpPr>
          <p:spPr>
            <a:xfrm>
              <a:off x="648070" y="1917576"/>
              <a:ext cx="3302493" cy="656947"/>
            </a:xfrm>
            <a:prstGeom prst="hexago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국가근로 및 중소기업 취업연계 장학금 종류</a:t>
              </a:r>
            </a:p>
          </p:txBody>
        </p:sp>
        <p:sp>
          <p:nvSpPr>
            <p:cNvPr id="5" name="사각형: 잘린 대각선 방향 모서리 4">
              <a:extLst>
                <a:ext uri="{FF2B5EF4-FFF2-40B4-BE49-F238E27FC236}">
                  <a16:creationId xmlns:a16="http://schemas.microsoft.com/office/drawing/2014/main" id="{609F5F6C-7B26-4E29-A505-48E8A43D2689}"/>
                </a:ext>
              </a:extLst>
            </p:cNvPr>
            <p:cNvSpPr/>
            <p:nvPr/>
          </p:nvSpPr>
          <p:spPr>
            <a:xfrm>
              <a:off x="1265067" y="3012356"/>
              <a:ext cx="2956264" cy="552635"/>
            </a:xfrm>
            <a:prstGeom prst="snip2DiagRect">
              <a:avLst>
                <a:gd name="adj1" fmla="val 0"/>
                <a:gd name="adj2" fmla="val 50000"/>
              </a:avLst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고졸 후학습자 장학금</a:t>
              </a:r>
            </a:p>
          </p:txBody>
        </p:sp>
        <p:sp>
          <p:nvSpPr>
            <p:cNvPr id="6" name="화살표: 갈매기형 수장 5">
              <a:extLst>
                <a:ext uri="{FF2B5EF4-FFF2-40B4-BE49-F238E27FC236}">
                  <a16:creationId xmlns:a16="http://schemas.microsoft.com/office/drawing/2014/main" id="{37633300-E02F-4C79-9A55-EE9005FF372B}"/>
                </a:ext>
              </a:extLst>
            </p:cNvPr>
            <p:cNvSpPr/>
            <p:nvPr/>
          </p:nvSpPr>
          <p:spPr>
            <a:xfrm>
              <a:off x="1149657" y="3750277"/>
              <a:ext cx="3187084" cy="552635"/>
            </a:xfrm>
            <a:prstGeom prst="chevron">
              <a:avLst>
                <a:gd name="adj" fmla="val 65493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고교 취업연계 장학금</a:t>
              </a:r>
            </a:p>
          </p:txBody>
        </p:sp>
        <p:sp>
          <p:nvSpPr>
            <p:cNvPr id="7" name="사다리꼴 6">
              <a:extLst>
                <a:ext uri="{FF2B5EF4-FFF2-40B4-BE49-F238E27FC236}">
                  <a16:creationId xmlns:a16="http://schemas.microsoft.com/office/drawing/2014/main" id="{24390C94-065A-47EE-8375-48E14302F9CC}"/>
                </a:ext>
              </a:extLst>
            </p:cNvPr>
            <p:cNvSpPr/>
            <p:nvPr/>
          </p:nvSpPr>
          <p:spPr>
            <a:xfrm>
              <a:off x="1376038" y="4505954"/>
              <a:ext cx="2734322" cy="552635"/>
            </a:xfrm>
            <a:prstGeom prst="trapezoid">
              <a:avLst>
                <a:gd name="adj" fmla="val 78012"/>
              </a:avLst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현장실습 지원금</a:t>
              </a:r>
            </a:p>
          </p:txBody>
        </p:sp>
        <p:sp>
          <p:nvSpPr>
            <p:cNvPr id="8" name="배지 7">
              <a:extLst>
                <a:ext uri="{FF2B5EF4-FFF2-40B4-BE49-F238E27FC236}">
                  <a16:creationId xmlns:a16="http://schemas.microsoft.com/office/drawing/2014/main" id="{41A879FE-5557-428E-8CF2-CB2BE1204668}"/>
                </a:ext>
              </a:extLst>
            </p:cNvPr>
            <p:cNvSpPr/>
            <p:nvPr/>
          </p:nvSpPr>
          <p:spPr>
            <a:xfrm>
              <a:off x="887766" y="5276666"/>
              <a:ext cx="3710866" cy="552634"/>
            </a:xfrm>
            <a:prstGeom prst="plaque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현장실습 </a:t>
              </a:r>
              <a:r>
                <a:rPr lang="ko-KR" altLang="en-US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기업현장교육 지원</a:t>
              </a:r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297D69CB-FB93-49EC-8A92-7134106BD32C}"/>
                </a:ext>
              </a:extLst>
            </p:cNvPr>
            <p:cNvSpPr/>
            <p:nvPr/>
          </p:nvSpPr>
          <p:spPr>
            <a:xfrm>
              <a:off x="772357" y="2787590"/>
              <a:ext cx="3900259" cy="3275859"/>
            </a:xfrm>
            <a:prstGeom prst="roundRect">
              <a:avLst>
                <a:gd name="adj" fmla="val 9035"/>
              </a:avLst>
            </a:prstGeom>
            <a:noFill/>
            <a:ln w="190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cxnSp>
          <p:nvCxnSpPr>
            <p:cNvPr id="26" name="연결선: 꺾임 25">
              <a:extLst>
                <a:ext uri="{FF2B5EF4-FFF2-40B4-BE49-F238E27FC236}">
                  <a16:creationId xmlns:a16="http://schemas.microsoft.com/office/drawing/2014/main" id="{D16E64C7-CF28-4469-8F98-EFD15190A526}"/>
                </a:ext>
              </a:extLst>
            </p:cNvPr>
            <p:cNvCxnSpPr>
              <a:stCxn id="4" idx="3"/>
              <a:endCxn id="21" idx="1"/>
            </p:cNvCxnSpPr>
            <p:nvPr/>
          </p:nvCxnSpPr>
          <p:spPr>
            <a:xfrm rot="10800000" flipH="1" flipV="1">
              <a:off x="648069" y="2246050"/>
              <a:ext cx="124287" cy="2179470"/>
            </a:xfrm>
            <a:prstGeom prst="bentConnector3">
              <a:avLst>
                <a:gd name="adj1" fmla="val -183929"/>
              </a:avLst>
            </a:prstGeom>
            <a:ln w="28575">
              <a:headEnd type="none" w="med" len="med"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641C496-C306-45C2-9748-B31CE894875F}"/>
              </a:ext>
            </a:extLst>
          </p:cNvPr>
          <p:cNvGrpSpPr/>
          <p:nvPr/>
        </p:nvGrpSpPr>
        <p:grpSpPr>
          <a:xfrm>
            <a:off x="3770790" y="1740023"/>
            <a:ext cx="5851126" cy="4483224"/>
            <a:chOff x="3770790" y="1740023"/>
            <a:chExt cx="5851126" cy="4483224"/>
          </a:xfrm>
        </p:grpSpPr>
        <p:sp>
          <p:nvSpPr>
            <p:cNvPr id="20" name="사각형: 둥근 한쪽 모서리 19">
              <a:extLst>
                <a:ext uri="{FF2B5EF4-FFF2-40B4-BE49-F238E27FC236}">
                  <a16:creationId xmlns:a16="http://schemas.microsoft.com/office/drawing/2014/main" id="{FA93F784-6554-41CE-B665-2465EB4FE83F}"/>
                </a:ext>
              </a:extLst>
            </p:cNvPr>
            <p:cNvSpPr/>
            <p:nvPr/>
          </p:nvSpPr>
          <p:spPr>
            <a:xfrm flipH="1" flipV="1">
              <a:off x="5049916" y="1740023"/>
              <a:ext cx="4572000" cy="4483224"/>
            </a:xfrm>
            <a:prstGeom prst="round1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27" name="이중 물결 26">
              <a:extLst>
                <a:ext uri="{FF2B5EF4-FFF2-40B4-BE49-F238E27FC236}">
                  <a16:creationId xmlns:a16="http://schemas.microsoft.com/office/drawing/2014/main" id="{307C03B6-4A2E-40F6-B278-E53D10C50BB3}"/>
                </a:ext>
              </a:extLst>
            </p:cNvPr>
            <p:cNvSpPr/>
            <p:nvPr/>
          </p:nvSpPr>
          <p:spPr>
            <a:xfrm>
              <a:off x="5672831" y="1917576"/>
              <a:ext cx="3585099" cy="656947"/>
            </a:xfrm>
            <a:prstGeom prst="doubleWav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장학금 신청 안내</a:t>
              </a:r>
            </a:p>
          </p:txBody>
        </p:sp>
        <p:graphicFrame>
          <p:nvGraphicFramePr>
            <p:cNvPr id="29" name="다이어그램 28">
              <a:extLst>
                <a:ext uri="{FF2B5EF4-FFF2-40B4-BE49-F238E27FC236}">
                  <a16:creationId xmlns:a16="http://schemas.microsoft.com/office/drawing/2014/main" id="{2F35408B-05CB-41A3-802C-645AA50F7F2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80887633"/>
                </p:ext>
              </p:extLst>
            </p:nvPr>
          </p:nvGraphicFramePr>
          <p:xfrm>
            <a:off x="3770790" y="2663302"/>
            <a:ext cx="5046956" cy="34534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0" name="폭발: 8pt 29">
              <a:extLst>
                <a:ext uri="{FF2B5EF4-FFF2-40B4-BE49-F238E27FC236}">
                  <a16:creationId xmlns:a16="http://schemas.microsoft.com/office/drawing/2014/main" id="{64C4C387-DB66-48C8-81F4-867EABFA7AF4}"/>
                </a:ext>
              </a:extLst>
            </p:cNvPr>
            <p:cNvSpPr/>
            <p:nvPr/>
          </p:nvSpPr>
          <p:spPr>
            <a:xfrm>
              <a:off x="7335174" y="3560551"/>
              <a:ext cx="2267508" cy="2644944"/>
            </a:xfrm>
            <a:prstGeom prst="irregularSeal1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단계별</a:t>
              </a:r>
              <a:endParaRPr lang="en-US" altLang="ko-KR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algn="ctr"/>
              <a:r>
                <a:rPr lang="ko-KR" altLang="en-US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내용을 꼼꼼하게 살펴요</a:t>
              </a:r>
              <a:r>
                <a:rPr lang="en-US" altLang="ko-KR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!</a:t>
              </a:r>
            </a:p>
          </p:txBody>
        </p:sp>
      </p:grpSp>
      <p:sp>
        <p:nvSpPr>
          <p:cNvPr id="9" name="바닥글 개체 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고졸 학생 대상 취업 장려금 안내</a:t>
            </a: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4397-BC82-407E-84F2-060807833D61}" type="slidenum">
              <a:rPr lang="ko-KR" altLang="en-US" smtClean="0"/>
              <a:pPr/>
              <a:t>6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2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1403</TotalTime>
  <Words>325</Words>
  <Application>Microsoft Office PowerPoint</Application>
  <PresentationFormat>A4 용지(210x297mm)</PresentationFormat>
  <Paragraphs>65</Paragraphs>
  <Slides>6</Slides>
  <Notes>4</Notes>
  <HiddenSlides>0</HiddenSlides>
  <MMClips>2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HY헤드라인M</vt:lpstr>
      <vt:lpstr>맑은 고딕</vt:lpstr>
      <vt:lpstr>함초롬돋움</vt:lpstr>
      <vt:lpstr>Arial</vt:lpstr>
      <vt:lpstr>Calibri</vt:lpstr>
      <vt:lpstr>Wingdings</vt:lpstr>
      <vt:lpstr>Office 테마</vt:lpstr>
      <vt:lpstr>PowerPoint 프레젠테이션</vt:lpstr>
      <vt:lpstr>목차</vt:lpstr>
      <vt:lpstr>고교 취업 연계 장려금</vt:lpstr>
      <vt:lpstr>현장실습 지원금</vt:lpstr>
      <vt:lpstr>직업계고 졸업자 취업 통계 결과</vt:lpstr>
      <vt:lpstr>장학금 종류 및 신청 안내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COM</dc:creator>
  <cp:lastModifiedBy>PC</cp:lastModifiedBy>
  <cp:revision>74</cp:revision>
  <dcterms:created xsi:type="dcterms:W3CDTF">2023-08-08T08:52:06Z</dcterms:created>
  <dcterms:modified xsi:type="dcterms:W3CDTF">2024-06-10T08:38:37Z</dcterms:modified>
</cp:coreProperties>
</file>