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테마 스타일 2 - 강조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46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236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함초롬돋움" panose="020B0604000101010101" pitchFamily="50" charset="-127"/>
              </a:defRPr>
            </a:pPr>
            <a:r>
              <a:rPr lang="ko-KR" sz="2000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기후테크</a:t>
            </a:r>
            <a:r>
              <a:rPr lang="ko-KR" sz="2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sz="2000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스타트업에</a:t>
            </a:r>
            <a:r>
              <a:rPr lang="ko-KR" sz="2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sz="2000">
                <a:latin typeface="HY헤드라인M" panose="02030600000101010101" pitchFamily="18" charset="-127"/>
                <a:ea typeface="HY헤드라인M" panose="02030600000101010101" pitchFamily="18" charset="-127"/>
              </a:rPr>
              <a:t>투자된 전</a:t>
            </a:r>
            <a:r>
              <a:rPr lang="en-US" altLang="ko-KR" sz="2000"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sz="2000">
                <a:latin typeface="HY헤드라인M" panose="02030600000101010101" pitchFamily="18" charset="-127"/>
                <a:ea typeface="HY헤드라인M" panose="02030600000101010101" pitchFamily="18" charset="-127"/>
              </a:rPr>
              <a:t>세계 </a:t>
            </a:r>
            <a:r>
              <a:rPr lang="ko-KR" sz="2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투자 동향</a:t>
            </a:r>
          </a:p>
        </c:rich>
      </c:tx>
      <c:layout>
        <c:manualLayout>
          <c:xMode val="edge"/>
          <c:yMode val="edge"/>
          <c:x val="0.28322379511752105"/>
          <c:y val="1.8458367142528492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함초롬돋움" panose="020B0604000101010101" pitchFamily="50" charset="-127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투자 금액(10억 달러)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807-4706-96A6-13517985FA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2016년</c:v>
                </c:pt>
                <c:pt idx="1">
                  <c:v>2017년</c:v>
                </c:pt>
                <c:pt idx="2">
                  <c:v>2018년</c:v>
                </c:pt>
                <c:pt idx="3">
                  <c:v>2019년</c:v>
                </c:pt>
                <c:pt idx="4">
                  <c:v>2020년</c:v>
                </c:pt>
                <c:pt idx="5">
                  <c:v>2021년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5.8</c:v>
                </c:pt>
                <c:pt idx="1">
                  <c:v>12.5</c:v>
                </c:pt>
                <c:pt idx="2">
                  <c:v>19.600000000000001</c:v>
                </c:pt>
                <c:pt idx="3">
                  <c:v>14.8</c:v>
                </c:pt>
                <c:pt idx="4">
                  <c:v>22.1</c:v>
                </c:pt>
                <c:pt idx="5">
                  <c:v>44.8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07-4706-96A6-13517985FA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7618208"/>
        <c:axId val="1177629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투자 건수(건)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triang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807-4706-96A6-13517985FA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defRPr>
                </a:pPr>
                <a:endParaRPr lang="ko-K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2016년</c:v>
                </c:pt>
                <c:pt idx="1">
                  <c:v>2017년</c:v>
                </c:pt>
                <c:pt idx="2">
                  <c:v>2018년</c:v>
                </c:pt>
                <c:pt idx="3">
                  <c:v>2019년</c:v>
                </c:pt>
                <c:pt idx="4">
                  <c:v>2020년</c:v>
                </c:pt>
                <c:pt idx="5">
                  <c:v>2021년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384</c:v>
                </c:pt>
                <c:pt idx="1">
                  <c:v>578</c:v>
                </c:pt>
                <c:pt idx="2">
                  <c:v>709</c:v>
                </c:pt>
                <c:pt idx="3">
                  <c:v>762</c:v>
                </c:pt>
                <c:pt idx="4">
                  <c:v>855</c:v>
                </c:pt>
                <c:pt idx="5">
                  <c:v>1130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807-4706-96A6-13517985FA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30222432"/>
        <c:axId val="1330221600"/>
      </c:lineChart>
      <c:catAx>
        <c:axId val="1177618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defRPr>
            </a:pPr>
            <a:endParaRPr lang="ko-KR"/>
          </a:p>
        </c:txPr>
        <c:crossAx val="1177629856"/>
        <c:crosses val="autoZero"/>
        <c:auto val="1"/>
        <c:lblAlgn val="ctr"/>
        <c:lblOffset val="100"/>
        <c:noMultiLvlLbl val="0"/>
      </c:catAx>
      <c:valAx>
        <c:axId val="1177629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defRPr>
            </a:pPr>
            <a:endParaRPr lang="ko-KR"/>
          </a:p>
        </c:txPr>
        <c:crossAx val="1177618208"/>
        <c:crosses val="autoZero"/>
        <c:crossBetween val="between"/>
      </c:valAx>
      <c:valAx>
        <c:axId val="1330221600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defRPr>
            </a:pPr>
            <a:endParaRPr lang="ko-KR"/>
          </a:p>
        </c:txPr>
        <c:crossAx val="1330222432"/>
        <c:crosses val="max"/>
        <c:crossBetween val="between"/>
      </c:valAx>
      <c:catAx>
        <c:axId val="13302224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3022160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blipFill>
      <a:blip xmlns:r="http://schemas.openxmlformats.org/officeDocument/2006/relationships" r:embed="rId3"/>
      <a:tile tx="0" ty="0" sx="100000" sy="100000" flip="none" algn="tl"/>
    </a:blipFill>
    <a:ln>
      <a:solidFill>
        <a:schemeClr val="tx1"/>
      </a:solidFill>
    </a:ln>
    <a:effectLst/>
  </c:spPr>
  <c:txPr>
    <a:bodyPr/>
    <a:lstStyle/>
    <a:p>
      <a:pPr>
        <a:defRPr sz="1600">
          <a:latin typeface="함초롬돋움" panose="020B0604000101010101" pitchFamily="50" charset="-127"/>
          <a:ea typeface="함초롬돋움" panose="020B0604000101010101" pitchFamily="50" charset="-127"/>
          <a:cs typeface="함초롬돋움" panose="020B0604000101010101" pitchFamily="50" charset="-127"/>
        </a:defRPr>
      </a:pPr>
      <a:endParaRPr lang="ko-K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6BAB61-2D40-4549-B06E-B48E30AD086B}" type="doc">
      <dgm:prSet loTypeId="urn:microsoft.com/office/officeart/2005/8/layout/process1" loCatId="process" qsTypeId="urn:microsoft.com/office/officeart/2005/8/quickstyle/3d3" qsCatId="3D" csTypeId="urn:microsoft.com/office/officeart/2005/8/colors/colorful3" csCatId="colorful" phldr="1"/>
      <dgm:spPr/>
    </dgm:pt>
    <dgm:pt modelId="{D3E9FC83-1C63-46C5-BEEE-86A933D4E6AB}">
      <dgm:prSet phldrT="[텍스트]"/>
      <dgm:spPr/>
      <dgm:t>
        <a:bodyPr/>
        <a:lstStyle/>
        <a:p>
          <a:pPr latinLnBrk="1"/>
          <a:r>
            <a:rPr lang="en-US" altLang="ko-KR" dirty="0">
              <a:latin typeface="HY헤드라인M" panose="02030600000101010101" pitchFamily="18" charset="-127"/>
              <a:ea typeface="HY헤드라인M" panose="02030600000101010101" pitchFamily="18" charset="-127"/>
            </a:rPr>
            <a:t>7.3</a:t>
          </a:r>
          <a:r>
            <a: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rPr>
            <a:t>일</a:t>
          </a:r>
        </a:p>
      </dgm:t>
    </dgm:pt>
    <dgm:pt modelId="{5D379549-97AC-45A1-991F-2751B8A9674B}" type="parTrans" cxnId="{5D995DBF-9B6E-4518-B9BB-BDBC29BDF2A5}">
      <dgm:prSet/>
      <dgm:spPr/>
      <dgm:t>
        <a:bodyPr/>
        <a:lstStyle/>
        <a:p>
          <a:pPr latinLnBrk="1"/>
          <a:endParaRPr lang="ko-KR" altLang="en-US">
            <a:latin typeface="HY헤드라인M" panose="02030600000101010101" pitchFamily="18" charset="-127"/>
            <a:ea typeface="HY헤드라인M" panose="02030600000101010101" pitchFamily="18" charset="-127"/>
          </a:endParaRPr>
        </a:p>
      </dgm:t>
    </dgm:pt>
    <dgm:pt modelId="{08D1D5F2-C518-4A8E-AAE8-86978665FF07}" type="sibTrans" cxnId="{5D995DBF-9B6E-4518-B9BB-BDBC29BDF2A5}">
      <dgm:prSet/>
      <dgm:spPr/>
      <dgm:t>
        <a:bodyPr/>
        <a:lstStyle/>
        <a:p>
          <a:pPr latinLnBrk="1"/>
          <a:endParaRPr lang="ko-KR" altLang="en-US">
            <a:latin typeface="HY헤드라인M" panose="02030600000101010101" pitchFamily="18" charset="-127"/>
            <a:ea typeface="HY헤드라인M" panose="02030600000101010101" pitchFamily="18" charset="-127"/>
          </a:endParaRPr>
        </a:p>
      </dgm:t>
    </dgm:pt>
    <dgm:pt modelId="{CD49FE58-DBC3-4273-8FD3-318E54296952}">
      <dgm:prSet phldrT="[텍스트]"/>
      <dgm:spPr/>
      <dgm:t>
        <a:bodyPr/>
        <a:lstStyle/>
        <a:p>
          <a:pPr latinLnBrk="1"/>
          <a:r>
            <a:rPr lang="en-US" altLang="ko-KR" dirty="0">
              <a:latin typeface="HY헤드라인M" panose="02030600000101010101" pitchFamily="18" charset="-127"/>
              <a:ea typeface="HY헤드라인M" panose="02030600000101010101" pitchFamily="18" charset="-127"/>
            </a:rPr>
            <a:t>28.5</a:t>
          </a:r>
          <a:r>
            <a: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rPr>
            <a:t>일</a:t>
          </a:r>
        </a:p>
      </dgm:t>
    </dgm:pt>
    <dgm:pt modelId="{F9B678DF-C397-4C2E-8FCD-2AC0AE5E7661}" type="parTrans" cxnId="{3056CB9B-9AAC-49D2-89FC-C6DF55C5088E}">
      <dgm:prSet/>
      <dgm:spPr/>
      <dgm:t>
        <a:bodyPr/>
        <a:lstStyle/>
        <a:p>
          <a:pPr latinLnBrk="1"/>
          <a:endParaRPr lang="ko-KR" altLang="en-US">
            <a:latin typeface="HY헤드라인M" panose="02030600000101010101" pitchFamily="18" charset="-127"/>
            <a:ea typeface="HY헤드라인M" panose="02030600000101010101" pitchFamily="18" charset="-127"/>
          </a:endParaRPr>
        </a:p>
      </dgm:t>
    </dgm:pt>
    <dgm:pt modelId="{A9DD9E3D-44AE-4886-AF69-A396A9E91923}" type="sibTrans" cxnId="{3056CB9B-9AAC-49D2-89FC-C6DF55C5088E}">
      <dgm:prSet/>
      <dgm:spPr/>
      <dgm:t>
        <a:bodyPr/>
        <a:lstStyle/>
        <a:p>
          <a:pPr latinLnBrk="1"/>
          <a:endParaRPr lang="ko-KR" altLang="en-US">
            <a:latin typeface="HY헤드라인M" panose="02030600000101010101" pitchFamily="18" charset="-127"/>
            <a:ea typeface="HY헤드라인M" panose="02030600000101010101" pitchFamily="18" charset="-127"/>
          </a:endParaRPr>
        </a:p>
      </dgm:t>
    </dgm:pt>
    <dgm:pt modelId="{026CE9B7-8556-49E8-9086-FDF0A74DC04E}" type="pres">
      <dgm:prSet presAssocID="{E76BAB61-2D40-4549-B06E-B48E30AD086B}" presName="Name0" presStyleCnt="0">
        <dgm:presLayoutVars>
          <dgm:dir/>
          <dgm:resizeHandles val="exact"/>
        </dgm:presLayoutVars>
      </dgm:prSet>
      <dgm:spPr/>
    </dgm:pt>
    <dgm:pt modelId="{50F3DD75-FD4F-4761-8861-4C2384E39864}" type="pres">
      <dgm:prSet presAssocID="{D3E9FC83-1C63-46C5-BEEE-86A933D4E6AB}" presName="node" presStyleLbl="node1" presStyleIdx="0" presStyleCnt="2" custLinFactNeighborX="1692" custLinFactNeighborY="10395">
        <dgm:presLayoutVars>
          <dgm:bulletEnabled val="1"/>
        </dgm:presLayoutVars>
      </dgm:prSet>
      <dgm:spPr/>
    </dgm:pt>
    <dgm:pt modelId="{0E048420-8DFC-4B1E-926E-7A559A946ED9}" type="pres">
      <dgm:prSet presAssocID="{08D1D5F2-C518-4A8E-AAE8-86978665FF07}" presName="sibTrans" presStyleLbl="sibTrans2D1" presStyleIdx="0" presStyleCnt="1"/>
      <dgm:spPr/>
    </dgm:pt>
    <dgm:pt modelId="{349AE66B-F581-4A15-853B-5428EA5B9E02}" type="pres">
      <dgm:prSet presAssocID="{08D1D5F2-C518-4A8E-AAE8-86978665FF07}" presName="connectorText" presStyleLbl="sibTrans2D1" presStyleIdx="0" presStyleCnt="1"/>
      <dgm:spPr/>
    </dgm:pt>
    <dgm:pt modelId="{9013B97A-7FBA-4FD2-BB59-72A494D6F664}" type="pres">
      <dgm:prSet presAssocID="{CD49FE58-DBC3-4273-8FD3-318E54296952}" presName="node" presStyleLbl="node1" presStyleIdx="1" presStyleCnt="2">
        <dgm:presLayoutVars>
          <dgm:bulletEnabled val="1"/>
        </dgm:presLayoutVars>
      </dgm:prSet>
      <dgm:spPr/>
    </dgm:pt>
  </dgm:ptLst>
  <dgm:cxnLst>
    <dgm:cxn modelId="{9A750E25-6313-4156-8F07-749569797CF0}" type="presOf" srcId="{08D1D5F2-C518-4A8E-AAE8-86978665FF07}" destId="{349AE66B-F581-4A15-853B-5428EA5B9E02}" srcOrd="1" destOrd="0" presId="urn:microsoft.com/office/officeart/2005/8/layout/process1"/>
    <dgm:cxn modelId="{1F380133-F936-466E-9E00-FCFEBF61A6B2}" type="presOf" srcId="{CD49FE58-DBC3-4273-8FD3-318E54296952}" destId="{9013B97A-7FBA-4FD2-BB59-72A494D6F664}" srcOrd="0" destOrd="0" presId="urn:microsoft.com/office/officeart/2005/8/layout/process1"/>
    <dgm:cxn modelId="{4F940C50-54D9-4A7C-B662-99FF585E912E}" type="presOf" srcId="{E76BAB61-2D40-4549-B06E-B48E30AD086B}" destId="{026CE9B7-8556-49E8-9086-FDF0A74DC04E}" srcOrd="0" destOrd="0" presId="urn:microsoft.com/office/officeart/2005/8/layout/process1"/>
    <dgm:cxn modelId="{B60E8B91-327F-4ACD-BB11-2DB4E2F5AA39}" type="presOf" srcId="{08D1D5F2-C518-4A8E-AAE8-86978665FF07}" destId="{0E048420-8DFC-4B1E-926E-7A559A946ED9}" srcOrd="0" destOrd="0" presId="urn:microsoft.com/office/officeart/2005/8/layout/process1"/>
    <dgm:cxn modelId="{3056CB9B-9AAC-49D2-89FC-C6DF55C5088E}" srcId="{E76BAB61-2D40-4549-B06E-B48E30AD086B}" destId="{CD49FE58-DBC3-4273-8FD3-318E54296952}" srcOrd="1" destOrd="0" parTransId="{F9B678DF-C397-4C2E-8FCD-2AC0AE5E7661}" sibTransId="{A9DD9E3D-44AE-4886-AF69-A396A9E91923}"/>
    <dgm:cxn modelId="{5D995DBF-9B6E-4518-B9BB-BDBC29BDF2A5}" srcId="{E76BAB61-2D40-4549-B06E-B48E30AD086B}" destId="{D3E9FC83-1C63-46C5-BEEE-86A933D4E6AB}" srcOrd="0" destOrd="0" parTransId="{5D379549-97AC-45A1-991F-2751B8A9674B}" sibTransId="{08D1D5F2-C518-4A8E-AAE8-86978665FF07}"/>
    <dgm:cxn modelId="{9A9CEBDA-FD10-4AA6-BFB0-27397E1CABF7}" type="presOf" srcId="{D3E9FC83-1C63-46C5-BEEE-86A933D4E6AB}" destId="{50F3DD75-FD4F-4761-8861-4C2384E39864}" srcOrd="0" destOrd="0" presId="urn:microsoft.com/office/officeart/2005/8/layout/process1"/>
    <dgm:cxn modelId="{50D8B50A-27CC-479C-9C93-4FFDDB8B6174}" type="presParOf" srcId="{026CE9B7-8556-49E8-9086-FDF0A74DC04E}" destId="{50F3DD75-FD4F-4761-8861-4C2384E39864}" srcOrd="0" destOrd="0" presId="urn:microsoft.com/office/officeart/2005/8/layout/process1"/>
    <dgm:cxn modelId="{411B0656-5993-487D-91C4-A10DD7A4C5D2}" type="presParOf" srcId="{026CE9B7-8556-49E8-9086-FDF0A74DC04E}" destId="{0E048420-8DFC-4B1E-926E-7A559A946ED9}" srcOrd="1" destOrd="0" presId="urn:microsoft.com/office/officeart/2005/8/layout/process1"/>
    <dgm:cxn modelId="{9C9FD206-BB39-4EE7-B2B7-3F6F8F8D7BB7}" type="presParOf" srcId="{0E048420-8DFC-4B1E-926E-7A559A946ED9}" destId="{349AE66B-F581-4A15-853B-5428EA5B9E02}" srcOrd="0" destOrd="0" presId="urn:microsoft.com/office/officeart/2005/8/layout/process1"/>
    <dgm:cxn modelId="{A3823E0E-61D9-4C6A-8B88-723CF80618CC}" type="presParOf" srcId="{026CE9B7-8556-49E8-9086-FDF0A74DC04E}" destId="{9013B97A-7FBA-4FD2-BB59-72A494D6F664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6BAB61-2D40-4549-B06E-B48E30AD086B}" type="doc">
      <dgm:prSet loTypeId="urn:microsoft.com/office/officeart/2005/8/layout/process1" loCatId="process" qsTypeId="urn:microsoft.com/office/officeart/2005/8/quickstyle/3d3" qsCatId="3D" csTypeId="urn:microsoft.com/office/officeart/2005/8/colors/colorful3" csCatId="colorful" phldr="1"/>
      <dgm:spPr/>
    </dgm:pt>
    <dgm:pt modelId="{D3E9FC83-1C63-46C5-BEEE-86A933D4E6AB}">
      <dgm:prSet phldrT="[텍스트]"/>
      <dgm:spPr/>
      <dgm:t>
        <a:bodyPr/>
        <a:lstStyle/>
        <a:p>
          <a:pPr latinLnBrk="1"/>
          <a:r>
            <a:rPr lang="en-US" altLang="ko-KR" dirty="0">
              <a:latin typeface="HY헤드라인M" panose="02030600000101010101" pitchFamily="18" charset="-127"/>
              <a:ea typeface="HY헤드라인M" panose="02030600000101010101" pitchFamily="18" charset="-127"/>
            </a:rPr>
            <a:t>2.8</a:t>
          </a:r>
          <a:r>
            <a: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rPr>
            <a:t>일</a:t>
          </a:r>
        </a:p>
      </dgm:t>
    </dgm:pt>
    <dgm:pt modelId="{5D379549-97AC-45A1-991F-2751B8A9674B}" type="parTrans" cxnId="{5D995DBF-9B6E-4518-B9BB-BDBC29BDF2A5}">
      <dgm:prSet/>
      <dgm:spPr/>
      <dgm:t>
        <a:bodyPr/>
        <a:lstStyle/>
        <a:p>
          <a:pPr latinLnBrk="1"/>
          <a:endParaRPr lang="ko-KR" altLang="en-US">
            <a:latin typeface="HY헤드라인M" panose="02030600000101010101" pitchFamily="18" charset="-127"/>
            <a:ea typeface="HY헤드라인M" panose="02030600000101010101" pitchFamily="18" charset="-127"/>
          </a:endParaRPr>
        </a:p>
      </dgm:t>
    </dgm:pt>
    <dgm:pt modelId="{08D1D5F2-C518-4A8E-AAE8-86978665FF07}" type="sibTrans" cxnId="{5D995DBF-9B6E-4518-B9BB-BDBC29BDF2A5}">
      <dgm:prSet/>
      <dgm:spPr/>
      <dgm:t>
        <a:bodyPr/>
        <a:lstStyle/>
        <a:p>
          <a:pPr latinLnBrk="1"/>
          <a:endParaRPr lang="ko-KR" altLang="en-US">
            <a:latin typeface="HY헤드라인M" panose="02030600000101010101" pitchFamily="18" charset="-127"/>
            <a:ea typeface="HY헤드라인M" panose="02030600000101010101" pitchFamily="18" charset="-127"/>
          </a:endParaRPr>
        </a:p>
      </dgm:t>
    </dgm:pt>
    <dgm:pt modelId="{CD49FE58-DBC3-4273-8FD3-318E54296952}">
      <dgm:prSet phldrT="[텍스트]"/>
      <dgm:spPr/>
      <dgm:t>
        <a:bodyPr/>
        <a:lstStyle/>
        <a:p>
          <a:pPr latinLnBrk="1"/>
          <a:r>
            <a:rPr lang="en-US" altLang="ko-KR" dirty="0">
              <a:latin typeface="HY헤드라인M" panose="02030600000101010101" pitchFamily="18" charset="-127"/>
              <a:ea typeface="HY헤드라인M" panose="02030600000101010101" pitchFamily="18" charset="-127"/>
            </a:rPr>
            <a:t>31.7</a:t>
          </a:r>
          <a:r>
            <a: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rPr>
            <a:t>일</a:t>
          </a:r>
        </a:p>
      </dgm:t>
    </dgm:pt>
    <dgm:pt modelId="{F9B678DF-C397-4C2E-8FCD-2AC0AE5E7661}" type="parTrans" cxnId="{3056CB9B-9AAC-49D2-89FC-C6DF55C5088E}">
      <dgm:prSet/>
      <dgm:spPr/>
      <dgm:t>
        <a:bodyPr/>
        <a:lstStyle/>
        <a:p>
          <a:pPr latinLnBrk="1"/>
          <a:endParaRPr lang="ko-KR" altLang="en-US">
            <a:latin typeface="HY헤드라인M" panose="02030600000101010101" pitchFamily="18" charset="-127"/>
            <a:ea typeface="HY헤드라인M" panose="02030600000101010101" pitchFamily="18" charset="-127"/>
          </a:endParaRPr>
        </a:p>
      </dgm:t>
    </dgm:pt>
    <dgm:pt modelId="{A9DD9E3D-44AE-4886-AF69-A396A9E91923}" type="sibTrans" cxnId="{3056CB9B-9AAC-49D2-89FC-C6DF55C5088E}">
      <dgm:prSet/>
      <dgm:spPr/>
      <dgm:t>
        <a:bodyPr/>
        <a:lstStyle/>
        <a:p>
          <a:pPr latinLnBrk="1"/>
          <a:endParaRPr lang="ko-KR" altLang="en-US">
            <a:latin typeface="HY헤드라인M" panose="02030600000101010101" pitchFamily="18" charset="-127"/>
            <a:ea typeface="HY헤드라인M" panose="02030600000101010101" pitchFamily="18" charset="-127"/>
          </a:endParaRPr>
        </a:p>
      </dgm:t>
    </dgm:pt>
    <dgm:pt modelId="{026CE9B7-8556-49E8-9086-FDF0A74DC04E}" type="pres">
      <dgm:prSet presAssocID="{E76BAB61-2D40-4549-B06E-B48E30AD086B}" presName="Name0" presStyleCnt="0">
        <dgm:presLayoutVars>
          <dgm:dir/>
          <dgm:resizeHandles val="exact"/>
        </dgm:presLayoutVars>
      </dgm:prSet>
      <dgm:spPr/>
    </dgm:pt>
    <dgm:pt modelId="{50F3DD75-FD4F-4761-8861-4C2384E39864}" type="pres">
      <dgm:prSet presAssocID="{D3E9FC83-1C63-46C5-BEEE-86A933D4E6AB}" presName="node" presStyleLbl="node1" presStyleIdx="0" presStyleCnt="2" custLinFactNeighborX="1692" custLinFactNeighborY="10395">
        <dgm:presLayoutVars>
          <dgm:bulletEnabled val="1"/>
        </dgm:presLayoutVars>
      </dgm:prSet>
      <dgm:spPr/>
    </dgm:pt>
    <dgm:pt modelId="{0E048420-8DFC-4B1E-926E-7A559A946ED9}" type="pres">
      <dgm:prSet presAssocID="{08D1D5F2-C518-4A8E-AAE8-86978665FF07}" presName="sibTrans" presStyleLbl="sibTrans2D1" presStyleIdx="0" presStyleCnt="1"/>
      <dgm:spPr/>
    </dgm:pt>
    <dgm:pt modelId="{349AE66B-F581-4A15-853B-5428EA5B9E02}" type="pres">
      <dgm:prSet presAssocID="{08D1D5F2-C518-4A8E-AAE8-86978665FF07}" presName="connectorText" presStyleLbl="sibTrans2D1" presStyleIdx="0" presStyleCnt="1"/>
      <dgm:spPr/>
    </dgm:pt>
    <dgm:pt modelId="{9013B97A-7FBA-4FD2-BB59-72A494D6F664}" type="pres">
      <dgm:prSet presAssocID="{CD49FE58-DBC3-4273-8FD3-318E54296952}" presName="node" presStyleLbl="node1" presStyleIdx="1" presStyleCnt="2">
        <dgm:presLayoutVars>
          <dgm:bulletEnabled val="1"/>
        </dgm:presLayoutVars>
      </dgm:prSet>
      <dgm:spPr/>
    </dgm:pt>
  </dgm:ptLst>
  <dgm:cxnLst>
    <dgm:cxn modelId="{9A750E25-6313-4156-8F07-749569797CF0}" type="presOf" srcId="{08D1D5F2-C518-4A8E-AAE8-86978665FF07}" destId="{349AE66B-F581-4A15-853B-5428EA5B9E02}" srcOrd="1" destOrd="0" presId="urn:microsoft.com/office/officeart/2005/8/layout/process1"/>
    <dgm:cxn modelId="{1F380133-F936-466E-9E00-FCFEBF61A6B2}" type="presOf" srcId="{CD49FE58-DBC3-4273-8FD3-318E54296952}" destId="{9013B97A-7FBA-4FD2-BB59-72A494D6F664}" srcOrd="0" destOrd="0" presId="urn:microsoft.com/office/officeart/2005/8/layout/process1"/>
    <dgm:cxn modelId="{4F940C50-54D9-4A7C-B662-99FF585E912E}" type="presOf" srcId="{E76BAB61-2D40-4549-B06E-B48E30AD086B}" destId="{026CE9B7-8556-49E8-9086-FDF0A74DC04E}" srcOrd="0" destOrd="0" presId="urn:microsoft.com/office/officeart/2005/8/layout/process1"/>
    <dgm:cxn modelId="{B60E8B91-327F-4ACD-BB11-2DB4E2F5AA39}" type="presOf" srcId="{08D1D5F2-C518-4A8E-AAE8-86978665FF07}" destId="{0E048420-8DFC-4B1E-926E-7A559A946ED9}" srcOrd="0" destOrd="0" presId="urn:microsoft.com/office/officeart/2005/8/layout/process1"/>
    <dgm:cxn modelId="{3056CB9B-9AAC-49D2-89FC-C6DF55C5088E}" srcId="{E76BAB61-2D40-4549-B06E-B48E30AD086B}" destId="{CD49FE58-DBC3-4273-8FD3-318E54296952}" srcOrd="1" destOrd="0" parTransId="{F9B678DF-C397-4C2E-8FCD-2AC0AE5E7661}" sibTransId="{A9DD9E3D-44AE-4886-AF69-A396A9E91923}"/>
    <dgm:cxn modelId="{5D995DBF-9B6E-4518-B9BB-BDBC29BDF2A5}" srcId="{E76BAB61-2D40-4549-B06E-B48E30AD086B}" destId="{D3E9FC83-1C63-46C5-BEEE-86A933D4E6AB}" srcOrd="0" destOrd="0" parTransId="{5D379549-97AC-45A1-991F-2751B8A9674B}" sibTransId="{08D1D5F2-C518-4A8E-AAE8-86978665FF07}"/>
    <dgm:cxn modelId="{9A9CEBDA-FD10-4AA6-BFB0-27397E1CABF7}" type="presOf" srcId="{D3E9FC83-1C63-46C5-BEEE-86A933D4E6AB}" destId="{50F3DD75-FD4F-4761-8861-4C2384E39864}" srcOrd="0" destOrd="0" presId="urn:microsoft.com/office/officeart/2005/8/layout/process1"/>
    <dgm:cxn modelId="{50D8B50A-27CC-479C-9C93-4FFDDB8B6174}" type="presParOf" srcId="{026CE9B7-8556-49E8-9086-FDF0A74DC04E}" destId="{50F3DD75-FD4F-4761-8861-4C2384E39864}" srcOrd="0" destOrd="0" presId="urn:microsoft.com/office/officeart/2005/8/layout/process1"/>
    <dgm:cxn modelId="{411B0656-5993-487D-91C4-A10DD7A4C5D2}" type="presParOf" srcId="{026CE9B7-8556-49E8-9086-FDF0A74DC04E}" destId="{0E048420-8DFC-4B1E-926E-7A559A946ED9}" srcOrd="1" destOrd="0" presId="urn:microsoft.com/office/officeart/2005/8/layout/process1"/>
    <dgm:cxn modelId="{9C9FD206-BB39-4EE7-B2B7-3F6F8F8D7BB7}" type="presParOf" srcId="{0E048420-8DFC-4B1E-926E-7A559A946ED9}" destId="{349AE66B-F581-4A15-853B-5428EA5B9E02}" srcOrd="0" destOrd="0" presId="urn:microsoft.com/office/officeart/2005/8/layout/process1"/>
    <dgm:cxn modelId="{A3823E0E-61D9-4C6A-8B88-723CF80618CC}" type="presParOf" srcId="{026CE9B7-8556-49E8-9086-FDF0A74DC04E}" destId="{9013B97A-7FBA-4FD2-BB59-72A494D6F664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6BAB61-2D40-4549-B06E-B48E30AD086B}" type="doc">
      <dgm:prSet loTypeId="urn:microsoft.com/office/officeart/2005/8/layout/process1" loCatId="process" qsTypeId="urn:microsoft.com/office/officeart/2005/8/quickstyle/3d3" qsCatId="3D" csTypeId="urn:microsoft.com/office/officeart/2005/8/colors/colorful3" csCatId="colorful" phldr="1"/>
      <dgm:spPr/>
    </dgm:pt>
    <dgm:pt modelId="{D3E9FC83-1C63-46C5-BEEE-86A933D4E6AB}">
      <dgm:prSet phldrT="[텍스트]"/>
      <dgm:spPr/>
      <dgm:t>
        <a:bodyPr/>
        <a:lstStyle/>
        <a:p>
          <a:pPr latinLnBrk="1"/>
          <a:r>
            <a:rPr lang="en-US" altLang="ko-KR" dirty="0">
              <a:latin typeface="HY헤드라인M" panose="02030600000101010101" pitchFamily="18" charset="-127"/>
              <a:ea typeface="HY헤드라인M" panose="02030600000101010101" pitchFamily="18" charset="-127"/>
            </a:rPr>
            <a:t>2.0</a:t>
          </a:r>
          <a:r>
            <a: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rPr>
            <a:t>일</a:t>
          </a:r>
        </a:p>
      </dgm:t>
    </dgm:pt>
    <dgm:pt modelId="{5D379549-97AC-45A1-991F-2751B8A9674B}" type="parTrans" cxnId="{5D995DBF-9B6E-4518-B9BB-BDBC29BDF2A5}">
      <dgm:prSet/>
      <dgm:spPr/>
      <dgm:t>
        <a:bodyPr/>
        <a:lstStyle/>
        <a:p>
          <a:pPr latinLnBrk="1"/>
          <a:endParaRPr lang="ko-KR" altLang="en-US">
            <a:latin typeface="HY헤드라인M" panose="02030600000101010101" pitchFamily="18" charset="-127"/>
            <a:ea typeface="HY헤드라인M" panose="02030600000101010101" pitchFamily="18" charset="-127"/>
          </a:endParaRPr>
        </a:p>
      </dgm:t>
    </dgm:pt>
    <dgm:pt modelId="{08D1D5F2-C518-4A8E-AAE8-86978665FF07}" type="sibTrans" cxnId="{5D995DBF-9B6E-4518-B9BB-BDBC29BDF2A5}">
      <dgm:prSet/>
      <dgm:spPr/>
      <dgm:t>
        <a:bodyPr/>
        <a:lstStyle/>
        <a:p>
          <a:pPr latinLnBrk="1"/>
          <a:endParaRPr lang="ko-KR" altLang="en-US">
            <a:latin typeface="HY헤드라인M" panose="02030600000101010101" pitchFamily="18" charset="-127"/>
            <a:ea typeface="HY헤드라인M" panose="02030600000101010101" pitchFamily="18" charset="-127"/>
          </a:endParaRPr>
        </a:p>
      </dgm:t>
    </dgm:pt>
    <dgm:pt modelId="{CD49FE58-DBC3-4273-8FD3-318E54296952}">
      <dgm:prSet phldrT="[텍스트]"/>
      <dgm:spPr/>
      <dgm:t>
        <a:bodyPr/>
        <a:lstStyle/>
        <a:p>
          <a:pPr latinLnBrk="1"/>
          <a:r>
            <a:rPr lang="en-US" altLang="ko-KR" dirty="0">
              <a:latin typeface="HY헤드라인M" panose="02030600000101010101" pitchFamily="18" charset="-127"/>
              <a:ea typeface="HY헤드라인M" panose="02030600000101010101" pitchFamily="18" charset="-127"/>
            </a:rPr>
            <a:t> 2.5</a:t>
          </a:r>
          <a:r>
            <a: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rPr>
            <a:t>일</a:t>
          </a:r>
        </a:p>
      </dgm:t>
    </dgm:pt>
    <dgm:pt modelId="{F9B678DF-C397-4C2E-8FCD-2AC0AE5E7661}" type="parTrans" cxnId="{3056CB9B-9AAC-49D2-89FC-C6DF55C5088E}">
      <dgm:prSet/>
      <dgm:spPr/>
      <dgm:t>
        <a:bodyPr/>
        <a:lstStyle/>
        <a:p>
          <a:pPr latinLnBrk="1"/>
          <a:endParaRPr lang="ko-KR" altLang="en-US">
            <a:latin typeface="HY헤드라인M" panose="02030600000101010101" pitchFamily="18" charset="-127"/>
            <a:ea typeface="HY헤드라인M" panose="02030600000101010101" pitchFamily="18" charset="-127"/>
          </a:endParaRPr>
        </a:p>
      </dgm:t>
    </dgm:pt>
    <dgm:pt modelId="{A9DD9E3D-44AE-4886-AF69-A396A9E91923}" type="sibTrans" cxnId="{3056CB9B-9AAC-49D2-89FC-C6DF55C5088E}">
      <dgm:prSet/>
      <dgm:spPr/>
      <dgm:t>
        <a:bodyPr/>
        <a:lstStyle/>
        <a:p>
          <a:pPr latinLnBrk="1"/>
          <a:endParaRPr lang="ko-KR" altLang="en-US">
            <a:latin typeface="HY헤드라인M" panose="02030600000101010101" pitchFamily="18" charset="-127"/>
            <a:ea typeface="HY헤드라인M" panose="02030600000101010101" pitchFamily="18" charset="-127"/>
          </a:endParaRPr>
        </a:p>
      </dgm:t>
    </dgm:pt>
    <dgm:pt modelId="{026CE9B7-8556-49E8-9086-FDF0A74DC04E}" type="pres">
      <dgm:prSet presAssocID="{E76BAB61-2D40-4549-B06E-B48E30AD086B}" presName="Name0" presStyleCnt="0">
        <dgm:presLayoutVars>
          <dgm:dir/>
          <dgm:resizeHandles val="exact"/>
        </dgm:presLayoutVars>
      </dgm:prSet>
      <dgm:spPr/>
    </dgm:pt>
    <dgm:pt modelId="{50F3DD75-FD4F-4761-8861-4C2384E39864}" type="pres">
      <dgm:prSet presAssocID="{D3E9FC83-1C63-46C5-BEEE-86A933D4E6AB}" presName="node" presStyleLbl="node1" presStyleIdx="0" presStyleCnt="2" custLinFactNeighborX="1692" custLinFactNeighborY="10395">
        <dgm:presLayoutVars>
          <dgm:bulletEnabled val="1"/>
        </dgm:presLayoutVars>
      </dgm:prSet>
      <dgm:spPr/>
    </dgm:pt>
    <dgm:pt modelId="{0E048420-8DFC-4B1E-926E-7A559A946ED9}" type="pres">
      <dgm:prSet presAssocID="{08D1D5F2-C518-4A8E-AAE8-86978665FF07}" presName="sibTrans" presStyleLbl="sibTrans2D1" presStyleIdx="0" presStyleCnt="1"/>
      <dgm:spPr/>
    </dgm:pt>
    <dgm:pt modelId="{349AE66B-F581-4A15-853B-5428EA5B9E02}" type="pres">
      <dgm:prSet presAssocID="{08D1D5F2-C518-4A8E-AAE8-86978665FF07}" presName="connectorText" presStyleLbl="sibTrans2D1" presStyleIdx="0" presStyleCnt="1"/>
      <dgm:spPr/>
    </dgm:pt>
    <dgm:pt modelId="{9013B97A-7FBA-4FD2-BB59-72A494D6F664}" type="pres">
      <dgm:prSet presAssocID="{CD49FE58-DBC3-4273-8FD3-318E54296952}" presName="node" presStyleLbl="node1" presStyleIdx="1" presStyleCnt="2">
        <dgm:presLayoutVars>
          <dgm:bulletEnabled val="1"/>
        </dgm:presLayoutVars>
      </dgm:prSet>
      <dgm:spPr/>
    </dgm:pt>
  </dgm:ptLst>
  <dgm:cxnLst>
    <dgm:cxn modelId="{9A750E25-6313-4156-8F07-749569797CF0}" type="presOf" srcId="{08D1D5F2-C518-4A8E-AAE8-86978665FF07}" destId="{349AE66B-F581-4A15-853B-5428EA5B9E02}" srcOrd="1" destOrd="0" presId="urn:microsoft.com/office/officeart/2005/8/layout/process1"/>
    <dgm:cxn modelId="{1F380133-F936-466E-9E00-FCFEBF61A6B2}" type="presOf" srcId="{CD49FE58-DBC3-4273-8FD3-318E54296952}" destId="{9013B97A-7FBA-4FD2-BB59-72A494D6F664}" srcOrd="0" destOrd="0" presId="urn:microsoft.com/office/officeart/2005/8/layout/process1"/>
    <dgm:cxn modelId="{4F940C50-54D9-4A7C-B662-99FF585E912E}" type="presOf" srcId="{E76BAB61-2D40-4549-B06E-B48E30AD086B}" destId="{026CE9B7-8556-49E8-9086-FDF0A74DC04E}" srcOrd="0" destOrd="0" presId="urn:microsoft.com/office/officeart/2005/8/layout/process1"/>
    <dgm:cxn modelId="{B60E8B91-327F-4ACD-BB11-2DB4E2F5AA39}" type="presOf" srcId="{08D1D5F2-C518-4A8E-AAE8-86978665FF07}" destId="{0E048420-8DFC-4B1E-926E-7A559A946ED9}" srcOrd="0" destOrd="0" presId="urn:microsoft.com/office/officeart/2005/8/layout/process1"/>
    <dgm:cxn modelId="{3056CB9B-9AAC-49D2-89FC-C6DF55C5088E}" srcId="{E76BAB61-2D40-4549-B06E-B48E30AD086B}" destId="{CD49FE58-DBC3-4273-8FD3-318E54296952}" srcOrd="1" destOrd="0" parTransId="{F9B678DF-C397-4C2E-8FCD-2AC0AE5E7661}" sibTransId="{A9DD9E3D-44AE-4886-AF69-A396A9E91923}"/>
    <dgm:cxn modelId="{5D995DBF-9B6E-4518-B9BB-BDBC29BDF2A5}" srcId="{E76BAB61-2D40-4549-B06E-B48E30AD086B}" destId="{D3E9FC83-1C63-46C5-BEEE-86A933D4E6AB}" srcOrd="0" destOrd="0" parTransId="{5D379549-97AC-45A1-991F-2751B8A9674B}" sibTransId="{08D1D5F2-C518-4A8E-AAE8-86978665FF07}"/>
    <dgm:cxn modelId="{9A9CEBDA-FD10-4AA6-BFB0-27397E1CABF7}" type="presOf" srcId="{D3E9FC83-1C63-46C5-BEEE-86A933D4E6AB}" destId="{50F3DD75-FD4F-4761-8861-4C2384E39864}" srcOrd="0" destOrd="0" presId="urn:microsoft.com/office/officeart/2005/8/layout/process1"/>
    <dgm:cxn modelId="{50D8B50A-27CC-479C-9C93-4FFDDB8B6174}" type="presParOf" srcId="{026CE9B7-8556-49E8-9086-FDF0A74DC04E}" destId="{50F3DD75-FD4F-4761-8861-4C2384E39864}" srcOrd="0" destOrd="0" presId="urn:microsoft.com/office/officeart/2005/8/layout/process1"/>
    <dgm:cxn modelId="{411B0656-5993-487D-91C4-A10DD7A4C5D2}" type="presParOf" srcId="{026CE9B7-8556-49E8-9086-FDF0A74DC04E}" destId="{0E048420-8DFC-4B1E-926E-7A559A946ED9}" srcOrd="1" destOrd="0" presId="urn:microsoft.com/office/officeart/2005/8/layout/process1"/>
    <dgm:cxn modelId="{9C9FD206-BB39-4EE7-B2B7-3F6F8F8D7BB7}" type="presParOf" srcId="{0E048420-8DFC-4B1E-926E-7A559A946ED9}" destId="{349AE66B-F581-4A15-853B-5428EA5B9E02}" srcOrd="0" destOrd="0" presId="urn:microsoft.com/office/officeart/2005/8/layout/process1"/>
    <dgm:cxn modelId="{A3823E0E-61D9-4C6A-8B88-723CF80618CC}" type="presParOf" srcId="{026CE9B7-8556-49E8-9086-FDF0A74DC04E}" destId="{9013B97A-7FBA-4FD2-BB59-72A494D6F664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F3DD75-FD4F-4761-8861-4C2384E39864}">
      <dsp:nvSpPr>
        <dsp:cNvPr id="0" name=""/>
        <dsp:cNvSpPr/>
      </dsp:nvSpPr>
      <dsp:spPr>
        <a:xfrm>
          <a:off x="16625" y="0"/>
          <a:ext cx="2297276" cy="71313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900" kern="1200" dirty="0">
              <a:latin typeface="HY헤드라인M" panose="02030600000101010101" pitchFamily="18" charset="-127"/>
              <a:ea typeface="HY헤드라인M" panose="02030600000101010101" pitchFamily="18" charset="-127"/>
            </a:rPr>
            <a:t>7.3</a:t>
          </a:r>
          <a:r>
            <a:rPr lang="ko-KR" altLang="en-US" sz="2900" kern="1200" dirty="0">
              <a:latin typeface="HY헤드라인M" panose="02030600000101010101" pitchFamily="18" charset="-127"/>
              <a:ea typeface="HY헤드라인M" panose="02030600000101010101" pitchFamily="18" charset="-127"/>
            </a:rPr>
            <a:t>일</a:t>
          </a:r>
        </a:p>
      </dsp:txBody>
      <dsp:txXfrm>
        <a:off x="37512" y="20887"/>
        <a:ext cx="2255502" cy="671359"/>
      </dsp:txXfrm>
    </dsp:sp>
    <dsp:sp modelId="{0E048420-8DFC-4B1E-926E-7A559A946ED9}">
      <dsp:nvSpPr>
        <dsp:cNvPr id="0" name=""/>
        <dsp:cNvSpPr/>
      </dsp:nvSpPr>
      <dsp:spPr>
        <a:xfrm>
          <a:off x="2539742" y="71704"/>
          <a:ext cx="478782" cy="5697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2300" kern="1200">
            <a:latin typeface="HY헤드라인M" panose="02030600000101010101" pitchFamily="18" charset="-127"/>
            <a:ea typeface="HY헤드라인M" panose="02030600000101010101" pitchFamily="18" charset="-127"/>
          </a:endParaRPr>
        </a:p>
      </dsp:txBody>
      <dsp:txXfrm>
        <a:off x="2539742" y="185649"/>
        <a:ext cx="335147" cy="341834"/>
      </dsp:txXfrm>
    </dsp:sp>
    <dsp:sp modelId="{9013B97A-7FBA-4FD2-BB59-72A494D6F664}">
      <dsp:nvSpPr>
        <dsp:cNvPr id="0" name=""/>
        <dsp:cNvSpPr/>
      </dsp:nvSpPr>
      <dsp:spPr>
        <a:xfrm>
          <a:off x="3217264" y="0"/>
          <a:ext cx="2297276" cy="713133"/>
        </a:xfrm>
        <a:prstGeom prst="roundRect">
          <a:avLst>
            <a:gd name="adj" fmla="val 1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900" kern="1200" dirty="0">
              <a:latin typeface="HY헤드라인M" panose="02030600000101010101" pitchFamily="18" charset="-127"/>
              <a:ea typeface="HY헤드라인M" panose="02030600000101010101" pitchFamily="18" charset="-127"/>
            </a:rPr>
            <a:t>28.5</a:t>
          </a:r>
          <a:r>
            <a:rPr lang="ko-KR" altLang="en-US" sz="2900" kern="1200" dirty="0">
              <a:latin typeface="HY헤드라인M" panose="02030600000101010101" pitchFamily="18" charset="-127"/>
              <a:ea typeface="HY헤드라인M" panose="02030600000101010101" pitchFamily="18" charset="-127"/>
            </a:rPr>
            <a:t>일</a:t>
          </a:r>
        </a:p>
      </dsp:txBody>
      <dsp:txXfrm>
        <a:off x="3238151" y="20887"/>
        <a:ext cx="2255502" cy="6713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F3DD75-FD4F-4761-8861-4C2384E39864}">
      <dsp:nvSpPr>
        <dsp:cNvPr id="0" name=""/>
        <dsp:cNvSpPr/>
      </dsp:nvSpPr>
      <dsp:spPr>
        <a:xfrm>
          <a:off x="16625" y="0"/>
          <a:ext cx="2297276" cy="71313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900" kern="1200" dirty="0">
              <a:latin typeface="HY헤드라인M" panose="02030600000101010101" pitchFamily="18" charset="-127"/>
              <a:ea typeface="HY헤드라인M" panose="02030600000101010101" pitchFamily="18" charset="-127"/>
            </a:rPr>
            <a:t>2.8</a:t>
          </a:r>
          <a:r>
            <a:rPr lang="ko-KR" altLang="en-US" sz="2900" kern="1200" dirty="0">
              <a:latin typeface="HY헤드라인M" panose="02030600000101010101" pitchFamily="18" charset="-127"/>
              <a:ea typeface="HY헤드라인M" panose="02030600000101010101" pitchFamily="18" charset="-127"/>
            </a:rPr>
            <a:t>일</a:t>
          </a:r>
        </a:p>
      </dsp:txBody>
      <dsp:txXfrm>
        <a:off x="37512" y="20887"/>
        <a:ext cx="2255502" cy="671359"/>
      </dsp:txXfrm>
    </dsp:sp>
    <dsp:sp modelId="{0E048420-8DFC-4B1E-926E-7A559A946ED9}">
      <dsp:nvSpPr>
        <dsp:cNvPr id="0" name=""/>
        <dsp:cNvSpPr/>
      </dsp:nvSpPr>
      <dsp:spPr>
        <a:xfrm>
          <a:off x="2539742" y="71704"/>
          <a:ext cx="478782" cy="5697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2300" kern="1200">
            <a:latin typeface="HY헤드라인M" panose="02030600000101010101" pitchFamily="18" charset="-127"/>
            <a:ea typeface="HY헤드라인M" panose="02030600000101010101" pitchFamily="18" charset="-127"/>
          </a:endParaRPr>
        </a:p>
      </dsp:txBody>
      <dsp:txXfrm>
        <a:off x="2539742" y="185649"/>
        <a:ext cx="335147" cy="341834"/>
      </dsp:txXfrm>
    </dsp:sp>
    <dsp:sp modelId="{9013B97A-7FBA-4FD2-BB59-72A494D6F664}">
      <dsp:nvSpPr>
        <dsp:cNvPr id="0" name=""/>
        <dsp:cNvSpPr/>
      </dsp:nvSpPr>
      <dsp:spPr>
        <a:xfrm>
          <a:off x="3217264" y="0"/>
          <a:ext cx="2297276" cy="713133"/>
        </a:xfrm>
        <a:prstGeom prst="roundRect">
          <a:avLst>
            <a:gd name="adj" fmla="val 1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900" kern="1200" dirty="0">
              <a:latin typeface="HY헤드라인M" panose="02030600000101010101" pitchFamily="18" charset="-127"/>
              <a:ea typeface="HY헤드라인M" panose="02030600000101010101" pitchFamily="18" charset="-127"/>
            </a:rPr>
            <a:t>31.7</a:t>
          </a:r>
          <a:r>
            <a:rPr lang="ko-KR" altLang="en-US" sz="2900" kern="1200" dirty="0">
              <a:latin typeface="HY헤드라인M" panose="02030600000101010101" pitchFamily="18" charset="-127"/>
              <a:ea typeface="HY헤드라인M" panose="02030600000101010101" pitchFamily="18" charset="-127"/>
            </a:rPr>
            <a:t>일</a:t>
          </a:r>
        </a:p>
      </dsp:txBody>
      <dsp:txXfrm>
        <a:off x="3238151" y="20887"/>
        <a:ext cx="2255502" cy="6713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F3DD75-FD4F-4761-8861-4C2384E39864}">
      <dsp:nvSpPr>
        <dsp:cNvPr id="0" name=""/>
        <dsp:cNvSpPr/>
      </dsp:nvSpPr>
      <dsp:spPr>
        <a:xfrm>
          <a:off x="16625" y="0"/>
          <a:ext cx="2297276" cy="71313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900" kern="1200" dirty="0">
              <a:latin typeface="HY헤드라인M" panose="02030600000101010101" pitchFamily="18" charset="-127"/>
              <a:ea typeface="HY헤드라인M" panose="02030600000101010101" pitchFamily="18" charset="-127"/>
            </a:rPr>
            <a:t>2.0</a:t>
          </a:r>
          <a:r>
            <a:rPr lang="ko-KR" altLang="en-US" sz="2900" kern="1200" dirty="0">
              <a:latin typeface="HY헤드라인M" panose="02030600000101010101" pitchFamily="18" charset="-127"/>
              <a:ea typeface="HY헤드라인M" panose="02030600000101010101" pitchFamily="18" charset="-127"/>
            </a:rPr>
            <a:t>일</a:t>
          </a:r>
        </a:p>
      </dsp:txBody>
      <dsp:txXfrm>
        <a:off x="37512" y="20887"/>
        <a:ext cx="2255502" cy="671359"/>
      </dsp:txXfrm>
    </dsp:sp>
    <dsp:sp modelId="{0E048420-8DFC-4B1E-926E-7A559A946ED9}">
      <dsp:nvSpPr>
        <dsp:cNvPr id="0" name=""/>
        <dsp:cNvSpPr/>
      </dsp:nvSpPr>
      <dsp:spPr>
        <a:xfrm>
          <a:off x="2539742" y="71704"/>
          <a:ext cx="478782" cy="5697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2300" kern="1200">
            <a:latin typeface="HY헤드라인M" panose="02030600000101010101" pitchFamily="18" charset="-127"/>
            <a:ea typeface="HY헤드라인M" panose="02030600000101010101" pitchFamily="18" charset="-127"/>
          </a:endParaRPr>
        </a:p>
      </dsp:txBody>
      <dsp:txXfrm>
        <a:off x="2539742" y="185649"/>
        <a:ext cx="335147" cy="341834"/>
      </dsp:txXfrm>
    </dsp:sp>
    <dsp:sp modelId="{9013B97A-7FBA-4FD2-BB59-72A494D6F664}">
      <dsp:nvSpPr>
        <dsp:cNvPr id="0" name=""/>
        <dsp:cNvSpPr/>
      </dsp:nvSpPr>
      <dsp:spPr>
        <a:xfrm>
          <a:off x="3217264" y="0"/>
          <a:ext cx="2297276" cy="713133"/>
        </a:xfrm>
        <a:prstGeom prst="roundRect">
          <a:avLst>
            <a:gd name="adj" fmla="val 1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900" kern="1200" dirty="0">
              <a:latin typeface="HY헤드라인M" panose="02030600000101010101" pitchFamily="18" charset="-127"/>
              <a:ea typeface="HY헤드라인M" panose="02030600000101010101" pitchFamily="18" charset="-127"/>
            </a:rPr>
            <a:t> 2.5</a:t>
          </a:r>
          <a:r>
            <a:rPr lang="ko-KR" altLang="en-US" sz="2900" kern="1200" dirty="0">
              <a:latin typeface="HY헤드라인M" panose="02030600000101010101" pitchFamily="18" charset="-127"/>
              <a:ea typeface="HY헤드라인M" panose="02030600000101010101" pitchFamily="18" charset="-127"/>
            </a:rPr>
            <a:t>일</a:t>
          </a:r>
        </a:p>
      </dsp:txBody>
      <dsp:txXfrm>
        <a:off x="3238151" y="20887"/>
        <a:ext cx="2255502" cy="6713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B4310A-62F9-4A98-9B99-488D00CDEEE2}" type="datetimeFigureOut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B633FE-41A7-493F-9F09-F60A8A520F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563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63ECA68D-E992-4731-B5FC-3326763B61E8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기후 변화와 우리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60334" y="6356352"/>
            <a:ext cx="1664629" cy="365125"/>
          </a:xfrm>
          <a:prstGeom prst="rect">
            <a:avLst/>
          </a:prstGeom>
        </p:spPr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2297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B3CBF00-DB4A-44F8-B925-DD786FD90CB0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기후 변화와 우리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60334" y="6356352"/>
            <a:ext cx="1664629" cy="365125"/>
          </a:xfrm>
          <a:prstGeom prst="rect">
            <a:avLst/>
          </a:prstGeom>
        </p:spPr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292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D75F2D3-E7A0-46E4-84A5-5F8FA0A15519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기후 변화와 우리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60334" y="6356352"/>
            <a:ext cx="1664629" cy="365125"/>
          </a:xfrm>
          <a:prstGeom prst="rect">
            <a:avLst/>
          </a:prstGeom>
        </p:spPr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410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>
          <a:xfrm>
            <a:off x="3902030" y="6488160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fld id="{CD982312-CBE3-41DD-84A6-9583D43D51DF}" type="datetime1">
              <a:rPr lang="ko-KR" altLang="en-US" smtClean="0"/>
              <a:t>2024-02-15</a:t>
            </a:fld>
            <a:endParaRPr lang="ko-KR" altLang="en-US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09789" y="6479922"/>
            <a:ext cx="3343275" cy="365125"/>
          </a:xfrm>
          <a:prstGeom prst="rect">
            <a:avLst/>
          </a:prstGeom>
        </p:spPr>
        <p:txBody>
          <a:bodyPr/>
          <a:lstStyle>
            <a:lvl1pPr algn="l">
              <a:defRPr sz="130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r>
              <a:rPr lang="ko-KR" altLang="en-US"/>
              <a:t>기후 변화와 우리</a:t>
            </a:r>
            <a:endParaRPr lang="ko-KR" altLang="en-US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169938" y="6479922"/>
            <a:ext cx="1664629" cy="365125"/>
          </a:xfrm>
          <a:prstGeom prst="rect">
            <a:avLst/>
          </a:prstGeom>
        </p:spPr>
        <p:txBody>
          <a:bodyPr/>
          <a:lstStyle>
            <a:lvl1pPr>
              <a:defRPr sz="1300" b="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pPr algn="r"/>
            <a:fld id="{C9036256-2DC6-4061-9130-EEDCD7C6A061}" type="slidenum">
              <a:rPr lang="ko-KR" altLang="en-US" smtClean="0"/>
              <a:pPr algn="r"/>
              <a:t>‹#›</a:t>
            </a:fld>
            <a:r>
              <a:rPr lang="ko-KR" altLang="en-US" dirty="0"/>
              <a:t> 페이지</a:t>
            </a:r>
          </a:p>
        </p:txBody>
      </p:sp>
    </p:spTree>
    <p:extLst>
      <p:ext uri="{BB962C8B-B14F-4D97-AF65-F5344CB8AC3E}">
        <p14:creationId xmlns:p14="http://schemas.microsoft.com/office/powerpoint/2010/main" val="2176139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280092" y="0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2"/>
          </p:nvPr>
        </p:nvSpPr>
        <p:spPr>
          <a:xfrm>
            <a:off x="3902030" y="6488160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fld id="{46712B32-5AC6-4CF1-BE38-B1CF1E3BC09F}" type="datetime1">
              <a:rPr lang="ko-KR" altLang="en-US" smtClean="0"/>
              <a:t>2024-02-15</a:t>
            </a:fld>
            <a:endParaRPr lang="ko-KR" altLang="en-US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09789" y="6479922"/>
            <a:ext cx="3343275" cy="365125"/>
          </a:xfrm>
          <a:prstGeom prst="rect">
            <a:avLst/>
          </a:prstGeom>
        </p:spPr>
        <p:txBody>
          <a:bodyPr/>
          <a:lstStyle>
            <a:lvl1pPr algn="l">
              <a:defRPr sz="130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r>
              <a:rPr lang="ko-KR" altLang="en-US"/>
              <a:t>기후 변화와 우리</a:t>
            </a:r>
            <a:endParaRPr lang="ko-KR" altLang="en-US" dirty="0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169938" y="6479922"/>
            <a:ext cx="1664629" cy="365125"/>
          </a:xfrm>
          <a:prstGeom prst="rect">
            <a:avLst/>
          </a:prstGeom>
        </p:spPr>
        <p:txBody>
          <a:bodyPr/>
          <a:lstStyle>
            <a:lvl1pPr>
              <a:defRPr sz="1300" b="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pPr algn="r"/>
            <a:fld id="{C9036256-2DC6-4061-9130-EEDCD7C6A061}" type="slidenum">
              <a:rPr lang="ko-KR" altLang="en-US" smtClean="0"/>
              <a:pPr algn="r"/>
              <a:t>‹#›</a:t>
            </a:fld>
            <a:r>
              <a:rPr lang="ko-KR" altLang="en-US" dirty="0"/>
              <a:t> 페이지</a:t>
            </a:r>
          </a:p>
        </p:txBody>
      </p:sp>
    </p:spTree>
    <p:extLst>
      <p:ext uri="{BB962C8B-B14F-4D97-AF65-F5344CB8AC3E}">
        <p14:creationId xmlns:p14="http://schemas.microsoft.com/office/powerpoint/2010/main" val="1926859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>
          <a:xfrm>
            <a:off x="3902030" y="6488160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fld id="{67B2DF05-7AF4-4414-A78B-E2A5D3AD40FE}" type="datetime1">
              <a:rPr lang="ko-KR" altLang="en-US" smtClean="0"/>
              <a:t>2024-02-15</a:t>
            </a:fld>
            <a:endParaRPr lang="ko-KR" altLang="en-US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09789" y="6479922"/>
            <a:ext cx="3343275" cy="365125"/>
          </a:xfrm>
          <a:prstGeom prst="rect">
            <a:avLst/>
          </a:prstGeom>
        </p:spPr>
        <p:txBody>
          <a:bodyPr/>
          <a:lstStyle>
            <a:lvl1pPr algn="l">
              <a:defRPr sz="130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r>
              <a:rPr lang="ko-KR" altLang="en-US"/>
              <a:t>기후 변화와 우리</a:t>
            </a:r>
            <a:endParaRPr lang="ko-KR" altLang="en-US" dirty="0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169938" y="6479922"/>
            <a:ext cx="1664629" cy="365125"/>
          </a:xfrm>
          <a:prstGeom prst="rect">
            <a:avLst/>
          </a:prstGeom>
        </p:spPr>
        <p:txBody>
          <a:bodyPr/>
          <a:lstStyle>
            <a:lvl1pPr>
              <a:defRPr sz="1300" b="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pPr algn="r"/>
            <a:fld id="{C9036256-2DC6-4061-9130-EEDCD7C6A061}" type="slidenum">
              <a:rPr lang="ko-KR" altLang="en-US" smtClean="0"/>
              <a:pPr algn="r"/>
              <a:t>‹#›</a:t>
            </a:fld>
            <a:r>
              <a:rPr lang="ko-KR" altLang="en-US" dirty="0"/>
              <a:t> 페이지</a:t>
            </a:r>
          </a:p>
        </p:txBody>
      </p:sp>
    </p:spTree>
    <p:extLst>
      <p:ext uri="{BB962C8B-B14F-4D97-AF65-F5344CB8AC3E}">
        <p14:creationId xmlns:p14="http://schemas.microsoft.com/office/powerpoint/2010/main" val="1393937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80092" y="0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>
          <a:xfrm>
            <a:off x="3902030" y="6488160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fld id="{796FC085-E6FA-420E-901A-FD89CB645C73}" type="datetime1">
              <a:rPr lang="ko-KR" altLang="en-US" smtClean="0"/>
              <a:t>2024-02-15</a:t>
            </a:fld>
            <a:endParaRPr lang="ko-KR" alt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9789" y="6479922"/>
            <a:ext cx="3343275" cy="365125"/>
          </a:xfrm>
          <a:prstGeom prst="rect">
            <a:avLst/>
          </a:prstGeom>
        </p:spPr>
        <p:txBody>
          <a:bodyPr/>
          <a:lstStyle>
            <a:lvl1pPr algn="l">
              <a:defRPr sz="130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r>
              <a:rPr lang="ko-KR" altLang="en-US"/>
              <a:t>기후 변화와 우리</a:t>
            </a:r>
            <a:endParaRPr lang="ko-KR" altLang="en-US" dirty="0"/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69938" y="6479922"/>
            <a:ext cx="1664629" cy="365125"/>
          </a:xfrm>
          <a:prstGeom prst="rect">
            <a:avLst/>
          </a:prstGeom>
        </p:spPr>
        <p:txBody>
          <a:bodyPr/>
          <a:lstStyle>
            <a:lvl1pPr>
              <a:defRPr sz="1300" b="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pPr algn="r"/>
            <a:fld id="{C9036256-2DC6-4061-9130-EEDCD7C6A061}" type="slidenum">
              <a:rPr lang="ko-KR" altLang="en-US" smtClean="0"/>
              <a:pPr algn="r"/>
              <a:t>‹#›</a:t>
            </a:fld>
            <a:r>
              <a:rPr lang="ko-KR" altLang="en-US" dirty="0"/>
              <a:t> 페이지</a:t>
            </a:r>
          </a:p>
        </p:txBody>
      </p:sp>
    </p:spTree>
    <p:extLst>
      <p:ext uri="{BB962C8B-B14F-4D97-AF65-F5344CB8AC3E}">
        <p14:creationId xmlns:p14="http://schemas.microsoft.com/office/powerpoint/2010/main" val="1544359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2"/>
          </p:nvPr>
        </p:nvSpPr>
        <p:spPr>
          <a:xfrm>
            <a:off x="3902030" y="6488160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fld id="{A79BCB9B-FC02-420C-ABA2-B5FBFCBFF2D7}" type="datetime1">
              <a:rPr lang="ko-KR" altLang="en-US" smtClean="0"/>
              <a:t>2024-02-15</a:t>
            </a:fld>
            <a:endParaRPr lang="ko-KR" alt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09789" y="6479922"/>
            <a:ext cx="3343275" cy="365125"/>
          </a:xfrm>
          <a:prstGeom prst="rect">
            <a:avLst/>
          </a:prstGeom>
        </p:spPr>
        <p:txBody>
          <a:bodyPr/>
          <a:lstStyle>
            <a:lvl1pPr algn="l">
              <a:defRPr sz="130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r>
              <a:rPr lang="ko-KR" altLang="en-US"/>
              <a:t>기후 변화와 우리</a:t>
            </a:r>
            <a:endParaRPr lang="ko-KR" alt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169938" y="6479922"/>
            <a:ext cx="1664629" cy="365125"/>
          </a:xfrm>
          <a:prstGeom prst="rect">
            <a:avLst/>
          </a:prstGeom>
        </p:spPr>
        <p:txBody>
          <a:bodyPr/>
          <a:lstStyle>
            <a:lvl1pPr>
              <a:defRPr sz="1300" b="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pPr algn="r"/>
            <a:fld id="{C9036256-2DC6-4061-9130-EEDCD7C6A061}" type="slidenum">
              <a:rPr lang="ko-KR" altLang="en-US" smtClean="0"/>
              <a:pPr algn="r"/>
              <a:t>‹#›</a:t>
            </a:fld>
            <a:r>
              <a:rPr lang="ko-KR" altLang="en-US" dirty="0"/>
              <a:t> 페이지</a:t>
            </a:r>
          </a:p>
        </p:txBody>
      </p:sp>
    </p:spTree>
    <p:extLst>
      <p:ext uri="{BB962C8B-B14F-4D97-AF65-F5344CB8AC3E}">
        <p14:creationId xmlns:p14="http://schemas.microsoft.com/office/powerpoint/2010/main" val="4096803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0092" y="0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>
          <a:xfrm>
            <a:off x="3902030" y="6488160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fld id="{D0016ACC-CE2F-4335-A40C-F16BE661C744}" type="datetime1">
              <a:rPr lang="ko-KR" altLang="en-US" smtClean="0"/>
              <a:t>2024-02-15</a:t>
            </a:fld>
            <a:endParaRPr lang="ko-KR" altLang="en-US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09789" y="6479922"/>
            <a:ext cx="3343275" cy="365125"/>
          </a:xfrm>
          <a:prstGeom prst="rect">
            <a:avLst/>
          </a:prstGeom>
        </p:spPr>
        <p:txBody>
          <a:bodyPr/>
          <a:lstStyle>
            <a:lvl1pPr algn="l">
              <a:defRPr sz="130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r>
              <a:rPr lang="ko-KR" altLang="en-US"/>
              <a:t>기후 변화와 우리</a:t>
            </a:r>
            <a:endParaRPr lang="ko-KR" altLang="en-US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169938" y="6479922"/>
            <a:ext cx="1664629" cy="365125"/>
          </a:xfrm>
          <a:prstGeom prst="rect">
            <a:avLst/>
          </a:prstGeom>
        </p:spPr>
        <p:txBody>
          <a:bodyPr/>
          <a:lstStyle>
            <a:lvl1pPr>
              <a:defRPr sz="1300" b="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pPr algn="r"/>
            <a:fld id="{C9036256-2DC6-4061-9130-EEDCD7C6A061}" type="slidenum">
              <a:rPr lang="ko-KR" altLang="en-US" smtClean="0"/>
              <a:pPr algn="r"/>
              <a:t>‹#›</a:t>
            </a:fld>
            <a:r>
              <a:rPr lang="ko-KR" altLang="en-US" dirty="0"/>
              <a:t> 페이지</a:t>
            </a:r>
          </a:p>
        </p:txBody>
      </p:sp>
    </p:spTree>
    <p:extLst>
      <p:ext uri="{BB962C8B-B14F-4D97-AF65-F5344CB8AC3E}">
        <p14:creationId xmlns:p14="http://schemas.microsoft.com/office/powerpoint/2010/main" val="3601211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1E10AB3-A8C1-494F-A6F3-9AE29ED98B99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기후 변화와 우리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60334" y="6356352"/>
            <a:ext cx="1664629" cy="365125"/>
          </a:xfrm>
          <a:prstGeom prst="rect">
            <a:avLst/>
          </a:prstGeom>
        </p:spPr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1601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1AE606D-3EE2-4EB4-A5EE-42DBFCA75D1E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기후 변화와 우리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60334" y="6356352"/>
            <a:ext cx="1664629" cy="365125"/>
          </a:xfrm>
          <a:prstGeom prst="rect">
            <a:avLst/>
          </a:prstGeom>
        </p:spPr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9256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899" y="671041"/>
            <a:ext cx="1561905" cy="342857"/>
          </a:xfrm>
          <a:prstGeom prst="rect">
            <a:avLst/>
          </a:prstGeom>
        </p:spPr>
      </p:pic>
      <p:sp>
        <p:nvSpPr>
          <p:cNvPr id="14" name="양쪽 모서리가 둥근 사각형 13"/>
          <p:cNvSpPr/>
          <p:nvPr userDrawn="1"/>
        </p:nvSpPr>
        <p:spPr>
          <a:xfrm>
            <a:off x="0" y="0"/>
            <a:ext cx="7965989" cy="10956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092" y="0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1005016"/>
            <a:ext cx="9906000" cy="906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2"/>
          </p:nvPr>
        </p:nvSpPr>
        <p:spPr>
          <a:xfrm>
            <a:off x="3902030" y="6488160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fld id="{C959D14C-15B5-47C3-B259-091502636537}" type="datetime1">
              <a:rPr lang="ko-KR" altLang="en-US" smtClean="0"/>
              <a:t>2024-02-15</a:t>
            </a:fld>
            <a:endParaRPr lang="ko-KR" alt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09789" y="6479922"/>
            <a:ext cx="3343275" cy="365125"/>
          </a:xfrm>
          <a:prstGeom prst="rect">
            <a:avLst/>
          </a:prstGeom>
        </p:spPr>
        <p:txBody>
          <a:bodyPr/>
          <a:lstStyle>
            <a:lvl1pPr algn="l">
              <a:defRPr sz="130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r>
              <a:rPr lang="ko-KR" altLang="en-US"/>
              <a:t>기후 변화와 우리</a:t>
            </a:r>
            <a:endParaRPr lang="ko-KR" altLang="en-US" dirty="0"/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169938" y="6479922"/>
            <a:ext cx="1664629" cy="365125"/>
          </a:xfrm>
          <a:prstGeom prst="rect">
            <a:avLst/>
          </a:prstGeom>
        </p:spPr>
        <p:txBody>
          <a:bodyPr/>
          <a:lstStyle>
            <a:lvl1pPr>
              <a:defRPr sz="1300" b="0">
                <a:solidFill>
                  <a:schemeClr val="accent6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pPr algn="r"/>
            <a:fld id="{C9036256-2DC6-4061-9130-EEDCD7C6A061}" type="slidenum">
              <a:rPr lang="ko-KR" altLang="en-US" smtClean="0"/>
              <a:pPr algn="r"/>
              <a:t>‹#›</a:t>
            </a:fld>
            <a:r>
              <a:rPr lang="ko-KR" altLang="en-US" dirty="0"/>
              <a:t> 페이지</a:t>
            </a:r>
          </a:p>
        </p:txBody>
      </p:sp>
    </p:spTree>
    <p:extLst>
      <p:ext uri="{BB962C8B-B14F-4D97-AF65-F5344CB8AC3E}">
        <p14:creationId xmlns:p14="http://schemas.microsoft.com/office/powerpoint/2010/main" val="3619265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Y헤드라인M" panose="02030600000101010101" pitchFamily="18" charset="-127"/>
          <a:ea typeface="HY헤드라인M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6C9CDB0-7954-49EF-9605-C3FAF5AB9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667" y="6037319"/>
            <a:ext cx="2636169" cy="578671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41562" y="33252"/>
            <a:ext cx="6145161" cy="4734233"/>
          </a:xfrm>
          <a:prstGeom prst="roundRect">
            <a:avLst>
              <a:gd name="adj" fmla="val 0"/>
            </a:avLst>
          </a:prstGeom>
          <a:blipFill dpi="0" rotWithShape="1">
            <a:blip r:embed="rId3" cstate="print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glow rad="63500">
              <a:schemeClr val="accent1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2859576" y="706582"/>
            <a:ext cx="6829009" cy="190361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ko-KR" alt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기후 변화와 우리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8807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EEC221D3-CDA2-4963-8023-06BE98F5A2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5" t="45566" r="8201" b="8739"/>
          <a:stretch/>
        </p:blipFill>
        <p:spPr>
          <a:xfrm rot="5400000">
            <a:off x="422253" y="4029558"/>
            <a:ext cx="1819398" cy="253852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 차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689877" y="1259063"/>
            <a:ext cx="6367629" cy="1255301"/>
            <a:chOff x="623375" y="1325563"/>
            <a:chExt cx="6367629" cy="1255301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1152128" y="1637607"/>
              <a:ext cx="5838876" cy="631768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기후 변화 </a:t>
              </a:r>
              <a:r>
                <a:rPr lang="ko-KR" altLang="en-US" sz="2400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정의 및 원인</a:t>
              </a:r>
            </a:p>
          </p:txBody>
        </p:sp>
        <p:sp>
          <p:nvSpPr>
            <p:cNvPr id="17" name="해 16"/>
            <p:cNvSpPr/>
            <p:nvPr/>
          </p:nvSpPr>
          <p:spPr>
            <a:xfrm>
              <a:off x="623375" y="1325563"/>
              <a:ext cx="1255301" cy="1255301"/>
            </a:xfrm>
            <a:prstGeom prst="sun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1</a:t>
              </a:r>
              <a:endParaRPr lang="ko-KR" altLang="en-US" sz="32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4" name="바닥글 개체 틀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ko-KR" altLang="en-US"/>
              <a:t>기후 변화와 우리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C9036256-2DC6-4061-9130-EEDCD7C6A061}" type="slidenum">
              <a:rPr lang="ko-KR" altLang="en-US" smtClean="0"/>
              <a:pPr algn="r"/>
              <a:t>2</a:t>
            </a:fld>
            <a:r>
              <a:rPr lang="ko-KR" altLang="en-US"/>
              <a:t> 페이지</a:t>
            </a:r>
            <a:endParaRPr lang="ko-KR" altLang="en-US" dirty="0"/>
          </a:p>
        </p:txBody>
      </p:sp>
      <p:grpSp>
        <p:nvGrpSpPr>
          <p:cNvPr id="20" name="그룹 19"/>
          <p:cNvGrpSpPr/>
          <p:nvPr/>
        </p:nvGrpSpPr>
        <p:grpSpPr>
          <a:xfrm>
            <a:off x="1490674" y="2423678"/>
            <a:ext cx="6367629" cy="1255301"/>
            <a:chOff x="623375" y="1325563"/>
            <a:chExt cx="6367629" cy="1255301"/>
          </a:xfrm>
        </p:grpSpPr>
        <p:sp>
          <p:nvSpPr>
            <p:cNvPr id="21" name="모서리가 둥근 직사각형 20"/>
            <p:cNvSpPr/>
            <p:nvPr/>
          </p:nvSpPr>
          <p:spPr>
            <a:xfrm>
              <a:off x="1152128" y="1637607"/>
              <a:ext cx="5838876" cy="631768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hlinkClick r:id="rId3" action="ppaction://hlinksldjump"/>
                </a:rPr>
                <a:t>1.5</a:t>
              </a:r>
              <a:r>
                <a:rPr lang="ko-KR" altLang="en-US" sz="2400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hlinkClick r:id="rId3" action="ppaction://hlinksldjump"/>
                </a:rPr>
                <a:t>도와 </a:t>
              </a:r>
              <a:r>
                <a:rPr lang="en-US" altLang="ko-KR" sz="2400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hlinkClick r:id="rId3" action="ppaction://hlinksldjump"/>
                </a:rPr>
                <a:t>2.0</a:t>
              </a:r>
              <a:r>
                <a:rPr lang="ko-KR" altLang="en-US" sz="2400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hlinkClick r:id="rId3" action="ppaction://hlinksldjump"/>
                </a:rPr>
                <a:t>도 상승했을 때</a:t>
              </a:r>
              <a:endParaRPr lang="ko-KR" altLang="en-US" sz="2400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sp>
          <p:nvSpPr>
            <p:cNvPr id="22" name="해 21"/>
            <p:cNvSpPr/>
            <p:nvPr/>
          </p:nvSpPr>
          <p:spPr>
            <a:xfrm>
              <a:off x="623375" y="1325563"/>
              <a:ext cx="1255301" cy="1255301"/>
            </a:xfrm>
            <a:prstGeom prst="sun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2</a:t>
              </a:r>
              <a:endParaRPr lang="ko-KR" altLang="en-US" sz="32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2272068" y="3588293"/>
            <a:ext cx="6367629" cy="1255301"/>
            <a:chOff x="623375" y="1325563"/>
            <a:chExt cx="6367629" cy="1255301"/>
          </a:xfrm>
        </p:grpSpPr>
        <p:sp>
          <p:nvSpPr>
            <p:cNvPr id="24" name="모서리가 둥근 직사각형 23"/>
            <p:cNvSpPr/>
            <p:nvPr/>
          </p:nvSpPr>
          <p:spPr>
            <a:xfrm>
              <a:off x="1152128" y="1637607"/>
              <a:ext cx="5838876" cy="631768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    기후테크 </a:t>
              </a:r>
              <a:r>
                <a:rPr lang="ko-KR" altLang="en-US" sz="2400" err="1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스타트업</a:t>
              </a:r>
              <a:r>
                <a:rPr lang="ko-KR" altLang="en-US" sz="240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전 세계 </a:t>
              </a:r>
              <a:r>
                <a:rPr lang="ko-KR" altLang="en-US" sz="2400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투자 동향</a:t>
              </a:r>
            </a:p>
          </p:txBody>
        </p:sp>
        <p:sp>
          <p:nvSpPr>
            <p:cNvPr id="25" name="해 24"/>
            <p:cNvSpPr/>
            <p:nvPr/>
          </p:nvSpPr>
          <p:spPr>
            <a:xfrm>
              <a:off x="623375" y="1325563"/>
              <a:ext cx="1255301" cy="1255301"/>
            </a:xfrm>
            <a:prstGeom prst="sun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3</a:t>
              </a:r>
              <a:endParaRPr lang="ko-KR" altLang="en-US" sz="32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3006356" y="4752907"/>
            <a:ext cx="6367629" cy="1255301"/>
            <a:chOff x="623375" y="1325563"/>
            <a:chExt cx="6367629" cy="1255301"/>
          </a:xfrm>
        </p:grpSpPr>
        <p:sp>
          <p:nvSpPr>
            <p:cNvPr id="27" name="모서리가 둥근 직사각형 26"/>
            <p:cNvSpPr/>
            <p:nvPr/>
          </p:nvSpPr>
          <p:spPr>
            <a:xfrm>
              <a:off x="1152128" y="1637607"/>
              <a:ext cx="5838876" cy="631768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기후 변화에 </a:t>
              </a:r>
              <a:r>
                <a:rPr lang="ko-KR" altLang="en-US" sz="2400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따른 미래 예측</a:t>
              </a:r>
            </a:p>
          </p:txBody>
        </p:sp>
        <p:sp>
          <p:nvSpPr>
            <p:cNvPr id="28" name="해 27"/>
            <p:cNvSpPr/>
            <p:nvPr/>
          </p:nvSpPr>
          <p:spPr>
            <a:xfrm>
              <a:off x="623375" y="1325563"/>
              <a:ext cx="1255301" cy="1255301"/>
            </a:xfrm>
            <a:prstGeom prst="sun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4</a:t>
              </a:r>
              <a:endParaRPr lang="ko-KR" altLang="en-US" sz="32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1225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기후 변화 </a:t>
            </a:r>
            <a:r>
              <a:rPr lang="ko-KR" altLang="en-US" dirty="0"/>
              <a:t>정의 및 원인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11139DA-A40D-4D46-87EF-AB706EE52818}"/>
              </a:ext>
            </a:extLst>
          </p:cNvPr>
          <p:cNvSpPr txBox="1">
            <a:spLocks/>
          </p:cNvSpPr>
          <p:nvPr/>
        </p:nvSpPr>
        <p:spPr>
          <a:xfrm>
            <a:off x="240288" y="1473272"/>
            <a:ext cx="9246428" cy="225811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rgbClr val="0070C0"/>
              </a:buClr>
              <a:buSzPct val="110000"/>
              <a:buFont typeface="Wingdings" panose="05000000000000000000" pitchFamily="2" charset="2"/>
              <a:buChar char=""/>
            </a:pP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정의</a:t>
            </a:r>
            <a:endParaRPr lang="en-US" altLang="ko-KR" sz="24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동의어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: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기후 위기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기후 변화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지구 온난화 등</a:t>
            </a:r>
            <a:endParaRPr lang="en-US" altLang="ko-KR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지구의 평균 기온이 점진적으로 </a:t>
            </a:r>
            <a:r>
              <a:rPr lang="ko-KR" altLang="en-US" sz="200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상승하면서 전 지구적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기후 패턴이 급격하게 변화하는 현상 또는 이러한 변화로 인한 위험의 증가를 통틀어 일컫는다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1963F92-C5D6-4071-86B5-EC04D4E138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73642" y="1214722"/>
            <a:ext cx="1800631" cy="1385656"/>
          </a:xfrm>
          <a:prstGeom prst="rect">
            <a:avLst/>
          </a:prstGeom>
        </p:spPr>
      </p:pic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611139DA-A40D-4D46-87EF-AB706EE52818}"/>
              </a:ext>
            </a:extLst>
          </p:cNvPr>
          <p:cNvSpPr txBox="1">
            <a:spLocks/>
          </p:cNvSpPr>
          <p:nvPr/>
        </p:nvSpPr>
        <p:spPr>
          <a:xfrm>
            <a:off x="240288" y="3731385"/>
            <a:ext cx="9246428" cy="225811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rgbClr val="0070C0"/>
              </a:buClr>
              <a:buSzPct val="110000"/>
              <a:buFont typeface="Wingdings" panose="05000000000000000000" pitchFamily="2" charset="2"/>
              <a:buChar char=""/>
            </a:pP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원인</a:t>
            </a:r>
            <a:endParaRPr lang="en-US" altLang="ko-KR" sz="24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18</a:t>
            </a:r>
            <a:r>
              <a:rPr lang="ko-KR" altLang="en-US" sz="200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세기 산업 혁명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이후 막대한 양의 온실가스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에어로졸 등이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배출되고 있음</a:t>
            </a:r>
            <a:endParaRPr lang="en-US" altLang="ko-KR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경작을 위해 산림이 훼손되는 등 토지 이용에도 많은 변화가 있음</a:t>
            </a:r>
            <a:endParaRPr lang="en-US" altLang="ko-KR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ko-KR" altLang="en-US"/>
              <a:t>기후 변화와 우리</a:t>
            </a:r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C9036256-2DC6-4061-9130-EEDCD7C6A061}" type="slidenum">
              <a:rPr lang="ko-KR" altLang="en-US" smtClean="0"/>
              <a:pPr algn="r"/>
              <a:t>3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044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A489C27-ED6B-45F6-8CAC-245448080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1.5</a:t>
            </a:r>
            <a:r>
              <a:rPr lang="ko-KR" altLang="en-US" dirty="0"/>
              <a:t>도와 </a:t>
            </a:r>
            <a:r>
              <a:rPr lang="en-US" altLang="ko-KR" dirty="0"/>
              <a:t>2.0</a:t>
            </a:r>
            <a:r>
              <a:rPr lang="ko-KR" altLang="en-US" dirty="0"/>
              <a:t>도 상승했을 때</a:t>
            </a:r>
          </a:p>
        </p:txBody>
      </p:sp>
      <p:sp>
        <p:nvSpPr>
          <p:cNvPr id="24" name="한쪽 모서리가 잘린 사각형 23"/>
          <p:cNvSpPr/>
          <p:nvPr/>
        </p:nvSpPr>
        <p:spPr>
          <a:xfrm>
            <a:off x="449118" y="2456735"/>
            <a:ext cx="1739900" cy="556952"/>
          </a:xfrm>
          <a:prstGeom prst="snip1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ko-KR" altLang="en-US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해수면 상승</a:t>
            </a:r>
          </a:p>
        </p:txBody>
      </p:sp>
      <p:sp>
        <p:nvSpPr>
          <p:cNvPr id="25" name="한쪽 모서리가 잘린 사각형 24"/>
          <p:cNvSpPr/>
          <p:nvPr/>
        </p:nvSpPr>
        <p:spPr>
          <a:xfrm>
            <a:off x="449118" y="3783303"/>
            <a:ext cx="1739900" cy="556952"/>
          </a:xfrm>
          <a:prstGeom prst="snip1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ko-KR" altLang="en-US" sz="1600" b="1" spc="-15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생물 다양성 변화</a:t>
            </a:r>
          </a:p>
        </p:txBody>
      </p:sp>
      <p:sp>
        <p:nvSpPr>
          <p:cNvPr id="26" name="한쪽 모서리가 잘린 사각형 25"/>
          <p:cNvSpPr/>
          <p:nvPr/>
        </p:nvSpPr>
        <p:spPr>
          <a:xfrm>
            <a:off x="449118" y="4446587"/>
            <a:ext cx="1739900" cy="556952"/>
          </a:xfrm>
          <a:prstGeom prst="snip1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ko-KR" altLang="en-US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산호초 피해</a:t>
            </a:r>
          </a:p>
        </p:txBody>
      </p:sp>
      <p:sp>
        <p:nvSpPr>
          <p:cNvPr id="27" name="한쪽 모서리가 잘린 사각형 26"/>
          <p:cNvSpPr/>
          <p:nvPr/>
        </p:nvSpPr>
        <p:spPr>
          <a:xfrm>
            <a:off x="449118" y="5109871"/>
            <a:ext cx="1739900" cy="556952"/>
          </a:xfrm>
          <a:prstGeom prst="snip1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ko-KR" altLang="en-US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어획량</a:t>
            </a:r>
          </a:p>
        </p:txBody>
      </p:sp>
      <p:sp>
        <p:nvSpPr>
          <p:cNvPr id="28" name="한쪽 모서리가 잘린 사각형 27"/>
          <p:cNvSpPr/>
          <p:nvPr/>
        </p:nvSpPr>
        <p:spPr>
          <a:xfrm>
            <a:off x="449118" y="3120019"/>
            <a:ext cx="1739900" cy="556952"/>
          </a:xfrm>
          <a:prstGeom prst="snip1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ko-KR" altLang="en-US" sz="1600" b="1" spc="-15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중위도 극한 고온일 </a:t>
            </a:r>
            <a:r>
              <a:rPr lang="en-US" altLang="ko-KR" sz="1600" b="1" spc="-15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600" b="1" spc="-15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폭염</a:t>
            </a:r>
            <a:r>
              <a:rPr lang="en-US" altLang="ko-KR" sz="1600" b="1" spc="-15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endParaRPr lang="ko-KR" altLang="en-US" sz="1600" b="1" spc="-15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30" name="내용 개체 틀 2">
            <a:extLst>
              <a:ext uri="{FF2B5EF4-FFF2-40B4-BE49-F238E27FC236}">
                <a16:creationId xmlns:a16="http://schemas.microsoft.com/office/drawing/2014/main" id="{611139DA-A40D-4D46-87EF-AB706EE52818}"/>
              </a:ext>
            </a:extLst>
          </p:cNvPr>
          <p:cNvSpPr txBox="1">
            <a:spLocks/>
          </p:cNvSpPr>
          <p:nvPr/>
        </p:nvSpPr>
        <p:spPr>
          <a:xfrm>
            <a:off x="248600" y="1153341"/>
            <a:ext cx="8837211" cy="5882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rgbClr val="0070C0"/>
              </a:buClr>
              <a:buSzPct val="110000"/>
              <a:buFont typeface="Wingdings" panose="05000000000000000000" pitchFamily="2" charset="2"/>
              <a:buChar char=""/>
            </a:pP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en-US" altLang="ko-KR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2100</a:t>
            </a: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년 </a:t>
            </a:r>
            <a:r>
              <a:rPr lang="ko-KR" altLang="en-US" sz="2400" b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온도가 산업 혁명 </a:t>
            </a: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이전 대비 </a:t>
            </a:r>
            <a:r>
              <a:rPr lang="en-US" altLang="ko-KR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1.5</a:t>
            </a: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도와 </a:t>
            </a:r>
            <a:r>
              <a:rPr lang="en-US" altLang="ko-KR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2.0</a:t>
            </a: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도 상승했을 때</a:t>
            </a:r>
            <a:endParaRPr lang="ko-KR" altLang="en-US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31" name="양쪽 모서리가 둥근 사각형 30"/>
          <p:cNvSpPr/>
          <p:nvPr/>
        </p:nvSpPr>
        <p:spPr>
          <a:xfrm>
            <a:off x="2352502" y="1916557"/>
            <a:ext cx="1997826" cy="47095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1.5</a:t>
            </a:r>
            <a:r>
              <a:rPr lang="ko-KR" altLang="en-US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도</a:t>
            </a:r>
          </a:p>
        </p:txBody>
      </p:sp>
      <p:sp>
        <p:nvSpPr>
          <p:cNvPr id="32" name="양쪽 모서리가 둥근 사각형 31"/>
          <p:cNvSpPr/>
          <p:nvPr/>
        </p:nvSpPr>
        <p:spPr>
          <a:xfrm>
            <a:off x="4378036" y="1924870"/>
            <a:ext cx="1997826" cy="47095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2.0</a:t>
            </a:r>
            <a:r>
              <a:rPr lang="ko-KR" altLang="en-US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도</a:t>
            </a:r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6409114" y="1916507"/>
            <a:ext cx="3067398" cy="47095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비고</a:t>
            </a:r>
          </a:p>
        </p:txBody>
      </p:sp>
      <p:graphicFrame>
        <p:nvGraphicFramePr>
          <p:cNvPr id="34" name="표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353019"/>
              </p:ext>
            </p:extLst>
          </p:nvPr>
        </p:nvGraphicFramePr>
        <p:xfrm>
          <a:off x="2327564" y="2398546"/>
          <a:ext cx="7148946" cy="3320605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040775">
                  <a:extLst>
                    <a:ext uri="{9D8B030D-6E8A-4147-A177-3AD203B41FA5}">
                      <a16:colId xmlns:a16="http://schemas.microsoft.com/office/drawing/2014/main" val="3787042612"/>
                    </a:ext>
                  </a:extLst>
                </a:gridCol>
                <a:gridCol w="2040775">
                  <a:extLst>
                    <a:ext uri="{9D8B030D-6E8A-4147-A177-3AD203B41FA5}">
                      <a16:colId xmlns:a16="http://schemas.microsoft.com/office/drawing/2014/main" val="2895022596"/>
                    </a:ext>
                  </a:extLst>
                </a:gridCol>
                <a:gridCol w="3067396">
                  <a:extLst>
                    <a:ext uri="{9D8B030D-6E8A-4147-A177-3AD203B41FA5}">
                      <a16:colId xmlns:a16="http://schemas.microsoft.com/office/drawing/2014/main" val="1277473682"/>
                    </a:ext>
                  </a:extLst>
                </a:gridCol>
              </a:tblGrid>
              <a:tr h="66412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0.26 ~ 0.77m</a:t>
                      </a:r>
                      <a:endParaRPr lang="ko-KR" altLang="en-US" sz="160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0.30 ~ 0.93m</a:t>
                      </a:r>
                      <a:endParaRPr lang="ko-KR" altLang="en-US" sz="160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spc="-15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1.5</a:t>
                      </a:r>
                      <a:r>
                        <a:rPr lang="ko-KR" altLang="en-US" sz="1600" spc="-15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도일 때 </a:t>
                      </a:r>
                      <a:r>
                        <a:rPr lang="en-US" altLang="ko-KR" sz="1600" spc="-15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2.0</a:t>
                      </a:r>
                      <a:r>
                        <a:rPr lang="ko-KR" altLang="en-US" sz="1600" spc="-15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도 대비 상승 폭 </a:t>
                      </a:r>
                      <a:r>
                        <a:rPr lang="en-US" altLang="ko-KR" sz="1600" spc="-15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10cm </a:t>
                      </a:r>
                      <a:r>
                        <a:rPr lang="ko-KR" altLang="en-US" sz="1600" spc="-15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작아 위험 인구 </a:t>
                      </a:r>
                      <a:r>
                        <a:rPr lang="en-US" altLang="ko-KR" sz="1600" spc="-15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1</a:t>
                      </a:r>
                      <a:r>
                        <a:rPr lang="ko-KR" altLang="en-US" sz="1600" spc="-15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천만 명 </a:t>
                      </a:r>
                      <a:r>
                        <a:rPr lang="ko-KR" altLang="en-US" sz="1600" spc="-15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적다</a:t>
                      </a:r>
                      <a:r>
                        <a:rPr lang="en-US" altLang="ko-KR" sz="1600" spc="-15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.</a:t>
                      </a:r>
                      <a:endParaRPr lang="ko-KR" altLang="en-US" sz="1600" spc="-15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5148001"/>
                  </a:ext>
                </a:extLst>
              </a:tr>
              <a:tr h="66412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3</a:t>
                      </a:r>
                      <a:r>
                        <a:rPr lang="ko-KR" altLang="en-US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도까지 상승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4.5</a:t>
                      </a:r>
                      <a:r>
                        <a:rPr lang="ko-KR" altLang="en-US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도까지 상승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50239462"/>
                  </a:ext>
                </a:extLst>
              </a:tr>
              <a:tr h="66412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곤충 </a:t>
                      </a:r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6%, </a:t>
                      </a:r>
                      <a:r>
                        <a:rPr lang="ko-KR" altLang="en-US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식물 </a:t>
                      </a:r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8%</a:t>
                      </a:r>
                    </a:p>
                    <a:p>
                      <a:pPr algn="ctr" latinLnBrk="1"/>
                      <a:r>
                        <a:rPr lang="ko-KR" altLang="en-US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척추동물 </a:t>
                      </a:r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4%</a:t>
                      </a:r>
                      <a:endParaRPr lang="ko-KR" altLang="en-US" sz="160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곤충 </a:t>
                      </a:r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18%, </a:t>
                      </a:r>
                      <a:r>
                        <a:rPr lang="ko-KR" altLang="en-US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식물 </a:t>
                      </a:r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16%</a:t>
                      </a:r>
                    </a:p>
                    <a:p>
                      <a:pPr algn="ctr" latinLnBrk="1"/>
                      <a:r>
                        <a:rPr lang="ko-KR" altLang="en-US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척추동물 </a:t>
                      </a:r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8%</a:t>
                      </a:r>
                      <a:endParaRPr lang="ko-KR" altLang="en-US" sz="160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기후 지리적 분포 범위 절반 이상을 잃는 동식물 비율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1031066"/>
                  </a:ext>
                </a:extLst>
              </a:tr>
              <a:tr h="66412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70</a:t>
                      </a:r>
                      <a:r>
                        <a:rPr lang="en-US" altLang="ko-KR" sz="1600" baseline="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 ~ 90% </a:t>
                      </a:r>
                      <a:r>
                        <a:rPr lang="ko-KR" altLang="en-US" sz="1600" baseline="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감소</a:t>
                      </a:r>
                      <a:endParaRPr lang="ko-KR" altLang="en-US" sz="160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99% </a:t>
                      </a:r>
                      <a:r>
                        <a:rPr lang="ko-KR" altLang="en-US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이상 감소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3785908"/>
                  </a:ext>
                </a:extLst>
              </a:tr>
              <a:tr h="66412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150</a:t>
                      </a:r>
                      <a:r>
                        <a:rPr lang="ko-KR" altLang="en-US" sz="1600" dirty="0" err="1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만톤</a:t>
                      </a:r>
                      <a:r>
                        <a:rPr lang="ko-KR" altLang="en-US" sz="1600" baseline="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 감소</a:t>
                      </a:r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 </a:t>
                      </a:r>
                      <a:endParaRPr lang="ko-KR" altLang="en-US" sz="160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300</a:t>
                      </a:r>
                      <a:r>
                        <a:rPr lang="ko-KR" altLang="en-US" sz="1600" dirty="0" err="1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만톤</a:t>
                      </a:r>
                      <a:r>
                        <a:rPr lang="ko-KR" altLang="en-US" sz="1600" dirty="0"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 감소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1243903"/>
                  </a:ext>
                </a:extLst>
              </a:tr>
            </a:tbl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5311833" y="5795067"/>
            <a:ext cx="4164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 출처</a:t>
            </a:r>
            <a:r>
              <a:rPr lang="en-US" altLang="ko-KR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: </a:t>
            </a:r>
            <a:r>
              <a:rPr lang="ko-KR" altLang="en-US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지구 온난화 </a:t>
            </a:r>
            <a:r>
              <a:rPr lang="en-US" altLang="ko-KR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1.5</a:t>
            </a:r>
            <a:r>
              <a:rPr lang="ko-KR" altLang="en-US" sz="1600" b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도 특별 보고서</a:t>
            </a:r>
            <a:r>
              <a:rPr lang="en-US" altLang="ko-KR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(IPCC)</a:t>
            </a:r>
            <a:endParaRPr lang="ko-KR" altLang="en-US" sz="16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38" name="바닥글 개체 틀 3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ko-KR" altLang="en-US"/>
              <a:t>기후 변화와 우리</a:t>
            </a:r>
            <a:endParaRPr lang="ko-KR" altLang="en-US" dirty="0"/>
          </a:p>
        </p:txBody>
      </p:sp>
      <p:sp>
        <p:nvSpPr>
          <p:cNvPr id="39" name="슬라이드 번호 개체 틀 3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C9036256-2DC6-4061-9130-EEDCD7C6A061}" type="slidenum">
              <a:rPr lang="ko-KR" altLang="en-US" smtClean="0"/>
              <a:pPr algn="r"/>
              <a:t>4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8978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B56C56-D9A1-4F30-870B-0DD294215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dirty="0"/>
              <a:t> </a:t>
            </a:r>
            <a:r>
              <a:rPr lang="ko-KR" altLang="en-US" sz="3600" spc="-150" dirty="0" err="1"/>
              <a:t>기후테크</a:t>
            </a:r>
            <a:r>
              <a:rPr lang="ko-KR" altLang="en-US" sz="3600" spc="-150" dirty="0"/>
              <a:t> </a:t>
            </a:r>
            <a:r>
              <a:rPr lang="ko-KR" altLang="en-US" sz="3600" spc="-150" err="1"/>
              <a:t>스타트업</a:t>
            </a:r>
            <a:r>
              <a:rPr lang="ko-KR" altLang="en-US" sz="3600" spc="-150"/>
              <a:t> 전 세계 </a:t>
            </a:r>
            <a:r>
              <a:rPr lang="ko-KR" altLang="en-US" sz="3600" spc="-150" dirty="0"/>
              <a:t>투자 동향 </a:t>
            </a:r>
          </a:p>
        </p:txBody>
      </p:sp>
      <p:graphicFrame>
        <p:nvGraphicFramePr>
          <p:cNvPr id="9" name="내용 개체 틀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4084766"/>
              </p:ext>
            </p:extLst>
          </p:nvPr>
        </p:nvGraphicFramePr>
        <p:xfrm>
          <a:off x="348529" y="1325563"/>
          <a:ext cx="9236046" cy="4584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화살표: 오각형 6">
            <a:extLst>
              <a:ext uri="{FF2B5EF4-FFF2-40B4-BE49-F238E27FC236}">
                <a16:creationId xmlns:a16="http://schemas.microsoft.com/office/drawing/2014/main" id="{2F363327-AAEB-4832-84CA-483761EA0D97}"/>
              </a:ext>
            </a:extLst>
          </p:cNvPr>
          <p:cNvSpPr/>
          <p:nvPr/>
        </p:nvSpPr>
        <p:spPr>
          <a:xfrm>
            <a:off x="5112328" y="2211522"/>
            <a:ext cx="3059082" cy="439604"/>
          </a:xfrm>
          <a:prstGeom prst="homePlate">
            <a:avLst>
              <a:gd name="adj" fmla="val 82051"/>
            </a:avLst>
          </a:prstGeom>
          <a:solidFill>
            <a:schemeClr val="accent4">
              <a:alpha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2021</a:t>
            </a:r>
            <a:r>
              <a:rPr lang="ko-KR" altLang="en-US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년도에만 </a:t>
            </a:r>
            <a:r>
              <a:rPr lang="en-US" altLang="ko-KR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448</a:t>
            </a:r>
            <a:r>
              <a:rPr lang="ko-KR" altLang="en-US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억 달러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33651" y="5926975"/>
            <a:ext cx="635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 출처</a:t>
            </a:r>
            <a:r>
              <a:rPr lang="en-US" altLang="ko-KR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: </a:t>
            </a:r>
            <a:r>
              <a:rPr lang="ko-KR" altLang="en-US" sz="1600" b="1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헤럴드경제</a:t>
            </a:r>
            <a:r>
              <a:rPr lang="en-US" altLang="ko-KR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, 2022 </a:t>
            </a:r>
            <a:r>
              <a:rPr lang="ko-KR" altLang="en-US" sz="1600" b="1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연중기획</a:t>
            </a:r>
            <a:r>
              <a:rPr lang="ko-KR" altLang="en-US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 </a:t>
            </a:r>
            <a:r>
              <a:rPr lang="ko-KR" altLang="en-US" sz="1600" b="1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지구무죄</a:t>
            </a:r>
            <a:r>
              <a:rPr lang="ko-KR" altLang="en-US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 </a:t>
            </a:r>
            <a:r>
              <a:rPr lang="ko-KR" altLang="en-US" sz="1600" b="1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인간유죄</a:t>
            </a:r>
            <a:r>
              <a:rPr lang="ko-KR" altLang="en-US" sz="16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 ⑧</a:t>
            </a:r>
            <a:r>
              <a:rPr lang="en-US" altLang="ko-KR" sz="1600" b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  <a:sym typeface="Wingdings 2" panose="05020102010507070707" pitchFamily="18" charset="2"/>
              </a:rPr>
              <a:t>, 2022.7.29.</a:t>
            </a:r>
            <a:endParaRPr lang="ko-KR" altLang="en-US" sz="16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4" name="바닥글 개체 틀 1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ko-KR" altLang="en-US"/>
              <a:t>기후 변화와 우리</a:t>
            </a:r>
            <a:endParaRPr lang="ko-KR" altLang="en-US" dirty="0"/>
          </a:p>
        </p:txBody>
      </p:sp>
      <p:sp>
        <p:nvSpPr>
          <p:cNvPr id="15" name="슬라이드 번호 개체 틀 1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C9036256-2DC6-4061-9130-EEDCD7C6A061}" type="slidenum">
              <a:rPr lang="ko-KR" altLang="en-US" smtClean="0"/>
              <a:pPr algn="r"/>
              <a:t>5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65764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A489C27-ED6B-45F6-8CAC-245448080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기후 변화에 따른 미래 예측 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2878624" y="1425212"/>
            <a:ext cx="6909728" cy="4726892"/>
            <a:chOff x="2878624" y="1425212"/>
            <a:chExt cx="6909728" cy="4726892"/>
          </a:xfrm>
        </p:grpSpPr>
        <p:sp>
          <p:nvSpPr>
            <p:cNvPr id="5" name="오각형 4">
              <a:extLst>
                <a:ext uri="{FF2B5EF4-FFF2-40B4-BE49-F238E27FC236}">
                  <a16:creationId xmlns:a16="http://schemas.microsoft.com/office/drawing/2014/main" id="{8850ABB7-97C0-4C6A-8D1A-2C6D2F9ED1FD}"/>
                </a:ext>
              </a:extLst>
            </p:cNvPr>
            <p:cNvSpPr/>
            <p:nvPr/>
          </p:nvSpPr>
          <p:spPr>
            <a:xfrm>
              <a:off x="6095651" y="1445062"/>
              <a:ext cx="2276313" cy="681029"/>
            </a:xfrm>
            <a:prstGeom prst="homePlate">
              <a:avLst/>
            </a:prstGeom>
            <a:solidFill>
              <a:schemeClr val="accent4"/>
            </a:solidFill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b="1" dirty="0">
                  <a:solidFill>
                    <a:schemeClr val="tx1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21</a:t>
              </a:r>
              <a:r>
                <a:rPr lang="ko-KR" altLang="en-US" sz="2000" b="1" dirty="0">
                  <a:solidFill>
                    <a:schemeClr val="tx1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세기 후반기</a:t>
              </a:r>
            </a:p>
          </p:txBody>
        </p:sp>
        <p:sp>
          <p:nvSpPr>
            <p:cNvPr id="14" name="오각형 13">
              <a:extLst>
                <a:ext uri="{FF2B5EF4-FFF2-40B4-BE49-F238E27FC236}">
                  <a16:creationId xmlns:a16="http://schemas.microsoft.com/office/drawing/2014/main" id="{8850ABB7-97C0-4C6A-8D1A-2C6D2F9ED1FD}"/>
                </a:ext>
              </a:extLst>
            </p:cNvPr>
            <p:cNvSpPr/>
            <p:nvPr/>
          </p:nvSpPr>
          <p:spPr>
            <a:xfrm>
              <a:off x="2878624" y="1425212"/>
              <a:ext cx="2308519" cy="681029"/>
            </a:xfrm>
            <a:prstGeom prst="homePlate">
              <a:avLst/>
            </a:prstGeom>
            <a:solidFill>
              <a:schemeClr val="accent4"/>
            </a:solidFill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현 재</a:t>
              </a:r>
            </a:p>
          </p:txBody>
        </p:sp>
        <p:graphicFrame>
          <p:nvGraphicFramePr>
            <p:cNvPr id="15" name="다이어그램 14"/>
            <p:cNvGraphicFramePr/>
            <p:nvPr>
              <p:extLst>
                <p:ext uri="{D42A27DB-BD31-4B8C-83A1-F6EECF244321}">
                  <p14:modId xmlns:p14="http://schemas.microsoft.com/office/powerpoint/2010/main" val="407224472"/>
                </p:ext>
              </p:extLst>
            </p:nvPr>
          </p:nvGraphicFramePr>
          <p:xfrm>
            <a:off x="2878624" y="2537143"/>
            <a:ext cx="5515618" cy="71313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16" name="다이어그램 15"/>
            <p:cNvGraphicFramePr/>
            <p:nvPr>
              <p:extLst>
                <p:ext uri="{D42A27DB-BD31-4B8C-83A1-F6EECF244321}">
                  <p14:modId xmlns:p14="http://schemas.microsoft.com/office/powerpoint/2010/main" val="3966043857"/>
                </p:ext>
              </p:extLst>
            </p:nvPr>
          </p:nvGraphicFramePr>
          <p:xfrm>
            <a:off x="2878624" y="3830077"/>
            <a:ext cx="5515618" cy="71313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17" name="다이어그램 16"/>
            <p:cNvGraphicFramePr/>
            <p:nvPr>
              <p:extLst>
                <p:ext uri="{D42A27DB-BD31-4B8C-83A1-F6EECF244321}">
                  <p14:modId xmlns:p14="http://schemas.microsoft.com/office/powerpoint/2010/main" val="3002907986"/>
                </p:ext>
              </p:extLst>
            </p:nvPr>
          </p:nvGraphicFramePr>
          <p:xfrm>
            <a:off x="2878624" y="5256753"/>
            <a:ext cx="5515618" cy="71313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21" name="폭발 2 20"/>
            <p:cNvSpPr/>
            <p:nvPr/>
          </p:nvSpPr>
          <p:spPr>
            <a:xfrm>
              <a:off x="8092556" y="2118660"/>
              <a:ext cx="1695796" cy="1305101"/>
            </a:xfrm>
            <a:prstGeom prst="irregularSeal2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4</a:t>
              </a:r>
              <a:r>
                <a:rPr lang="ko-KR" altLang="en-US" sz="20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배</a:t>
              </a:r>
            </a:p>
          </p:txBody>
        </p:sp>
        <p:sp>
          <p:nvSpPr>
            <p:cNvPr id="22" name="폭발 2 21"/>
            <p:cNvSpPr/>
            <p:nvPr/>
          </p:nvSpPr>
          <p:spPr>
            <a:xfrm>
              <a:off x="8092556" y="3423761"/>
              <a:ext cx="1695796" cy="1305101"/>
            </a:xfrm>
            <a:prstGeom prst="irregularSeal2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13</a:t>
              </a:r>
              <a:r>
                <a:rPr lang="ko-KR" altLang="en-US" sz="20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배</a:t>
              </a:r>
            </a:p>
          </p:txBody>
        </p:sp>
        <p:sp>
          <p:nvSpPr>
            <p:cNvPr id="23" name="폭발 2 22"/>
            <p:cNvSpPr/>
            <p:nvPr/>
          </p:nvSpPr>
          <p:spPr>
            <a:xfrm>
              <a:off x="8092556" y="4847003"/>
              <a:ext cx="1695796" cy="1305101"/>
            </a:xfrm>
            <a:prstGeom prst="irregularSeal2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b="1" spc="-15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1.4</a:t>
              </a:r>
              <a:r>
                <a:rPr lang="ko-KR" altLang="en-US" sz="2000" b="1" spc="-15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배</a:t>
              </a: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58077" y="2244434"/>
            <a:ext cx="4493977" cy="4170100"/>
            <a:chOff x="58077" y="2244434"/>
            <a:chExt cx="4493977" cy="4170100"/>
          </a:xfrm>
        </p:grpSpPr>
        <p:sp>
          <p:nvSpPr>
            <p:cNvPr id="10" name="사각형: 잘린 대각선 방향 모서리 3">
              <a:extLst>
                <a:ext uri="{FF2B5EF4-FFF2-40B4-BE49-F238E27FC236}">
                  <a16:creationId xmlns:a16="http://schemas.microsoft.com/office/drawing/2014/main" id="{999FC44F-C005-4607-B95C-9B709BA10068}"/>
                </a:ext>
              </a:extLst>
            </p:cNvPr>
            <p:cNvSpPr/>
            <p:nvPr/>
          </p:nvSpPr>
          <p:spPr>
            <a:xfrm>
              <a:off x="554413" y="3928206"/>
              <a:ext cx="2087998" cy="612559"/>
            </a:xfrm>
            <a:prstGeom prst="snip2DiagRect">
              <a:avLst>
                <a:gd name="adj1" fmla="val 0"/>
                <a:gd name="adj2" fmla="val 50000"/>
              </a:avLst>
            </a:prstGeom>
            <a:solidFill>
              <a:srgbClr val="0070C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열대야 일수</a:t>
              </a:r>
            </a:p>
          </p:txBody>
        </p:sp>
        <p:sp>
          <p:nvSpPr>
            <p:cNvPr id="11" name="사각형: 잘린 대각선 방향 모서리 3">
              <a:extLst>
                <a:ext uri="{FF2B5EF4-FFF2-40B4-BE49-F238E27FC236}">
                  <a16:creationId xmlns:a16="http://schemas.microsoft.com/office/drawing/2014/main" id="{999FC44F-C005-4607-B95C-9B709BA10068}"/>
                </a:ext>
              </a:extLst>
            </p:cNvPr>
            <p:cNvSpPr/>
            <p:nvPr/>
          </p:nvSpPr>
          <p:spPr>
            <a:xfrm>
              <a:off x="554413" y="2574722"/>
              <a:ext cx="2087998" cy="612559"/>
            </a:xfrm>
            <a:prstGeom prst="snip2DiagRect">
              <a:avLst>
                <a:gd name="adj1" fmla="val 0"/>
                <a:gd name="adj2" fmla="val 50000"/>
              </a:avLst>
            </a:prstGeom>
            <a:solidFill>
              <a:srgbClr val="0070C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폭염 일수</a:t>
              </a:r>
            </a:p>
          </p:txBody>
        </p:sp>
        <p:sp>
          <p:nvSpPr>
            <p:cNvPr id="12" name="사각형: 잘린 대각선 방향 모서리 3">
              <a:extLst>
                <a:ext uri="{FF2B5EF4-FFF2-40B4-BE49-F238E27FC236}">
                  <a16:creationId xmlns:a16="http://schemas.microsoft.com/office/drawing/2014/main" id="{999FC44F-C005-4607-B95C-9B709BA10068}"/>
                </a:ext>
              </a:extLst>
            </p:cNvPr>
            <p:cNvSpPr/>
            <p:nvPr/>
          </p:nvSpPr>
          <p:spPr>
            <a:xfrm>
              <a:off x="554413" y="5281691"/>
              <a:ext cx="2087998" cy="612559"/>
            </a:xfrm>
            <a:prstGeom prst="snip2DiagRect">
              <a:avLst>
                <a:gd name="adj1" fmla="val 0"/>
                <a:gd name="adj2" fmla="val 50000"/>
              </a:avLst>
            </a:prstGeom>
            <a:solidFill>
              <a:srgbClr val="0070C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호우 일수</a:t>
              </a:r>
            </a:p>
          </p:txBody>
        </p:sp>
        <p:sp>
          <p:nvSpPr>
            <p:cNvPr id="18" name="해 17"/>
            <p:cNvSpPr/>
            <p:nvPr/>
          </p:nvSpPr>
          <p:spPr>
            <a:xfrm>
              <a:off x="72275" y="2244434"/>
              <a:ext cx="756459" cy="756459"/>
            </a:xfrm>
            <a:prstGeom prst="sun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해 18"/>
            <p:cNvSpPr/>
            <p:nvPr/>
          </p:nvSpPr>
          <p:spPr>
            <a:xfrm>
              <a:off x="58077" y="3613479"/>
              <a:ext cx="756459" cy="756459"/>
            </a:xfrm>
            <a:prstGeom prst="sun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번개 19"/>
            <p:cNvSpPr/>
            <p:nvPr/>
          </p:nvSpPr>
          <p:spPr>
            <a:xfrm>
              <a:off x="191194" y="4946073"/>
              <a:ext cx="548640" cy="667247"/>
            </a:xfrm>
            <a:prstGeom prst="lightningBol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19638" y="3292936"/>
              <a:ext cx="3732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  <a:sym typeface="Wingdings" panose="05000000000000000000" pitchFamily="2" charset="2"/>
                </a:rPr>
                <a:t> </a:t>
              </a:r>
              <a:r>
                <a:rPr lang="ko-KR" altLang="en-US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폭염</a:t>
              </a:r>
              <a:r>
                <a:rPr lang="en-US" altLang="ko-KR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: </a:t>
              </a:r>
              <a:r>
                <a:rPr lang="ko-KR" altLang="en-US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일</a:t>
              </a:r>
              <a:r>
                <a:rPr lang="en-US" altLang="ko-KR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  <a:r>
                <a:rPr lang="ko-KR" altLang="en-US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최고 기온 </a:t>
              </a:r>
              <a:r>
                <a:rPr lang="en-US" altLang="ko-KR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33</a:t>
              </a:r>
              <a:r>
                <a:rPr lang="ko-KR" altLang="en-US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도 이상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23681" y="4665143"/>
              <a:ext cx="3732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  <a:sym typeface="Wingdings" panose="05000000000000000000" pitchFamily="2" charset="2"/>
                </a:rPr>
                <a:t> 열대야</a:t>
              </a:r>
              <a:r>
                <a:rPr lang="en-US" altLang="ko-KR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: </a:t>
              </a:r>
              <a:r>
                <a:rPr lang="ko-KR" altLang="en-US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일</a:t>
              </a:r>
              <a:r>
                <a:rPr lang="en-US" altLang="ko-KR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  <a:r>
                <a:rPr lang="ko-KR" altLang="en-US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최저 기온 </a:t>
              </a:r>
              <a:r>
                <a:rPr lang="en-US" altLang="ko-KR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25</a:t>
              </a:r>
              <a:r>
                <a:rPr lang="ko-KR" altLang="en-US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도 이상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76203" y="6045202"/>
              <a:ext cx="3732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  <a:sym typeface="Wingdings" panose="05000000000000000000" pitchFamily="2" charset="2"/>
                </a:rPr>
                <a:t> 호우</a:t>
              </a:r>
              <a:r>
                <a:rPr lang="en-US" altLang="ko-KR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: </a:t>
              </a:r>
              <a:r>
                <a:rPr lang="ko-KR" altLang="en-US" b="1" dirty="0" err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일강수량</a:t>
              </a:r>
              <a:r>
                <a:rPr lang="ko-KR" altLang="en-US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  <a:r>
                <a:rPr lang="en-US" altLang="ko-KR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80mm</a:t>
              </a:r>
              <a:r>
                <a:rPr lang="ko-KR" altLang="en-US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이상</a:t>
              </a:r>
            </a:p>
          </p:txBody>
        </p:sp>
      </p:grpSp>
      <p:sp>
        <p:nvSpPr>
          <p:cNvPr id="9" name="바닥글 개체 틀 8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ko-KR" altLang="en-US"/>
              <a:t>기후 변화와 우리</a:t>
            </a:r>
            <a:endParaRPr lang="ko-KR" altLang="en-US" dirty="0"/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C9036256-2DC6-4061-9130-EEDCD7C6A061}" type="slidenum">
              <a:rPr lang="ko-KR" altLang="en-US" smtClean="0"/>
              <a:pPr algn="r"/>
              <a:t>6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4233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524</TotalTime>
  <Words>336</Words>
  <Application>Microsoft Office PowerPoint</Application>
  <PresentationFormat>A4 용지(210x297mm)</PresentationFormat>
  <Paragraphs>76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HY헤드라인M</vt:lpstr>
      <vt:lpstr>맑은 고딕</vt:lpstr>
      <vt:lpstr>함초롬돋움</vt:lpstr>
      <vt:lpstr>Arial</vt:lpstr>
      <vt:lpstr>Calibri</vt:lpstr>
      <vt:lpstr>Wingdings</vt:lpstr>
      <vt:lpstr>Office 테마</vt:lpstr>
      <vt:lpstr>PowerPoint 프레젠테이션</vt:lpstr>
      <vt:lpstr>목 차</vt:lpstr>
      <vt:lpstr>기후 변화 정의 및 원인</vt:lpstr>
      <vt:lpstr>1.5도와 2.0도 상승했을 때</vt:lpstr>
      <vt:lpstr> 기후테크 스타트업 전 세계 투자 동향 </vt:lpstr>
      <vt:lpstr>기후 변화에 따른 미래 예측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PC</cp:lastModifiedBy>
  <cp:revision>57</cp:revision>
  <dcterms:created xsi:type="dcterms:W3CDTF">2023-08-17T11:29:31Z</dcterms:created>
  <dcterms:modified xsi:type="dcterms:W3CDTF">2024-02-15T07:17:42Z</dcterms:modified>
</cp:coreProperties>
</file>