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20"/>
  </p:notesMasterIdLst>
  <p:sldIdLst>
    <p:sldId id="256" r:id="rId2"/>
    <p:sldId id="262" r:id="rId3"/>
    <p:sldId id="259" r:id="rId4"/>
    <p:sldId id="322" r:id="rId5"/>
    <p:sldId id="264" r:id="rId6"/>
    <p:sldId id="263" r:id="rId7"/>
    <p:sldId id="267" r:id="rId8"/>
    <p:sldId id="308" r:id="rId9"/>
    <p:sldId id="319" r:id="rId10"/>
    <p:sldId id="309" r:id="rId11"/>
    <p:sldId id="311" r:id="rId12"/>
    <p:sldId id="310" r:id="rId13"/>
    <p:sldId id="312" r:id="rId14"/>
    <p:sldId id="313" r:id="rId15"/>
    <p:sldId id="314" r:id="rId16"/>
    <p:sldId id="315" r:id="rId17"/>
    <p:sldId id="316" r:id="rId18"/>
    <p:sldId id="26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FA13A02-913C-4E74-8637-225E75271154}">
          <p14:sldIdLst>
            <p14:sldId id="256"/>
            <p14:sldId id="262"/>
          </p14:sldIdLst>
        </p14:section>
        <p14:section name="제목 없는 구역" id="{4627E491-EA9D-4C40-86A8-E1A5A5F6E230}">
          <p14:sldIdLst>
            <p14:sldId id="259"/>
            <p14:sldId id="322"/>
            <p14:sldId id="264"/>
            <p14:sldId id="263"/>
            <p14:sldId id="267"/>
            <p14:sldId id="308"/>
            <p14:sldId id="319"/>
            <p14:sldId id="309"/>
            <p14:sldId id="311"/>
            <p14:sldId id="310"/>
            <p14:sldId id="312"/>
            <p14:sldId id="313"/>
            <p14:sldId id="314"/>
            <p14:sldId id="315"/>
            <p14:sldId id="316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9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41" autoAdjust="0"/>
    <p:restoredTop sz="96310" autoAdjust="0"/>
  </p:normalViewPr>
  <p:slideViewPr>
    <p:cSldViewPr snapToGrid="0">
      <p:cViewPr varScale="1">
        <p:scale>
          <a:sx n="110" d="100"/>
          <a:sy n="110" d="100"/>
        </p:scale>
        <p:origin x="20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FB240-13AD-4EE1-9C1E-033E886C9AA0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B3A51-44F0-4942-A3DA-B6A77DCB7E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2211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0946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36283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0216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438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7734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3204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1373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05401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67910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16236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3026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 bwMode="gray">
          <a:xfrm>
            <a:off x="8545286" y="5873326"/>
            <a:ext cx="598714" cy="987315"/>
          </a:xfrm>
          <a:custGeom>
            <a:avLst/>
            <a:gdLst>
              <a:gd name="connsiteX0" fmla="*/ 587828 w 598714"/>
              <a:gd name="connsiteY0" fmla="*/ 0 h 979714"/>
              <a:gd name="connsiteX1" fmla="*/ 598714 w 598714"/>
              <a:gd name="connsiteY1" fmla="*/ 979714 h 979714"/>
              <a:gd name="connsiteX2" fmla="*/ 174171 w 598714"/>
              <a:gd name="connsiteY2" fmla="*/ 968828 h 979714"/>
              <a:gd name="connsiteX3" fmla="*/ 0 w 598714"/>
              <a:gd name="connsiteY3" fmla="*/ 185057 h 979714"/>
              <a:gd name="connsiteX4" fmla="*/ 587828 w 598714"/>
              <a:gd name="connsiteY4" fmla="*/ 0 h 979714"/>
              <a:gd name="connsiteX0" fmla="*/ 595944 w 598714"/>
              <a:gd name="connsiteY0" fmla="*/ 0 h 984674"/>
              <a:gd name="connsiteX1" fmla="*/ 598714 w 598714"/>
              <a:gd name="connsiteY1" fmla="*/ 984674 h 984674"/>
              <a:gd name="connsiteX2" fmla="*/ 174171 w 598714"/>
              <a:gd name="connsiteY2" fmla="*/ 973788 h 984674"/>
              <a:gd name="connsiteX3" fmla="*/ 0 w 598714"/>
              <a:gd name="connsiteY3" fmla="*/ 190017 h 984674"/>
              <a:gd name="connsiteX4" fmla="*/ 595944 w 598714"/>
              <a:gd name="connsiteY4" fmla="*/ 0 h 984674"/>
              <a:gd name="connsiteX0" fmla="*/ 595944 w 598714"/>
              <a:gd name="connsiteY0" fmla="*/ 0 h 987315"/>
              <a:gd name="connsiteX1" fmla="*/ 598714 w 598714"/>
              <a:gd name="connsiteY1" fmla="*/ 984674 h 987315"/>
              <a:gd name="connsiteX2" fmla="*/ 179582 w 598714"/>
              <a:gd name="connsiteY2" fmla="*/ 987315 h 987315"/>
              <a:gd name="connsiteX3" fmla="*/ 0 w 598714"/>
              <a:gd name="connsiteY3" fmla="*/ 190017 h 987315"/>
              <a:gd name="connsiteX4" fmla="*/ 595944 w 598714"/>
              <a:gd name="connsiteY4" fmla="*/ 0 h 9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714" h="987315">
                <a:moveTo>
                  <a:pt x="595944" y="0"/>
                </a:moveTo>
                <a:cubicBezTo>
                  <a:pt x="596867" y="328225"/>
                  <a:pt x="597791" y="656449"/>
                  <a:pt x="598714" y="984674"/>
                </a:cubicBezTo>
                <a:lnTo>
                  <a:pt x="179582" y="987315"/>
                </a:lnTo>
                <a:lnTo>
                  <a:pt x="0" y="190017"/>
                </a:lnTo>
                <a:lnTo>
                  <a:pt x="5959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7805057" y="2677886"/>
            <a:ext cx="1342507" cy="3298371"/>
          </a:xfrm>
          <a:custGeom>
            <a:avLst/>
            <a:gdLst>
              <a:gd name="connsiteX0" fmla="*/ 0 w 1338943"/>
              <a:gd name="connsiteY0" fmla="*/ 206828 h 3298371"/>
              <a:gd name="connsiteX1" fmla="*/ 1338943 w 1338943"/>
              <a:gd name="connsiteY1" fmla="*/ 0 h 3298371"/>
              <a:gd name="connsiteX2" fmla="*/ 1328057 w 1338943"/>
              <a:gd name="connsiteY2" fmla="*/ 3102428 h 3298371"/>
              <a:gd name="connsiteX3" fmla="*/ 718457 w 1338943"/>
              <a:gd name="connsiteY3" fmla="*/ 3298371 h 3298371"/>
              <a:gd name="connsiteX4" fmla="*/ 0 w 1338943"/>
              <a:gd name="connsiteY4" fmla="*/ 206828 h 3298371"/>
              <a:gd name="connsiteX0" fmla="*/ 0 w 1342507"/>
              <a:gd name="connsiteY0" fmla="*/ 206828 h 3298371"/>
              <a:gd name="connsiteX1" fmla="*/ 1338943 w 1342507"/>
              <a:gd name="connsiteY1" fmla="*/ 0 h 3298371"/>
              <a:gd name="connsiteX2" fmla="*/ 1338878 w 1342507"/>
              <a:gd name="connsiteY2" fmla="*/ 3097919 h 3298371"/>
              <a:gd name="connsiteX3" fmla="*/ 718457 w 1342507"/>
              <a:gd name="connsiteY3" fmla="*/ 3298371 h 3298371"/>
              <a:gd name="connsiteX4" fmla="*/ 0 w 1342507"/>
              <a:gd name="connsiteY4" fmla="*/ 206828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2507" h="3298371">
                <a:moveTo>
                  <a:pt x="0" y="206828"/>
                </a:moveTo>
                <a:lnTo>
                  <a:pt x="1338943" y="0"/>
                </a:lnTo>
                <a:cubicBezTo>
                  <a:pt x="1335314" y="1034143"/>
                  <a:pt x="1342507" y="2063776"/>
                  <a:pt x="1338878" y="3097919"/>
                </a:cubicBezTo>
                <a:lnTo>
                  <a:pt x="718457" y="3298371"/>
                </a:lnTo>
                <a:lnTo>
                  <a:pt x="0" y="2068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 bwMode="gray">
          <a:xfrm>
            <a:off x="-10886" y="2917371"/>
            <a:ext cx="8632372" cy="3940629"/>
          </a:xfrm>
          <a:custGeom>
            <a:avLst/>
            <a:gdLst>
              <a:gd name="connsiteX0" fmla="*/ 0 w 8632372"/>
              <a:gd name="connsiteY0" fmla="*/ 3940629 h 3940629"/>
              <a:gd name="connsiteX1" fmla="*/ 2732315 w 8632372"/>
              <a:gd name="connsiteY1" fmla="*/ 783772 h 3940629"/>
              <a:gd name="connsiteX2" fmla="*/ 7696200 w 8632372"/>
              <a:gd name="connsiteY2" fmla="*/ 0 h 3940629"/>
              <a:gd name="connsiteX3" fmla="*/ 8632372 w 8632372"/>
              <a:gd name="connsiteY3" fmla="*/ 3940629 h 3940629"/>
              <a:gd name="connsiteX4" fmla="*/ 0 w 8632372"/>
              <a:gd name="connsiteY4" fmla="*/ 3940629 h 394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2372" h="3940629">
                <a:moveTo>
                  <a:pt x="0" y="3940629"/>
                </a:moveTo>
                <a:lnTo>
                  <a:pt x="2732315" y="783772"/>
                </a:lnTo>
                <a:lnTo>
                  <a:pt x="7696200" y="0"/>
                </a:lnTo>
                <a:lnTo>
                  <a:pt x="8632372" y="3940629"/>
                </a:lnTo>
                <a:lnTo>
                  <a:pt x="0" y="3940629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649224" y="6419088"/>
            <a:ext cx="7845552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8668512" y="6419088"/>
            <a:ext cx="475488" cy="36576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reeform 8"/>
          <p:cNvSpPr/>
          <p:nvPr/>
        </p:nvSpPr>
        <p:spPr bwMode="gray">
          <a:xfrm>
            <a:off x="1772575" y="0"/>
            <a:ext cx="1310936" cy="1115627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936" h="1115627">
                <a:moveTo>
                  <a:pt x="0" y="0"/>
                </a:moveTo>
                <a:lnTo>
                  <a:pt x="435006" y="1115627"/>
                </a:lnTo>
                <a:lnTo>
                  <a:pt x="1310936" y="645111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gray">
          <a:xfrm>
            <a:off x="-5918" y="0"/>
            <a:ext cx="2019775" cy="1452979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 bwMode="gray">
          <a:xfrm>
            <a:off x="-3132" y="895611"/>
            <a:ext cx="2156565" cy="1399784"/>
          </a:xfrm>
          <a:custGeom>
            <a:avLst/>
            <a:gdLst>
              <a:gd name="connsiteX0" fmla="*/ 2048006 w 2148214"/>
              <a:gd name="connsiteY0" fmla="*/ 0 h 1399784"/>
              <a:gd name="connsiteX1" fmla="*/ 2148214 w 2148214"/>
              <a:gd name="connsiteY1" fmla="*/ 253652 h 1399784"/>
              <a:gd name="connsiteX2" fmla="*/ 0 w 2148214"/>
              <a:gd name="connsiteY2" fmla="*/ 1399784 h 1399784"/>
              <a:gd name="connsiteX3" fmla="*/ 0 w 2148214"/>
              <a:gd name="connsiteY3" fmla="*/ 676405 h 1399784"/>
              <a:gd name="connsiteX4" fmla="*/ 2048006 w 2148214"/>
              <a:gd name="connsiteY4" fmla="*/ 0 h 1399784"/>
              <a:gd name="connsiteX0" fmla="*/ 2048006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48006 w 2156565"/>
              <a:gd name="connsiteY4" fmla="*/ 0 h 1399784"/>
              <a:gd name="connsiteX0" fmla="*/ 2060532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60532 w 2156565"/>
              <a:gd name="connsiteY4" fmla="*/ 0 h 13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565" h="1399784">
                <a:moveTo>
                  <a:pt x="2060532" y="0"/>
                </a:moveTo>
                <a:lnTo>
                  <a:pt x="2156565" y="247389"/>
                </a:lnTo>
                <a:lnTo>
                  <a:pt x="0" y="1399784"/>
                </a:lnTo>
                <a:lnTo>
                  <a:pt x="0" y="676405"/>
                </a:lnTo>
                <a:lnTo>
                  <a:pt x="2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xfrm>
            <a:off x="36576" y="36576"/>
            <a:ext cx="1856232" cy="36576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18" name="Oval 17"/>
          <p:cNvSpPr/>
          <p:nvPr/>
        </p:nvSpPr>
        <p:spPr bwMode="gray">
          <a:xfrm>
            <a:off x="75895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 bwMode="gray">
          <a:xfrm>
            <a:off x="80467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 bwMode="gray">
          <a:xfrm>
            <a:off x="85039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76656" y="1755648"/>
            <a:ext cx="7772400" cy="106984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676656" y="2834640"/>
            <a:ext cx="6437376" cy="5943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1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128016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7048"/>
            <a:ext cx="8229600" cy="459943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0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 bwMode="gray">
          <a:xfrm flipH="1" flipV="1">
            <a:off x="6769373" y="6204296"/>
            <a:ext cx="852820" cy="653704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  <a:gd name="connsiteX0" fmla="*/ 0 w 1310936"/>
              <a:gd name="connsiteY0" fmla="*/ 0 h 1063415"/>
              <a:gd name="connsiteX1" fmla="*/ 414592 w 1310936"/>
              <a:gd name="connsiteY1" fmla="*/ 1063415 h 1063415"/>
              <a:gd name="connsiteX2" fmla="*/ 1310936 w 1310936"/>
              <a:gd name="connsiteY2" fmla="*/ 645111 h 1063415"/>
              <a:gd name="connsiteX3" fmla="*/ 1222159 w 1310936"/>
              <a:gd name="connsiteY3" fmla="*/ 0 h 1063415"/>
              <a:gd name="connsiteX4" fmla="*/ 0 w 1310936"/>
              <a:gd name="connsiteY4" fmla="*/ 0 h 1063415"/>
              <a:gd name="connsiteX0" fmla="*/ 0 w 1328969"/>
              <a:gd name="connsiteY0" fmla="*/ 0 h 1063415"/>
              <a:gd name="connsiteX1" fmla="*/ 414592 w 1328969"/>
              <a:gd name="connsiteY1" fmla="*/ 1063415 h 1063415"/>
              <a:gd name="connsiteX2" fmla="*/ 1328969 w 1328969"/>
              <a:gd name="connsiteY2" fmla="*/ 764808 h 1063415"/>
              <a:gd name="connsiteX3" fmla="*/ 1222159 w 1328969"/>
              <a:gd name="connsiteY3" fmla="*/ 0 h 1063415"/>
              <a:gd name="connsiteX4" fmla="*/ 0 w 1328969"/>
              <a:gd name="connsiteY4" fmla="*/ 0 h 106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8969" h="1063415">
                <a:moveTo>
                  <a:pt x="0" y="0"/>
                </a:moveTo>
                <a:lnTo>
                  <a:pt x="414592" y="1063415"/>
                </a:lnTo>
                <a:lnTo>
                  <a:pt x="1328969" y="764808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 bwMode="gray">
          <a:xfrm flipH="1" flipV="1">
            <a:off x="7411881" y="5623560"/>
            <a:ext cx="1737360" cy="1234440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7004304" y="274638"/>
            <a:ext cx="1682496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>
          <a:xfrm>
            <a:off x="457200" y="274638"/>
            <a:ext cx="6400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457200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2670048" y="6583680"/>
            <a:ext cx="41148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>
          <a:xfrm>
            <a:off x="7013448" y="6583680"/>
            <a:ext cx="457200" cy="22860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85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09728"/>
            <a:ext cx="59436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43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9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3438144"/>
            <a:ext cx="7735824" cy="13529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2029968" y="1929384"/>
            <a:ext cx="6419088" cy="149961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12161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6733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6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73152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99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48056" y="1426464"/>
            <a:ext cx="4041648" cy="786384"/>
          </a:xfrm>
        </p:spPr>
        <p:txBody>
          <a:bodyPr anchor="b"/>
          <a:lstStyle>
            <a:lvl1pPr marL="0" indent="0">
              <a:buFont typeface="Arial" pitchFamily="34" charset="0"/>
              <a:buNone/>
              <a:defRPr sz="2400" b="1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056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599432" y="1426464"/>
            <a:ext cx="4041648" cy="786384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9432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73152"/>
            <a:ext cx="700430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9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09728"/>
            <a:ext cx="7004304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Oval 5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0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5C2D26B9-525F-24C9-DEAE-CF42FA5F0789}"/>
              </a:ext>
            </a:extLst>
          </p:cNvPr>
          <p:cNvGrpSpPr/>
          <p:nvPr userDrawn="1"/>
        </p:nvGrpSpPr>
        <p:grpSpPr>
          <a:xfrm>
            <a:off x="-2909" y="-21155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6" name="1/2 액자 5">
              <a:extLst>
                <a:ext uri="{FF2B5EF4-FFF2-40B4-BE49-F238E27FC236}">
                  <a16:creationId xmlns:a16="http://schemas.microsoft.com/office/drawing/2014/main" id="{56731FB8-3BB1-C4CB-72F3-97908A1DDCC4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7" name="평행 사변형 6">
              <a:extLst>
                <a:ext uri="{FF2B5EF4-FFF2-40B4-BE49-F238E27FC236}">
                  <a16:creationId xmlns:a16="http://schemas.microsoft.com/office/drawing/2014/main" id="{432918ED-A851-1360-21AE-6946A44A4E7F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8" name="1/2 액자 7">
              <a:extLst>
                <a:ext uri="{FF2B5EF4-FFF2-40B4-BE49-F238E27FC236}">
                  <a16:creationId xmlns:a16="http://schemas.microsoft.com/office/drawing/2014/main" id="{7B6484A4-7322-3FA1-BAED-219162641FD4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2180D735-928E-6821-31AB-F3236708478A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232B471C-6C90-2036-5A53-5DC22D340F52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B06CCAC5-7356-00E9-BA1E-D7B3015A2C74}"/>
              </a:ext>
            </a:extLst>
          </p:cNvPr>
          <p:cNvSpPr/>
          <p:nvPr userDrawn="1"/>
        </p:nvSpPr>
        <p:spPr>
          <a:xfrm>
            <a:off x="7970982" y="220279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7CF07794-3F60-8D19-CCEE-027C624243C8}"/>
              </a:ext>
            </a:extLst>
          </p:cNvPr>
          <p:cNvGrpSpPr/>
          <p:nvPr userDrawn="1"/>
        </p:nvGrpSpPr>
        <p:grpSpPr>
          <a:xfrm>
            <a:off x="236237" y="154647"/>
            <a:ext cx="6266163" cy="587171"/>
            <a:chOff x="1127359" y="1269495"/>
            <a:chExt cx="9577586" cy="703133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F17D0D33-0680-9771-D2FE-A7A2B44BE7F5}"/>
                </a:ext>
              </a:extLst>
            </p:cNvPr>
            <p:cNvSpPr/>
            <p:nvPr/>
          </p:nvSpPr>
          <p:spPr>
            <a:xfrm>
              <a:off x="1128051" y="1292789"/>
              <a:ext cx="9576894" cy="62541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9967D0CA-56DB-36B4-804F-7A021F00EEAA}"/>
                </a:ext>
              </a:extLst>
            </p:cNvPr>
            <p:cNvSpPr/>
            <p:nvPr/>
          </p:nvSpPr>
          <p:spPr>
            <a:xfrm>
              <a:off x="1127359" y="1269495"/>
              <a:ext cx="948415" cy="703133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CCDFA1B-651F-9FE5-0221-EA1BD8ECC39D}"/>
              </a:ext>
            </a:extLst>
          </p:cNvPr>
          <p:cNvSpPr txBox="1"/>
          <p:nvPr userDrawn="1"/>
        </p:nvSpPr>
        <p:spPr>
          <a:xfrm>
            <a:off x="-3148" y="3586052"/>
            <a:ext cx="9144240" cy="328065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531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575303" y="411480"/>
            <a:ext cx="5148072" cy="116205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4208"/>
            <a:ext cx="5111750" cy="47000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0080" y="1664208"/>
            <a:ext cx="2825496" cy="4690872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2257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19400" y="6583680"/>
            <a:ext cx="50292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Oval 10"/>
          <p:cNvSpPr/>
          <p:nvPr/>
        </p:nvSpPr>
        <p:spPr bwMode="gray">
          <a:xfrm>
            <a:off x="22585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7157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31729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98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859536" y="502920"/>
            <a:ext cx="7653528" cy="566928"/>
          </a:xfrm>
        </p:spPr>
        <p:txBody>
          <a:bodyPr anchor="ctr">
            <a:normAutofit/>
          </a:bodyPr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59536" y="1170432"/>
            <a:ext cx="7644384" cy="4114800"/>
          </a:xfrm>
          <a:solidFill>
            <a:schemeClr val="accent6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black">
          <a:xfrm>
            <a:off x="859536" y="5385816"/>
            <a:ext cx="7653528" cy="7863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466344" y="658368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466344" y="5440680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-1" y="6229431"/>
            <a:ext cx="1367073" cy="20984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7073" h="209846">
                <a:moveTo>
                  <a:pt x="0" y="0"/>
                </a:moveTo>
                <a:lnTo>
                  <a:pt x="1230086" y="21771"/>
                </a:lnTo>
                <a:lnTo>
                  <a:pt x="1367073" y="143886"/>
                </a:lnTo>
                <a:lnTo>
                  <a:pt x="521760" y="146472"/>
                </a:lnTo>
                <a:lnTo>
                  <a:pt x="507856" y="209846"/>
                </a:lnTo>
                <a:lnTo>
                  <a:pt x="1833" y="20833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 bwMode="gray">
          <a:xfrm>
            <a:off x="561" y="6469523"/>
            <a:ext cx="1088979" cy="388477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8979" h="388477">
                <a:moveTo>
                  <a:pt x="310" y="697"/>
                </a:moveTo>
                <a:lnTo>
                  <a:pt x="498339" y="0"/>
                </a:lnTo>
                <a:lnTo>
                  <a:pt x="464654" y="104880"/>
                </a:lnTo>
                <a:lnTo>
                  <a:pt x="1028546" y="104448"/>
                </a:lnTo>
                <a:lnTo>
                  <a:pt x="1088979" y="388477"/>
                </a:lnTo>
                <a:lnTo>
                  <a:pt x="1035" y="386331"/>
                </a:lnTo>
                <a:cubicBezTo>
                  <a:pt x="0" y="256993"/>
                  <a:pt x="1345" y="130035"/>
                  <a:pt x="310" y="6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 bwMode="gray">
          <a:xfrm>
            <a:off x="501660" y="6389202"/>
            <a:ext cx="4536352" cy="160684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6352" h="369387">
                <a:moveTo>
                  <a:pt x="48436" y="0"/>
                </a:moveTo>
                <a:lnTo>
                  <a:pt x="4536352" y="26326"/>
                </a:lnTo>
                <a:lnTo>
                  <a:pt x="4472120" y="299405"/>
                </a:lnTo>
                <a:lnTo>
                  <a:pt x="0" y="369388"/>
                </a:lnTo>
                <a:lnTo>
                  <a:pt x="4843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 bwMode="gray">
          <a:xfrm>
            <a:off x="1058521" y="6550388"/>
            <a:ext cx="7139514" cy="318498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48436 w 4536352"/>
              <a:gd name="connsiteY0" fmla="*/ 0 h 369388"/>
              <a:gd name="connsiteX1" fmla="*/ 4536352 w 4536352"/>
              <a:gd name="connsiteY1" fmla="*/ 26326 h 369388"/>
              <a:gd name="connsiteX2" fmla="*/ 4507345 w 4536352"/>
              <a:gd name="connsiteY2" fmla="*/ 341536 h 369388"/>
              <a:gd name="connsiteX3" fmla="*/ 0 w 4536352"/>
              <a:gd name="connsiteY3" fmla="*/ 369388 h 369388"/>
              <a:gd name="connsiteX4" fmla="*/ 48436 w 4536352"/>
              <a:gd name="connsiteY4" fmla="*/ 0 h 369388"/>
              <a:gd name="connsiteX0" fmla="*/ 0 w 4601879"/>
              <a:gd name="connsiteY0" fmla="*/ 52440 h 343062"/>
              <a:gd name="connsiteX1" fmla="*/ 4601879 w 4601879"/>
              <a:gd name="connsiteY1" fmla="*/ 0 h 343062"/>
              <a:gd name="connsiteX2" fmla="*/ 4572872 w 4601879"/>
              <a:gd name="connsiteY2" fmla="*/ 315210 h 343062"/>
              <a:gd name="connsiteX3" fmla="*/ 65527 w 4601879"/>
              <a:gd name="connsiteY3" fmla="*/ 343062 h 343062"/>
              <a:gd name="connsiteX4" fmla="*/ 0 w 4601879"/>
              <a:gd name="connsiteY4" fmla="*/ 52440 h 343062"/>
              <a:gd name="connsiteX0" fmla="*/ 0 w 4563837"/>
              <a:gd name="connsiteY0" fmla="*/ 22845 h 343062"/>
              <a:gd name="connsiteX1" fmla="*/ 4563837 w 4563837"/>
              <a:gd name="connsiteY1" fmla="*/ 0 h 343062"/>
              <a:gd name="connsiteX2" fmla="*/ 4534830 w 4563837"/>
              <a:gd name="connsiteY2" fmla="*/ 315210 h 343062"/>
              <a:gd name="connsiteX3" fmla="*/ 27485 w 4563837"/>
              <a:gd name="connsiteY3" fmla="*/ 343062 h 343062"/>
              <a:gd name="connsiteX4" fmla="*/ 0 w 4563837"/>
              <a:gd name="connsiteY4" fmla="*/ 22845 h 343062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34830 w 4563837"/>
              <a:gd name="connsiteY2" fmla="*/ 315210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12005 w 4563837"/>
              <a:gd name="connsiteY2" fmla="*/ 328662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2315"/>
              <a:gd name="connsiteY0" fmla="*/ 30917 h 340372"/>
              <a:gd name="connsiteX1" fmla="*/ 4562315 w 4562315"/>
              <a:gd name="connsiteY1" fmla="*/ 0 h 340372"/>
              <a:gd name="connsiteX2" fmla="*/ 4512005 w 4562315"/>
              <a:gd name="connsiteY2" fmla="*/ 336734 h 340372"/>
              <a:gd name="connsiteX3" fmla="*/ 32050 w 4562315"/>
              <a:gd name="connsiteY3" fmla="*/ 340372 h 340372"/>
              <a:gd name="connsiteX4" fmla="*/ 0 w 4562315"/>
              <a:gd name="connsiteY4" fmla="*/ 30917 h 34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2315" h="340372">
                <a:moveTo>
                  <a:pt x="0" y="30917"/>
                </a:moveTo>
                <a:lnTo>
                  <a:pt x="4562315" y="0"/>
                </a:lnTo>
                <a:lnTo>
                  <a:pt x="4512005" y="336734"/>
                </a:lnTo>
                <a:lnTo>
                  <a:pt x="32050" y="340372"/>
                </a:lnTo>
                <a:lnTo>
                  <a:pt x="0" y="309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 bwMode="gray">
          <a:xfrm>
            <a:off x="5005388" y="6324681"/>
            <a:ext cx="1176821" cy="20002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581" h="323214">
                <a:moveTo>
                  <a:pt x="379208" y="-1"/>
                </a:moveTo>
                <a:lnTo>
                  <a:pt x="4545802" y="53258"/>
                </a:lnTo>
                <a:lnTo>
                  <a:pt x="4670581" y="310948"/>
                </a:lnTo>
                <a:lnTo>
                  <a:pt x="0" y="323214"/>
                </a:lnTo>
                <a:lnTo>
                  <a:pt x="379208" y="-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 bwMode="gray">
          <a:xfrm>
            <a:off x="6168128" y="6353255"/>
            <a:ext cx="2467606" cy="16668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574" h="269345">
                <a:moveTo>
                  <a:pt x="0" y="-1"/>
                </a:moveTo>
                <a:lnTo>
                  <a:pt x="5289574" y="22476"/>
                </a:lnTo>
                <a:lnTo>
                  <a:pt x="4715043" y="237841"/>
                </a:lnTo>
                <a:lnTo>
                  <a:pt x="90402" y="269345"/>
                </a:lnTo>
                <a:lnTo>
                  <a:pt x="0" y="-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 bwMode="gray">
          <a:xfrm>
            <a:off x="8417311" y="6360399"/>
            <a:ext cx="593340" cy="149573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3982" h="241689">
                <a:moveTo>
                  <a:pt x="2696066" y="0"/>
                </a:moveTo>
                <a:lnTo>
                  <a:pt x="5883982" y="7086"/>
                </a:lnTo>
                <a:lnTo>
                  <a:pt x="3066102" y="241689"/>
                </a:lnTo>
                <a:lnTo>
                  <a:pt x="0" y="238564"/>
                </a:lnTo>
                <a:lnTo>
                  <a:pt x="269606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 bwMode="gray">
          <a:xfrm>
            <a:off x="8162518" y="6362780"/>
            <a:ext cx="980697" cy="49521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  <a:gd name="connsiteX0" fmla="*/ 783321 w 5883982"/>
              <a:gd name="connsiteY0" fmla="*/ 0 h 238076"/>
              <a:gd name="connsiteX1" fmla="*/ 5883982 w 5883982"/>
              <a:gd name="connsiteY1" fmla="*/ 3473 h 238076"/>
              <a:gd name="connsiteX2" fmla="*/ 3066102 w 5883982"/>
              <a:gd name="connsiteY2" fmla="*/ 238076 h 238076"/>
              <a:gd name="connsiteX3" fmla="*/ 0 w 5883982"/>
              <a:gd name="connsiteY3" fmla="*/ 234951 h 238076"/>
              <a:gd name="connsiteX4" fmla="*/ 783321 w 5883982"/>
              <a:gd name="connsiteY4" fmla="*/ 0 h 238076"/>
              <a:gd name="connsiteX0" fmla="*/ 736088 w 5836749"/>
              <a:gd name="connsiteY0" fmla="*/ 0 h 238076"/>
              <a:gd name="connsiteX1" fmla="*/ 5836749 w 5836749"/>
              <a:gd name="connsiteY1" fmla="*/ 3473 h 238076"/>
              <a:gd name="connsiteX2" fmla="*/ 3018869 w 5836749"/>
              <a:gd name="connsiteY2" fmla="*/ 238076 h 238076"/>
              <a:gd name="connsiteX3" fmla="*/ 0 w 5836749"/>
              <a:gd name="connsiteY3" fmla="*/ 234951 h 238076"/>
              <a:gd name="connsiteX4" fmla="*/ 736088 w 5836749"/>
              <a:gd name="connsiteY4" fmla="*/ 0 h 238076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9725290 w 9725290"/>
              <a:gd name="connsiteY2" fmla="*/ 234464 h 234951"/>
              <a:gd name="connsiteX3" fmla="*/ 0 w 9725290"/>
              <a:gd name="connsiteY3" fmla="*/ 234951 h 234951"/>
              <a:gd name="connsiteX4" fmla="*/ 736088 w 9725290"/>
              <a:gd name="connsiteY4" fmla="*/ 0 h 234951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7111899 w 9725290"/>
              <a:gd name="connsiteY2" fmla="*/ 75858 h 234951"/>
              <a:gd name="connsiteX3" fmla="*/ 9725290 w 9725290"/>
              <a:gd name="connsiteY3" fmla="*/ 234464 h 234951"/>
              <a:gd name="connsiteX4" fmla="*/ 0 w 9725290"/>
              <a:gd name="connsiteY4" fmla="*/ 234951 h 234951"/>
              <a:gd name="connsiteX5" fmla="*/ 736088 w 9725290"/>
              <a:gd name="connsiteY5" fmla="*/ 0 h 234951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709463 w 9725290"/>
              <a:gd name="connsiteY2" fmla="*/ 0 h 368609"/>
              <a:gd name="connsiteX3" fmla="*/ 9725290 w 9725290"/>
              <a:gd name="connsiteY3" fmla="*/ 368122 h 368609"/>
              <a:gd name="connsiteX4" fmla="*/ 0 w 9725290"/>
              <a:gd name="connsiteY4" fmla="*/ 368609 h 368609"/>
              <a:gd name="connsiteX5" fmla="*/ 736088 w 9725290"/>
              <a:gd name="connsiteY5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7843941 w 9725290"/>
              <a:gd name="connsiteY2" fmla="*/ 63216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718680 w 9725290"/>
              <a:gd name="connsiteY1" fmla="*/ 135325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25290" h="368609">
                <a:moveTo>
                  <a:pt x="736088" y="133658"/>
                </a:moveTo>
                <a:lnTo>
                  <a:pt x="5718680" y="135325"/>
                </a:lnTo>
                <a:lnTo>
                  <a:pt x="9071878" y="1807"/>
                </a:lnTo>
                <a:lnTo>
                  <a:pt x="9709463" y="0"/>
                </a:lnTo>
                <a:lnTo>
                  <a:pt x="9725290" y="368122"/>
                </a:lnTo>
                <a:lnTo>
                  <a:pt x="0" y="368609"/>
                </a:lnTo>
                <a:lnTo>
                  <a:pt x="736088" y="13365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73152" y="658368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670048" y="6583680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302752" y="6583680"/>
            <a:ext cx="457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278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tx2"/>
        </a:buClr>
        <a:buSzPct val="90000"/>
        <a:buFont typeface="Wingdings 3" pitchFamily="18" charset="2"/>
        <a:buChar char="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656" y="2173986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26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32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0655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37697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 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522B652-DEBD-11C4-A06A-850D057830DB}"/>
              </a:ext>
            </a:extLst>
          </p:cNvPr>
          <p:cNvSpPr txBox="1"/>
          <p:nvPr/>
        </p:nvSpPr>
        <p:spPr>
          <a:xfrm>
            <a:off x="1410488" y="1678092"/>
            <a:ext cx="35317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3000" b="0" i="0" u="none" strike="noStrike" baseline="0" dirty="0">
                <a:latin typeface="+mj-ea"/>
                <a:ea typeface="+mj-ea"/>
              </a:rPr>
              <a:t>컴파일러</a:t>
            </a:r>
            <a:r>
              <a:rPr lang="en-US" altLang="ko-KR" sz="3000" b="0" i="0" u="none" strike="noStrike" baseline="0" dirty="0">
                <a:latin typeface="+mj-ea"/>
                <a:ea typeface="+mj-ea"/>
              </a:rPr>
              <a:t>(Compiler)</a:t>
            </a:r>
            <a:endParaRPr lang="ko-KR" altLang="en-US" sz="3000" dirty="0">
              <a:latin typeface="+mj-ea"/>
              <a:ea typeface="+mj-ea"/>
            </a:endParaRPr>
          </a:p>
        </p:txBody>
      </p:sp>
      <p:sp>
        <p:nvSpPr>
          <p:cNvPr id="13" name="배지 12">
            <a:extLst>
              <a:ext uri="{FF2B5EF4-FFF2-40B4-BE49-F238E27FC236}">
                <a16:creationId xmlns:a16="http://schemas.microsoft.com/office/drawing/2014/main" id="{1D5984B0-9018-BE28-199B-9905979FBAF2}"/>
              </a:ext>
            </a:extLst>
          </p:cNvPr>
          <p:cNvSpPr/>
          <p:nvPr/>
        </p:nvSpPr>
        <p:spPr>
          <a:xfrm>
            <a:off x="978488" y="1816255"/>
            <a:ext cx="432000" cy="333274"/>
          </a:xfrm>
          <a:prstGeom prst="plaque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1CA5637-949D-5A8B-8E7E-2844916E1D6F}"/>
              </a:ext>
            </a:extLst>
          </p:cNvPr>
          <p:cNvSpPr/>
          <p:nvPr/>
        </p:nvSpPr>
        <p:spPr>
          <a:xfrm>
            <a:off x="539909" y="2287922"/>
            <a:ext cx="8235982" cy="3539430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프로그래밍 언어로 작성된 소스 코드를 컴퓨터에서 실행 가능한 형태의 프로그램으로 변환해 주는 프로그램</a:t>
            </a:r>
            <a:endParaRPr lang="en-US" altLang="ko-KR" sz="28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작성한 프로그램 코드를 한 번에 모두 읽어 들인 후 컴퓨터가 실행할 수 있는 어셈블리어나 기계어로 변환</a:t>
            </a:r>
            <a:endParaRPr lang="en-US" altLang="ko-KR" sz="28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프로그램 코드에 문법적 오류가 있는 경우 변환하지 못하고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그 이유를 간단히 알려 줌</a:t>
            </a:r>
            <a:endParaRPr lang="en-US" altLang="ko-KR" sz="28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DAF89B-545E-98CC-2A42-2895ED31E8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3" y="6059040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964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63550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32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78467" y="228988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 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522B652-DEBD-11C4-A06A-850D057830DB}"/>
              </a:ext>
            </a:extLst>
          </p:cNvPr>
          <p:cNvSpPr txBox="1"/>
          <p:nvPr/>
        </p:nvSpPr>
        <p:spPr>
          <a:xfrm>
            <a:off x="1410488" y="1669383"/>
            <a:ext cx="35317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3000" b="0" i="0" u="none" strike="noStrike" baseline="0" dirty="0">
                <a:latin typeface="+mj-ea"/>
                <a:ea typeface="+mj-ea"/>
              </a:rPr>
              <a:t>컴파일러</a:t>
            </a:r>
            <a:r>
              <a:rPr lang="en-US" altLang="ko-KR" sz="3000" b="0" i="0" u="none" strike="noStrike" baseline="0" dirty="0">
                <a:latin typeface="+mj-ea"/>
                <a:ea typeface="+mj-ea"/>
              </a:rPr>
              <a:t>(Compiler)</a:t>
            </a:r>
            <a:endParaRPr lang="ko-KR" altLang="en-US" sz="3000" dirty="0">
              <a:latin typeface="+mj-ea"/>
              <a:ea typeface="+mj-ea"/>
            </a:endParaRPr>
          </a:p>
        </p:txBody>
      </p:sp>
      <p:sp>
        <p:nvSpPr>
          <p:cNvPr id="13" name="배지 12">
            <a:extLst>
              <a:ext uri="{FF2B5EF4-FFF2-40B4-BE49-F238E27FC236}">
                <a16:creationId xmlns:a16="http://schemas.microsoft.com/office/drawing/2014/main" id="{1D5984B0-9018-BE28-199B-9905979FBAF2}"/>
              </a:ext>
            </a:extLst>
          </p:cNvPr>
          <p:cNvSpPr/>
          <p:nvPr/>
        </p:nvSpPr>
        <p:spPr>
          <a:xfrm>
            <a:off x="978488" y="1807546"/>
            <a:ext cx="432000" cy="333274"/>
          </a:xfrm>
          <a:prstGeom prst="plaque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CA4D9586-003F-026B-D658-BEB3BEF31C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0488" y="2569760"/>
            <a:ext cx="6543144" cy="14516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" name="텍스트 개체 틀 1">
            <a:extLst>
              <a:ext uri="{FF2B5EF4-FFF2-40B4-BE49-F238E27FC236}">
                <a16:creationId xmlns:a16="http://schemas.microsoft.com/office/drawing/2014/main" id="{CACE1F8F-A552-D79C-13F3-745B72252F19}"/>
              </a:ext>
            </a:extLst>
          </p:cNvPr>
          <p:cNvSpPr txBox="1">
            <a:spLocks/>
          </p:cNvSpPr>
          <p:nvPr/>
        </p:nvSpPr>
        <p:spPr bwMode="auto">
          <a:xfrm>
            <a:off x="2389110" y="4283157"/>
            <a:ext cx="47420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컴파일러의 프로그램 변환과 오류 처리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DAF89B-545E-98CC-2A42-2895ED31E8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3" y="6050372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09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17" name="그림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53B7711-7764-C4A9-84BD-338CACFEEB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54841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32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8818" y="159492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20279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522B652-DEBD-11C4-A06A-850D057830DB}"/>
              </a:ext>
            </a:extLst>
          </p:cNvPr>
          <p:cNvSpPr txBox="1"/>
          <p:nvPr/>
        </p:nvSpPr>
        <p:spPr>
          <a:xfrm>
            <a:off x="1410488" y="1669383"/>
            <a:ext cx="40562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3000" b="0" i="0" u="none" strike="noStrike" baseline="0" dirty="0">
                <a:latin typeface="+mj-ea"/>
                <a:ea typeface="+mj-ea"/>
              </a:rPr>
              <a:t>인터프리터</a:t>
            </a:r>
            <a:r>
              <a:rPr lang="en-US" altLang="ko-KR" sz="3000" b="0" i="0" u="none" strike="noStrike" baseline="0" dirty="0">
                <a:latin typeface="YDVYMjO32"/>
              </a:rPr>
              <a:t>(Interpreter)</a:t>
            </a:r>
            <a:endParaRPr lang="ko-KR" altLang="en-US" sz="3000" dirty="0">
              <a:latin typeface="+mj-ea"/>
              <a:ea typeface="+mj-ea"/>
            </a:endParaRPr>
          </a:p>
        </p:txBody>
      </p:sp>
      <p:sp>
        <p:nvSpPr>
          <p:cNvPr id="13" name="배지 12">
            <a:extLst>
              <a:ext uri="{FF2B5EF4-FFF2-40B4-BE49-F238E27FC236}">
                <a16:creationId xmlns:a16="http://schemas.microsoft.com/office/drawing/2014/main" id="{1D5984B0-9018-BE28-199B-9905979FBAF2}"/>
              </a:ext>
            </a:extLst>
          </p:cNvPr>
          <p:cNvSpPr/>
          <p:nvPr/>
        </p:nvSpPr>
        <p:spPr>
          <a:xfrm>
            <a:off x="978488" y="1807546"/>
            <a:ext cx="432000" cy="333274"/>
          </a:xfrm>
          <a:prstGeom prst="plaque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1CA5637-949D-5A8B-8E7E-2844916E1D6F}"/>
              </a:ext>
            </a:extLst>
          </p:cNvPr>
          <p:cNvSpPr/>
          <p:nvPr/>
        </p:nvSpPr>
        <p:spPr>
          <a:xfrm>
            <a:off x="626999" y="2287922"/>
            <a:ext cx="8081577" cy="181588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소스 코드를 한 번에 한 줄씩 읽고 해석하여 실행시키는 프로그램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프로그램 실행 도중에 오류가 발생하면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그 이유를 간단히 알려 주고 실행 중단</a:t>
            </a:r>
            <a:endParaRPr lang="en-US" altLang="ko-KR" sz="28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8" name="텍스트 개체 틀 1">
            <a:extLst>
              <a:ext uri="{FF2B5EF4-FFF2-40B4-BE49-F238E27FC236}">
                <a16:creationId xmlns:a16="http://schemas.microsoft.com/office/drawing/2014/main" id="{5B76F799-2876-F00D-F0AF-A4455ADCB939}"/>
              </a:ext>
            </a:extLst>
          </p:cNvPr>
          <p:cNvSpPr txBox="1">
            <a:spLocks/>
          </p:cNvSpPr>
          <p:nvPr/>
        </p:nvSpPr>
        <p:spPr bwMode="auto">
          <a:xfrm>
            <a:off x="2890800" y="5979937"/>
            <a:ext cx="37433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인터프리터의 해석과 실행 중단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409079DE-B023-5FA5-E7ED-0AC9BF0CBB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5939" y="4391670"/>
            <a:ext cx="5868491" cy="14295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688906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63550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32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20279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 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522B652-DEBD-11C4-A06A-850D057830DB}"/>
              </a:ext>
            </a:extLst>
          </p:cNvPr>
          <p:cNvSpPr txBox="1"/>
          <p:nvPr/>
        </p:nvSpPr>
        <p:spPr>
          <a:xfrm>
            <a:off x="1419197" y="1660674"/>
            <a:ext cx="31794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3000" b="0" i="0" u="none" strike="noStrike" baseline="0" dirty="0" err="1">
                <a:latin typeface="+mj-ea"/>
                <a:ea typeface="+mj-ea"/>
              </a:rPr>
              <a:t>디버거</a:t>
            </a:r>
            <a:r>
              <a:rPr lang="en-US" altLang="ko-KR" sz="3000" b="0" i="0" u="none" strike="noStrike" baseline="0" dirty="0">
                <a:latin typeface="YDVYMjO32"/>
              </a:rPr>
              <a:t>(Debugger) </a:t>
            </a:r>
            <a:endParaRPr lang="ko-KR" altLang="en-US" sz="3000" dirty="0">
              <a:latin typeface="+mj-ea"/>
              <a:ea typeface="+mj-ea"/>
            </a:endParaRPr>
          </a:p>
        </p:txBody>
      </p:sp>
      <p:sp>
        <p:nvSpPr>
          <p:cNvPr id="13" name="배지 12">
            <a:extLst>
              <a:ext uri="{FF2B5EF4-FFF2-40B4-BE49-F238E27FC236}">
                <a16:creationId xmlns:a16="http://schemas.microsoft.com/office/drawing/2014/main" id="{1D5984B0-9018-BE28-199B-9905979FBAF2}"/>
              </a:ext>
            </a:extLst>
          </p:cNvPr>
          <p:cNvSpPr/>
          <p:nvPr/>
        </p:nvSpPr>
        <p:spPr>
          <a:xfrm>
            <a:off x="987197" y="1798837"/>
            <a:ext cx="432000" cy="333274"/>
          </a:xfrm>
          <a:prstGeom prst="plaque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1CA5637-949D-5A8B-8E7E-2844916E1D6F}"/>
              </a:ext>
            </a:extLst>
          </p:cNvPr>
          <p:cNvSpPr/>
          <p:nvPr/>
        </p:nvSpPr>
        <p:spPr>
          <a:xfrm>
            <a:off x="627000" y="2305340"/>
            <a:ext cx="8046742" cy="3108543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오류를 찾아내고 테스트하는 데 사용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프로그램 실행을 제어하고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프로그램이 실행되는 과정에서 프로그램이 사용하는 여러 가지 값들과 상태 변화를 알 수 있도록 해 줌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프로그램 실행 도중 잠시 정지시키거나 원하는 </a:t>
            </a:r>
            <a:r>
              <a:rPr lang="ko-KR" altLang="en-US" sz="28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단계까지만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선택적으로 실행시키는 등의 작업 가능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27A4C1-1412-6FE5-CEBC-2D818570C5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8376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54841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32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0655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11570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 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522B652-DEBD-11C4-A06A-850D057830DB}"/>
              </a:ext>
            </a:extLst>
          </p:cNvPr>
          <p:cNvSpPr txBox="1"/>
          <p:nvPr/>
        </p:nvSpPr>
        <p:spPr>
          <a:xfrm>
            <a:off x="1410488" y="1663395"/>
            <a:ext cx="31794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3000" b="0" i="0" u="none" strike="noStrike" baseline="0" dirty="0" err="1">
                <a:latin typeface="+mj-ea"/>
                <a:ea typeface="+mj-ea"/>
              </a:rPr>
              <a:t>디버거</a:t>
            </a:r>
            <a:r>
              <a:rPr lang="en-US" altLang="ko-KR" sz="3000" b="0" i="0" u="none" strike="noStrike" baseline="0" dirty="0">
                <a:latin typeface="YDVYMjO32"/>
              </a:rPr>
              <a:t>(Debugger) </a:t>
            </a:r>
            <a:endParaRPr lang="ko-KR" altLang="en-US" sz="3000" dirty="0">
              <a:latin typeface="+mj-ea"/>
              <a:ea typeface="+mj-ea"/>
            </a:endParaRPr>
          </a:p>
        </p:txBody>
      </p:sp>
      <p:sp>
        <p:nvSpPr>
          <p:cNvPr id="13" name="배지 12">
            <a:extLst>
              <a:ext uri="{FF2B5EF4-FFF2-40B4-BE49-F238E27FC236}">
                <a16:creationId xmlns:a16="http://schemas.microsoft.com/office/drawing/2014/main" id="{1D5984B0-9018-BE28-199B-9905979FBAF2}"/>
              </a:ext>
            </a:extLst>
          </p:cNvPr>
          <p:cNvSpPr/>
          <p:nvPr/>
        </p:nvSpPr>
        <p:spPr>
          <a:xfrm>
            <a:off x="978488" y="1801558"/>
            <a:ext cx="432000" cy="333274"/>
          </a:xfrm>
          <a:prstGeom prst="plaque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1CA5637-949D-5A8B-8E7E-2844916E1D6F}"/>
              </a:ext>
            </a:extLst>
          </p:cNvPr>
          <p:cNvSpPr/>
          <p:nvPr/>
        </p:nvSpPr>
        <p:spPr>
          <a:xfrm>
            <a:off x="609581" y="2174705"/>
            <a:ext cx="8098994" cy="1446550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프로그램이 사용하는 메모리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CPU 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사용량도 보여 주기 때문에 실행 과정에서 발생하는 오류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잘못된 동작을 찾고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수정할 수 </a:t>
            </a: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있도록 도움을 줌</a:t>
            </a:r>
            <a:endParaRPr lang="en-US" altLang="ko-KR" sz="28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8" name="텍스트 개체 틀 1">
            <a:extLst>
              <a:ext uri="{FF2B5EF4-FFF2-40B4-BE49-F238E27FC236}">
                <a16:creationId xmlns:a16="http://schemas.microsoft.com/office/drawing/2014/main" id="{5B76F799-2876-F00D-F0AF-A4455ADCB939}"/>
              </a:ext>
            </a:extLst>
          </p:cNvPr>
          <p:cNvSpPr txBox="1">
            <a:spLocks/>
          </p:cNvSpPr>
          <p:nvPr/>
        </p:nvSpPr>
        <p:spPr bwMode="auto">
          <a:xfrm>
            <a:off x="2583491" y="6001859"/>
            <a:ext cx="30604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디비거의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제어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추적 기능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EC8E6ABC-EDA6-A83E-466F-1FCB655464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5929" y="3957351"/>
            <a:ext cx="4746471" cy="18752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87FCD48-B621-6AC8-FF99-B088426DED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343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63550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32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0655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11570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 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텍스트 개체 틀 1">
            <a:extLst>
              <a:ext uri="{FF2B5EF4-FFF2-40B4-BE49-F238E27FC236}">
                <a16:creationId xmlns:a16="http://schemas.microsoft.com/office/drawing/2014/main" id="{5B76F799-2876-F00D-F0AF-A4455ADCB939}"/>
              </a:ext>
            </a:extLst>
          </p:cNvPr>
          <p:cNvSpPr txBox="1">
            <a:spLocks/>
          </p:cNvSpPr>
          <p:nvPr/>
        </p:nvSpPr>
        <p:spPr bwMode="auto">
          <a:xfrm>
            <a:off x="3549122" y="5304615"/>
            <a:ext cx="20457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통합 개발 환경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B6D6958-2F88-8421-CC56-7F4EF7060A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8658" y="1990027"/>
            <a:ext cx="6947960" cy="3221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CB9CD0-1366-7816-1957-9B960CE128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90285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54841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33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47516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11570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 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종류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1CA5637-949D-5A8B-8E7E-2844916E1D6F}"/>
              </a:ext>
            </a:extLst>
          </p:cNvPr>
          <p:cNvSpPr/>
          <p:nvPr/>
        </p:nvSpPr>
        <p:spPr>
          <a:xfrm>
            <a:off x="624890" y="1637837"/>
            <a:ext cx="8031516" cy="4401205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norm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여러 가지 통합 개발 환경이 만들어지면서 사용자는 필요한 프로그래밍 언어를 자유롭게 </a:t>
            </a:r>
            <a:r>
              <a:rPr lang="ko-KR" altLang="en-US" sz="2800" b="0" i="0" u="none" strike="noStrike" kern="1500" spc="-300" baseline="0" dirty="0">
                <a:solidFill>
                  <a:schemeClr val="tx1"/>
                </a:solidFill>
                <a:latin typeface="+mj-ea"/>
                <a:ea typeface="+mj-ea"/>
              </a:rPr>
              <a:t>선택</a:t>
            </a:r>
            <a:r>
              <a:rPr lang="en-US" altLang="ko-KR" sz="2800" b="0" i="0" u="none" strike="noStrike" kern="1500" spc="-30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kern="1500" spc="-300" baseline="0" dirty="0">
                <a:solidFill>
                  <a:schemeClr val="tx1"/>
                </a:solidFill>
                <a:latin typeface="+mj-ea"/>
                <a:ea typeface="+mj-ea"/>
              </a:rPr>
              <a:t>사용  가능</a:t>
            </a:r>
            <a:endParaRPr lang="en-US" altLang="ko-KR" sz="2800" b="0" i="0" u="none" strike="noStrike" kern="1500" spc="-30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통합 개발 환경의 종류에 따라 지원하는 프로그래밍 언어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컴파일러 및 인터프리터 포함 유무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코드 </a:t>
            </a:r>
            <a:r>
              <a:rPr lang="ko-KR" altLang="en-US" sz="28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강조색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화면 배치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클라우드 시스템 연동 여부 등이 다름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사용하려는 프로그래밍 언어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프로그램 개발 방식이나 협업 여부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개인적 익숙함과 편리성 등을 고려하여 자유롭게 선택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사용 가능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D1672AB-9BA1-3C84-6108-C4C7074B5F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467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63550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33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56225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199594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종류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12" name="텍스트 개체 틀 1">
            <a:extLst>
              <a:ext uri="{FF2B5EF4-FFF2-40B4-BE49-F238E27FC236}">
                <a16:creationId xmlns:a16="http://schemas.microsoft.com/office/drawing/2014/main" id="{84F6F2C7-7EFE-1778-B89A-52F718C70ADF}"/>
              </a:ext>
            </a:extLst>
          </p:cNvPr>
          <p:cNvSpPr txBox="1">
            <a:spLocks/>
          </p:cNvSpPr>
          <p:nvPr/>
        </p:nvSpPr>
        <p:spPr bwMode="auto">
          <a:xfrm>
            <a:off x="3408152" y="5308161"/>
            <a:ext cx="28200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통합 개발 환경의 종류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038A91-17C9-C2C0-4AC3-8542A900D9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FB60BBEE-2776-944C-C464-30199ACAA9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3796" y="1690204"/>
            <a:ext cx="6565670" cy="3270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397059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0" y="-20530"/>
            <a:ext cx="9144000" cy="66963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29239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FBC98E1B-5FE1-C6AF-2E58-C1FA52494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39912"/>
            <a:ext cx="1736541" cy="190370"/>
          </a:xfrm>
          <a:prstGeom prst="rect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E5D15A96-29E0-103C-C3A3-DB396B3046BB}"/>
              </a:ext>
            </a:extLst>
          </p:cNvPr>
          <p:cNvSpPr txBox="1"/>
          <p:nvPr/>
        </p:nvSpPr>
        <p:spPr>
          <a:xfrm>
            <a:off x="977154" y="2695045"/>
            <a:ext cx="667870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단원이 끝났습니다</a:t>
            </a:r>
            <a:r>
              <a:rPr lang="en-US" altLang="ko-KR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6000" b="1" dirty="0">
              <a:gradFill flip="none" rotWithShape="1">
                <a:gsLst>
                  <a:gs pos="0">
                    <a:srgbClr val="0494E1"/>
                  </a:gs>
                  <a:gs pos="50000">
                    <a:srgbClr val="74C8F5"/>
                  </a:gs>
                  <a:gs pos="100000">
                    <a:srgbClr val="A7DDF8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BB5203C-C6C9-3CE5-9720-B542E9449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956" y="2615182"/>
            <a:ext cx="923546" cy="1627635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33A31FF-D515-A1BD-52AD-BBFD9B1ECD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40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289" y="1033345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I. </a:t>
            </a:r>
            <a:r>
              <a:rPr lang="ko-KR" altLang="en-US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프로그래밍의　개요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E511D2E1-6D71-4A51-F41B-24A315A36D7C}"/>
              </a:ext>
            </a:extLst>
          </p:cNvPr>
          <p:cNvGrpSpPr/>
          <p:nvPr/>
        </p:nvGrpSpPr>
        <p:grpSpPr>
          <a:xfrm>
            <a:off x="935174" y="3142129"/>
            <a:ext cx="7273651" cy="756759"/>
            <a:chOff x="1006745" y="1188028"/>
            <a:chExt cx="9698200" cy="1009012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CD4BF4A2-E564-6C8C-1792-2341BFE4AEA0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F4952574-3E1F-55FF-B29E-F9994A1052BF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099FE57A-56EC-2970-01C7-59F2DF2FB60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B74F8BB-3FA2-17CE-F745-B0F0DE39F5EF}"/>
                </a:ext>
              </a:extLst>
            </p:cNvPr>
            <p:cNvSpPr txBox="1"/>
            <p:nvPr/>
          </p:nvSpPr>
          <p:spPr>
            <a:xfrm>
              <a:off x="1006745" y="1188028"/>
              <a:ext cx="1005551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3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919626-F237-B710-E66C-B63FCDA80770}"/>
                </a:ext>
              </a:extLst>
            </p:cNvPr>
            <p:cNvSpPr txBox="1"/>
            <p:nvPr/>
          </p:nvSpPr>
          <p:spPr>
            <a:xfrm>
              <a:off x="2204629" y="1401879"/>
              <a:ext cx="495408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프로그램 개발 </a:t>
              </a:r>
              <a:r>
                <a:rPr lang="ko-KR" altLang="en-US" sz="2400" b="1" kern="700" spc="-1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환경 </a:t>
              </a:r>
              <a:endPara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2679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9C236AC-8C13-C25D-13A9-6FF7FC3A2BC7}"/>
              </a:ext>
            </a:extLst>
          </p:cNvPr>
          <p:cNvGrpSpPr/>
          <p:nvPr/>
        </p:nvGrpSpPr>
        <p:grpSpPr>
          <a:xfrm>
            <a:off x="944674" y="2252217"/>
            <a:ext cx="5776166" cy="618652"/>
            <a:chOff x="1013748" y="1191491"/>
            <a:chExt cx="9691197" cy="1005549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F8692EE-7047-A248-C798-275A64EC146A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32A4CDFF-B20C-92CC-2952-90C07ABF026E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541BC65-4ACE-2DF6-B85C-D94EBA57DC7B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18584-F69B-B212-A1F4-B0CCCBDD8734}"/>
                </a:ext>
              </a:extLst>
            </p:cNvPr>
            <p:cNvSpPr txBox="1"/>
            <p:nvPr/>
          </p:nvSpPr>
          <p:spPr>
            <a:xfrm>
              <a:off x="1013748" y="1262265"/>
              <a:ext cx="1060374" cy="7753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5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5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25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1055C2C-B055-09AB-79FA-1937E2CC2166}"/>
                </a:ext>
              </a:extLst>
            </p:cNvPr>
            <p:cNvSpPr txBox="1"/>
            <p:nvPr/>
          </p:nvSpPr>
          <p:spPr>
            <a:xfrm>
              <a:off x="2221040" y="1340325"/>
              <a:ext cx="4128830" cy="75038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kern="700" spc="-100" dirty="0">
                  <a:latin typeface="+mj-ea"/>
                  <a:ea typeface="+mj-ea"/>
                </a:rPr>
                <a:t>프로그래밍 언어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10FA4C5-F2A3-05F1-0BDB-BE27632B6879}"/>
              </a:ext>
            </a:extLst>
          </p:cNvPr>
          <p:cNvGrpSpPr/>
          <p:nvPr/>
        </p:nvGrpSpPr>
        <p:grpSpPr>
          <a:xfrm>
            <a:off x="1003545" y="2991717"/>
            <a:ext cx="5770635" cy="576004"/>
            <a:chOff x="1128051" y="1239219"/>
            <a:chExt cx="9576894" cy="819445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0DD3362-FAEE-1452-07F0-88FE16CEB361}"/>
                </a:ext>
              </a:extLst>
            </p:cNvPr>
            <p:cNvGrpSpPr/>
            <p:nvPr/>
          </p:nvGrpSpPr>
          <p:grpSpPr>
            <a:xfrm>
              <a:off x="1128051" y="1239219"/>
              <a:ext cx="9576894" cy="819445"/>
              <a:chOff x="1128051" y="1239219"/>
              <a:chExt cx="9576894" cy="819445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5F37DE3D-CC91-36F4-E23F-7D3A059DC7F3}"/>
                  </a:ext>
                </a:extLst>
              </p:cNvPr>
              <p:cNvSpPr/>
              <p:nvPr/>
            </p:nvSpPr>
            <p:spPr>
              <a:xfrm>
                <a:off x="1128051" y="1255548"/>
                <a:ext cx="9576894" cy="803116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70334124-6339-F419-50BF-C9D84A2977B5}"/>
                  </a:ext>
                </a:extLst>
              </p:cNvPr>
              <p:cNvSpPr/>
              <p:nvPr/>
            </p:nvSpPr>
            <p:spPr>
              <a:xfrm>
                <a:off x="1128051" y="1239219"/>
                <a:ext cx="1032749" cy="819443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625024-4A9E-BF2D-1011-05B9912938D7}"/>
                </a:ext>
              </a:extLst>
            </p:cNvPr>
            <p:cNvSpPr txBox="1"/>
            <p:nvPr/>
          </p:nvSpPr>
          <p:spPr>
            <a:xfrm>
              <a:off x="2204629" y="1401880"/>
              <a:ext cx="8196882" cy="65678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프로그램의</a:t>
              </a:r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 </a:t>
              </a:r>
              <a:r>
                <a:rPr lang="ko-KR" altLang="en-US" sz="2400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절차와 알고리즘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1020874" y="3888269"/>
            <a:ext cx="6672636" cy="734717"/>
            <a:chOff x="1123677" y="1191491"/>
            <a:chExt cx="9581268" cy="1271588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271588"/>
              <a:chOff x="1128051" y="1191491"/>
              <a:chExt cx="9576894" cy="1271588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3"/>
                <a:ext cx="9576894" cy="1271586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93292" cy="1271586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1123677" y="1212289"/>
              <a:ext cx="1188462" cy="865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1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en-US" altLang="ko-KR" sz="31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31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96851" y="1414882"/>
              <a:ext cx="5709382" cy="95881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 개발 환경</a:t>
              </a:r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0FF0D4-5860-EC5B-1C4A-8F4899C3B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D52F4E7-41FD-F0F4-6D19-3C516CE07385}"/>
              </a:ext>
            </a:extLst>
          </p:cNvPr>
          <p:cNvSpPr txBox="1"/>
          <p:nvPr/>
        </p:nvSpPr>
        <p:spPr>
          <a:xfrm>
            <a:off x="994773" y="3035345"/>
            <a:ext cx="669473" cy="4770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5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5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sz="25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7214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5732621-51BC-6558-E71C-2CF8487CC5A6}"/>
              </a:ext>
            </a:extLst>
          </p:cNvPr>
          <p:cNvGrpSpPr/>
          <p:nvPr/>
        </p:nvGrpSpPr>
        <p:grpSpPr>
          <a:xfrm>
            <a:off x="884231" y="2349252"/>
            <a:ext cx="7273651" cy="754162"/>
            <a:chOff x="1006745" y="1191491"/>
            <a:chExt cx="9698200" cy="1005549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2E5F1B77-663D-6585-B27B-F4934C8D805C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6" name="사각형: 둥근 모서리 5">
                <a:extLst>
                  <a:ext uri="{FF2B5EF4-FFF2-40B4-BE49-F238E27FC236}">
                    <a16:creationId xmlns:a16="http://schemas.microsoft.com/office/drawing/2014/main" id="{D1A83E5D-62A1-DE5A-4D38-1204648AEBB6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071F5CF3-6820-1479-2E9A-6F3A02ABFEB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054D00-4674-45E3-6012-DE4E98AD49B8}"/>
                </a:ext>
              </a:extLst>
            </p:cNvPr>
            <p:cNvSpPr txBox="1"/>
            <p:nvPr/>
          </p:nvSpPr>
          <p:spPr>
            <a:xfrm>
              <a:off x="1006745" y="1246014"/>
              <a:ext cx="237433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Think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50D85C21-3250-76D0-6662-B8A0BB6BF764}"/>
              </a:ext>
            </a:extLst>
          </p:cNvPr>
          <p:cNvGrpSpPr/>
          <p:nvPr/>
        </p:nvGrpSpPr>
        <p:grpSpPr>
          <a:xfrm>
            <a:off x="970464" y="3390675"/>
            <a:ext cx="7249722" cy="754161"/>
            <a:chOff x="1053193" y="1191491"/>
            <a:chExt cx="9651752" cy="1005549"/>
          </a:xfrm>
        </p:grpSpPr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45E135C8-8CDF-703F-CFDA-274988A90B3F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5" name="사각형: 둥근 모서리 34">
                <a:extLst>
                  <a:ext uri="{FF2B5EF4-FFF2-40B4-BE49-F238E27FC236}">
                    <a16:creationId xmlns:a16="http://schemas.microsoft.com/office/drawing/2014/main" id="{068A2A45-0376-2520-B1D9-403A507639E4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6" name="타원 35">
                <a:extLst>
                  <a:ext uri="{FF2B5EF4-FFF2-40B4-BE49-F238E27FC236}">
                    <a16:creationId xmlns:a16="http://schemas.microsoft.com/office/drawing/2014/main" id="{87A74749-A90F-1165-6528-9B96F37FD042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C448772-C166-93AF-1BEE-C36EFCC40244}"/>
                </a:ext>
              </a:extLst>
            </p:cNvPr>
            <p:cNvSpPr txBox="1"/>
            <p:nvPr/>
          </p:nvSpPr>
          <p:spPr>
            <a:xfrm>
              <a:off x="1053193" y="1251892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D6C9096-6B22-6808-EB11-12CA4B81A9FE}"/>
                </a:ext>
              </a:extLst>
            </p:cNvPr>
            <p:cNvSpPr txBox="1"/>
            <p:nvPr/>
          </p:nvSpPr>
          <p:spPr>
            <a:xfrm>
              <a:off x="2204629" y="1401879"/>
              <a:ext cx="4067122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92075" indent="-92075">
                <a:tabLst>
                  <a:tab pos="715963" algn="l"/>
                  <a:tab pos="808038" algn="l"/>
                </a:tabLst>
              </a:pPr>
              <a:r>
                <a:rPr lang="ko-KR" altLang="en-US" sz="2400" b="1" spc="-150" dirty="0">
                  <a:latin typeface="+mj-lt"/>
                  <a:ea typeface="Adobe 고딕 Std B" panose="020B0800000000000000" pitchFamily="34" charset="-127"/>
                </a:rPr>
                <a:t>통합  개발  환경</a:t>
              </a:r>
            </a:p>
          </p:txBody>
        </p: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295B1F3A-6D5D-2C7E-CDFD-BCBF67388793}"/>
              </a:ext>
            </a:extLst>
          </p:cNvPr>
          <p:cNvGrpSpPr/>
          <p:nvPr/>
        </p:nvGrpSpPr>
        <p:grpSpPr>
          <a:xfrm>
            <a:off x="1026693" y="4259867"/>
            <a:ext cx="6835387" cy="603545"/>
            <a:chOff x="1128051" y="1191491"/>
            <a:chExt cx="9576894" cy="100554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8" name="사각형: 둥근 모서리 37">
              <a:extLst>
                <a:ext uri="{FF2B5EF4-FFF2-40B4-BE49-F238E27FC236}">
                  <a16:creationId xmlns:a16="http://schemas.microsoft.com/office/drawing/2014/main" id="{C89F0D17-4C3D-DEFA-B966-84FDC35DCC4D}"/>
                </a:ext>
              </a:extLst>
            </p:cNvPr>
            <p:cNvSpPr/>
            <p:nvPr/>
          </p:nvSpPr>
          <p:spPr>
            <a:xfrm>
              <a:off x="1128051" y="1191492"/>
              <a:ext cx="9576894" cy="100554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9" name="타원 38">
              <a:extLst>
                <a:ext uri="{FF2B5EF4-FFF2-40B4-BE49-F238E27FC236}">
                  <a16:creationId xmlns:a16="http://schemas.microsoft.com/office/drawing/2014/main" id="{0975BC4C-6593-8FD8-AE9E-92FAF4B5C432}"/>
                </a:ext>
              </a:extLst>
            </p:cNvPr>
            <p:cNvSpPr/>
            <p:nvPr/>
          </p:nvSpPr>
          <p:spPr>
            <a:xfrm>
              <a:off x="1128051" y="1191491"/>
              <a:ext cx="886472" cy="100554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F221ECF0-4C44-E6B2-897E-85732C34ABC6}"/>
              </a:ext>
            </a:extLst>
          </p:cNvPr>
          <p:cNvSpPr txBox="1"/>
          <p:nvPr/>
        </p:nvSpPr>
        <p:spPr>
          <a:xfrm>
            <a:off x="1832466" y="4365467"/>
            <a:ext cx="2486314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defTabSz="715963">
              <a:tabLst>
                <a:tab pos="541338" algn="l"/>
              </a:tabLst>
            </a:pPr>
            <a:r>
              <a:rPr lang="ko-KR" altLang="en-US" sz="2200" dirty="0">
                <a:ea typeface="Adobe 고딕 Std B" panose="020B0800000000000000" pitchFamily="34" charset="-127"/>
              </a:rPr>
              <a:t>공동 개발 환경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2BEF5D4-1CBC-3537-F52A-C2BCEC6F85C5}"/>
              </a:ext>
            </a:extLst>
          </p:cNvPr>
          <p:cNvSpPr txBox="1"/>
          <p:nvPr/>
        </p:nvSpPr>
        <p:spPr>
          <a:xfrm>
            <a:off x="1011452" y="4312715"/>
            <a:ext cx="632709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  </a:t>
            </a:r>
            <a:r>
              <a:rPr lang="en-US" altLang="ko-KR" sz="2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ko-KR" altLang="en-US" sz="22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1642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5800" y="0"/>
            <a:ext cx="9144000" cy="66963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5800" y="-15126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30</a:t>
            </a:r>
            <a:r>
              <a:rPr lang="ko-KR" altLang="en-US" sz="1350" b="1" dirty="0"/>
              <a:t>쪽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1394B56-FABB-78B5-15AE-9DF539ED0A2E}"/>
              </a:ext>
            </a:extLst>
          </p:cNvPr>
          <p:cNvSpPr/>
          <p:nvPr/>
        </p:nvSpPr>
        <p:spPr>
          <a:xfrm>
            <a:off x="236634" y="130554"/>
            <a:ext cx="2901014" cy="522267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883374" y="122404"/>
            <a:ext cx="464556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ko-KR" sz="2800" b="1" kern="700" spc="-1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Think</a:t>
            </a:r>
            <a:endParaRPr lang="ko-KR" altLang="en-US" sz="2800" b="1" kern="700" spc="-1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8E0754C-66FF-E70D-73E3-75304B31F057}"/>
              </a:ext>
            </a:extLst>
          </p:cNvPr>
          <p:cNvSpPr txBox="1">
            <a:spLocks/>
          </p:cNvSpPr>
          <p:nvPr/>
        </p:nvSpPr>
        <p:spPr bwMode="auto">
          <a:xfrm>
            <a:off x="1505074" y="5992487"/>
            <a:ext cx="69548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800" b="1" i="0" u="none" strike="noStrike" baseline="0" dirty="0">
                <a:solidFill>
                  <a:schemeClr val="tx2"/>
                </a:solidFill>
                <a:latin typeface="HUWindgoth150"/>
              </a:rPr>
              <a:t>통합 개발 환경에는 어떤 도구 프로그램들이 </a:t>
            </a:r>
            <a:r>
              <a:rPr lang="ko-KR" altLang="en-US" sz="1800" b="1" dirty="0">
                <a:solidFill>
                  <a:schemeClr val="tx2"/>
                </a:solidFill>
                <a:latin typeface="HUWindgoth150"/>
              </a:rPr>
              <a:t>세트로 포함되어 있을까</a:t>
            </a:r>
            <a:r>
              <a:rPr lang="en-US" altLang="ko-KR" sz="1800" b="1" dirty="0">
                <a:solidFill>
                  <a:schemeClr val="tx2"/>
                </a:solidFill>
                <a:latin typeface="HUWindgoth150"/>
              </a:rPr>
              <a:t>?</a:t>
            </a:r>
            <a:endParaRPr lang="ko-KR" altLang="en-US" sz="2000" b="1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B16B77C-A1EC-EAB3-983D-2FD1113FB0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74" y="5527451"/>
            <a:ext cx="661364" cy="760199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E4FF6ADE-F050-0AA5-FF9A-729AE9233B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038" y="960140"/>
            <a:ext cx="6895311" cy="44327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DAF89B-545E-98CC-2A42-2895ED31E8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6" y="6103283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08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17060" y="1061309"/>
            <a:ext cx="9113361" cy="55928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31</a:t>
            </a:r>
            <a:r>
              <a:rPr lang="ko-KR" altLang="en-US" sz="1350" b="1" dirty="0"/>
              <a:t>쪽</a:t>
            </a: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2154A7C8-C667-F375-07E3-51131B851F6C}"/>
              </a:ext>
            </a:extLst>
          </p:cNvPr>
          <p:cNvGrpSpPr/>
          <p:nvPr/>
        </p:nvGrpSpPr>
        <p:grpSpPr>
          <a:xfrm>
            <a:off x="236237" y="156822"/>
            <a:ext cx="6266163" cy="587171"/>
            <a:chOff x="1127359" y="1269495"/>
            <a:chExt cx="9577586" cy="703133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61394B56-FABB-78B5-15AE-9DF539ED0A2E}"/>
                </a:ext>
              </a:extLst>
            </p:cNvPr>
            <p:cNvSpPr/>
            <p:nvPr/>
          </p:nvSpPr>
          <p:spPr>
            <a:xfrm>
              <a:off x="1128051" y="1292789"/>
              <a:ext cx="9576894" cy="62541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981ECD31-30B1-024B-885D-843CB4EC5100}"/>
                </a:ext>
              </a:extLst>
            </p:cNvPr>
            <p:cNvSpPr/>
            <p:nvPr/>
          </p:nvSpPr>
          <p:spPr>
            <a:xfrm>
              <a:off x="1127359" y="1269495"/>
              <a:ext cx="948415" cy="703133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0655" y="152958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22454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0209C6B-4EE2-EC07-CCFD-39ED4EAAB728}"/>
              </a:ext>
            </a:extLst>
          </p:cNvPr>
          <p:cNvGrpSpPr/>
          <p:nvPr/>
        </p:nvGrpSpPr>
        <p:grpSpPr>
          <a:xfrm>
            <a:off x="983811" y="1341995"/>
            <a:ext cx="7874200" cy="1585049"/>
            <a:chOff x="981038" y="1249747"/>
            <a:chExt cx="6829331" cy="1585049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1087175" y="1249747"/>
              <a:ext cx="6723194" cy="15850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목표 </a:t>
              </a:r>
              <a:endParaRPr lang="en-US" altLang="ko-KR" sz="28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통합 개발 환경의 개념과 필요성을 말할 수 있다</a:t>
              </a:r>
              <a:r>
                <a:rPr lang="en-US" altLang="ko-KR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</a:t>
              </a:r>
              <a:endParaRPr lang="ko-KR" altLang="en-US" sz="3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41DD75ED-9386-7834-E8A2-96F29262A5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372934"/>
              <a:ext cx="347176" cy="462903"/>
            </a:xfrm>
            <a:prstGeom prst="rect">
              <a:avLst/>
            </a:prstGeom>
          </p:spPr>
        </p:pic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739D1CC6-6384-BAD6-6626-96D2A892DD2E}"/>
              </a:ext>
            </a:extLst>
          </p:cNvPr>
          <p:cNvGrpSpPr/>
          <p:nvPr/>
        </p:nvGrpSpPr>
        <p:grpSpPr>
          <a:xfrm>
            <a:off x="985451" y="3121033"/>
            <a:ext cx="7874200" cy="1585049"/>
            <a:chOff x="981038" y="1846696"/>
            <a:chExt cx="6608785" cy="158504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EE0EBC5-E1FE-953E-46C3-49AF5ADDFE93}"/>
                </a:ext>
              </a:extLst>
            </p:cNvPr>
            <p:cNvSpPr txBox="1"/>
            <p:nvPr/>
          </p:nvSpPr>
          <p:spPr>
            <a:xfrm>
              <a:off x="1094297" y="1846696"/>
              <a:ext cx="6495526" cy="15850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개념 </a:t>
              </a:r>
              <a:endParaRPr lang="en-US" altLang="ko-K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통합 개발 환경의 개념</a:t>
              </a:r>
              <a:r>
                <a:rPr lang="en-US" altLang="ko-KR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,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통합 개발 환경의 필요성</a:t>
              </a:r>
              <a:endParaRPr lang="ko-KR" altLang="en-US" sz="3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4DDA0592-6C61-A644-144E-B21E6C8F3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886475"/>
              <a:ext cx="347176" cy="462903"/>
            </a:xfrm>
            <a:prstGeom prst="rect">
              <a:avLst/>
            </a:prstGeom>
          </p:spPr>
        </p:pic>
      </p:grp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DAF89B-545E-98CC-2A42-2895ED31E8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3" y="6022739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74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31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0655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69758" y="220279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1CEA40D-5C89-2157-BC22-FAAC49205D61}"/>
              </a:ext>
            </a:extLst>
          </p:cNvPr>
          <p:cNvSpPr/>
          <p:nvPr/>
        </p:nvSpPr>
        <p:spPr>
          <a:xfrm>
            <a:off x="611689" y="1703989"/>
            <a:ext cx="8190329" cy="3960123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spcAft>
                <a:spcPts val="600"/>
              </a:spcAft>
              <a:buSzPct val="70000"/>
              <a:buBlip>
                <a:blip r:embed="rId4"/>
              </a:buBlip>
            </a:pPr>
            <a:r>
              <a:rPr lang="ko-KR" altLang="en-US" sz="3000" spc="-6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프로그램 개발</a:t>
            </a:r>
            <a:r>
              <a:rPr lang="en-US" altLang="ko-KR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269875"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ko-KR" altLang="en-US" sz="28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요구 사항 분석</a:t>
            </a:r>
            <a:r>
              <a:rPr lang="en-US" altLang="ko-KR" sz="28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알고리즘 작성</a:t>
            </a:r>
            <a:r>
              <a:rPr lang="en-US" altLang="ko-KR" sz="28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 언어로 소스 코드 작성</a:t>
            </a:r>
            <a:r>
              <a:rPr lang="en-US" altLang="ko-KR" sz="28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번역 과정</a:t>
            </a:r>
            <a:r>
              <a:rPr lang="en-US" altLang="ko-KR" sz="28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디버깅</a:t>
            </a:r>
            <a:r>
              <a:rPr lang="en-US" altLang="ko-KR" sz="28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(Debugging; </a:t>
            </a:r>
            <a:r>
              <a:rPr lang="ko-KR" altLang="en-US" sz="28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오류 수정</a:t>
            </a:r>
            <a:r>
              <a:rPr lang="en-US" altLang="ko-KR" sz="28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28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과정을 거친다</a:t>
            </a:r>
            <a:r>
              <a:rPr lang="en-US" altLang="ko-KR" sz="28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268288" indent="-268288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ko-KR" altLang="en-US" sz="3000" spc="-16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통합 개발 환경</a:t>
            </a:r>
            <a:r>
              <a:rPr lang="en-US" altLang="ko-KR" sz="30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269875">
              <a:lnSpc>
                <a:spcPts val="4200"/>
              </a:lnSpc>
              <a:buSzPct val="70000"/>
            </a:pPr>
            <a:r>
              <a:rPr lang="ko-KR" altLang="en-US" sz="28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코드 편집기</a:t>
            </a:r>
            <a:r>
              <a:rPr lang="en-US" altLang="ko-KR" sz="28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컴파일러</a:t>
            </a:r>
            <a:r>
              <a:rPr lang="en-US" altLang="ko-KR" sz="28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8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인터프리터</a:t>
            </a:r>
            <a:r>
              <a:rPr lang="en-US" altLang="ko-KR" sz="28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spc="-160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디버거</a:t>
            </a:r>
            <a:r>
              <a:rPr lang="ko-KR" altLang="en-US" sz="28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등 프로그램 개발을 할 수 있도록 돕는 소프트웨어</a:t>
            </a:r>
            <a:endParaRPr lang="en-US" altLang="ko-KR" sz="2800" spc="-16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DAF89B-545E-98CC-2A42-2895ED31E8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9" y="6071988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36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31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59492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28988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 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522B652-DEBD-11C4-A06A-850D057830DB}"/>
              </a:ext>
            </a:extLst>
          </p:cNvPr>
          <p:cNvSpPr txBox="1"/>
          <p:nvPr/>
        </p:nvSpPr>
        <p:spPr>
          <a:xfrm>
            <a:off x="1410488" y="1686801"/>
            <a:ext cx="22429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3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코드 편집기</a:t>
            </a:r>
          </a:p>
        </p:txBody>
      </p:sp>
      <p:sp>
        <p:nvSpPr>
          <p:cNvPr id="13" name="배지 12">
            <a:extLst>
              <a:ext uri="{FF2B5EF4-FFF2-40B4-BE49-F238E27FC236}">
                <a16:creationId xmlns:a16="http://schemas.microsoft.com/office/drawing/2014/main" id="{1D5984B0-9018-BE28-199B-9905979FBAF2}"/>
              </a:ext>
            </a:extLst>
          </p:cNvPr>
          <p:cNvSpPr/>
          <p:nvPr/>
        </p:nvSpPr>
        <p:spPr>
          <a:xfrm>
            <a:off x="978488" y="1824964"/>
            <a:ext cx="432000" cy="333274"/>
          </a:xfrm>
          <a:prstGeom prst="plaque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1CA5637-949D-5A8B-8E7E-2844916E1D6F}"/>
              </a:ext>
            </a:extLst>
          </p:cNvPr>
          <p:cNvSpPr/>
          <p:nvPr/>
        </p:nvSpPr>
        <p:spPr>
          <a:xfrm>
            <a:off x="600872" y="2418557"/>
            <a:ext cx="8235982" cy="3539430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프로그램 소스 코드를 작성하고 수정하는 데 사용되는 텍스트 편집 프로그램</a:t>
            </a:r>
            <a:endParaRPr lang="en-US" altLang="ko-KR" sz="28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프로그래밍 언어의 문법과 규칙에 따라 </a:t>
            </a:r>
            <a:r>
              <a:rPr lang="ko-KR" altLang="en-US" sz="28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예약어나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기호를 다른 색깔로 바꾸어 표시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프로그램 코드의 가독성을 높여 줌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들여쓰기를 비롯 코드 자동 완성 기능을 제공</a:t>
            </a:r>
            <a:endParaRPr lang="en-US" altLang="ko-KR" sz="28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원하는 코드 부분을 빠르게 찾거나 바꿀 수 있는 기능 제공</a:t>
            </a:r>
            <a:endParaRPr lang="en-US" altLang="ko-KR" sz="28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DAF89B-545E-98CC-2A42-2895ED31E8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9" y="6057831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111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17" name="그림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53B7711-7764-C4A9-84BD-338CACFEEB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2" y="6096109"/>
            <a:ext cx="407597" cy="40759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31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20279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522B652-DEBD-11C4-A06A-850D057830DB}"/>
              </a:ext>
            </a:extLst>
          </p:cNvPr>
          <p:cNvSpPr txBox="1"/>
          <p:nvPr/>
        </p:nvSpPr>
        <p:spPr>
          <a:xfrm>
            <a:off x="1410488" y="1704209"/>
            <a:ext cx="22429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3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코드 편집기</a:t>
            </a:r>
          </a:p>
        </p:txBody>
      </p:sp>
      <p:sp>
        <p:nvSpPr>
          <p:cNvPr id="13" name="배지 12">
            <a:extLst>
              <a:ext uri="{FF2B5EF4-FFF2-40B4-BE49-F238E27FC236}">
                <a16:creationId xmlns:a16="http://schemas.microsoft.com/office/drawing/2014/main" id="{1D5984B0-9018-BE28-199B-9905979FBAF2}"/>
              </a:ext>
            </a:extLst>
          </p:cNvPr>
          <p:cNvSpPr/>
          <p:nvPr/>
        </p:nvSpPr>
        <p:spPr>
          <a:xfrm>
            <a:off x="978488" y="1842372"/>
            <a:ext cx="432000" cy="333274"/>
          </a:xfrm>
          <a:prstGeom prst="plaque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B6ADCE61-2E3D-9492-E550-EE01895E5C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4159" y="2509924"/>
            <a:ext cx="4869104" cy="2411255"/>
          </a:xfrm>
          <a:prstGeom prst="rect">
            <a:avLst/>
          </a:prstGeom>
        </p:spPr>
      </p:pic>
      <p:sp>
        <p:nvSpPr>
          <p:cNvPr id="28" name="텍스트 개체 틀 1">
            <a:extLst>
              <a:ext uri="{FF2B5EF4-FFF2-40B4-BE49-F238E27FC236}">
                <a16:creationId xmlns:a16="http://schemas.microsoft.com/office/drawing/2014/main" id="{4B392555-DD42-0344-2B6A-C2D22A2C3110}"/>
              </a:ext>
            </a:extLst>
          </p:cNvPr>
          <p:cNvSpPr txBox="1">
            <a:spLocks/>
          </p:cNvSpPr>
          <p:nvPr/>
        </p:nvSpPr>
        <p:spPr bwMode="auto">
          <a:xfrm>
            <a:off x="2345216" y="5301834"/>
            <a:ext cx="39909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편집기를 사용한 소스 코드 작성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89786158"/>
      </p:ext>
    </p:extLst>
  </p:cSld>
  <p:clrMapOvr>
    <a:masterClrMapping/>
  </p:clrMapOvr>
</p:sld>
</file>

<file path=ppt/theme/theme1.xml><?xml version="1.0" encoding="utf-8"?>
<a:theme xmlns:a="http://schemas.openxmlformats.org/drawingml/2006/main" name="New_Education02">
  <a:themeElements>
    <a:clrScheme name="Education02">
      <a:dk1>
        <a:srgbClr val="000000"/>
      </a:dk1>
      <a:lt1>
        <a:srgbClr val="FFFFFF"/>
      </a:lt1>
      <a:dk2>
        <a:srgbClr val="006699"/>
      </a:dk2>
      <a:lt2>
        <a:srgbClr val="ECF0ED"/>
      </a:lt2>
      <a:accent1>
        <a:srgbClr val="DF3939"/>
      </a:accent1>
      <a:accent2>
        <a:srgbClr val="F0A73C"/>
      </a:accent2>
      <a:accent3>
        <a:srgbClr val="21A6C5"/>
      </a:accent3>
      <a:accent4>
        <a:srgbClr val="BEC936"/>
      </a:accent4>
      <a:accent5>
        <a:srgbClr val="ECB0B0"/>
      </a:accent5>
      <a:accent6>
        <a:srgbClr val="C1C1C1"/>
      </a:accent6>
      <a:hlink>
        <a:srgbClr val="0099CC"/>
      </a:hlink>
      <a:folHlink>
        <a:srgbClr val="D361AA"/>
      </a:folHlink>
    </a:clrScheme>
    <a:fontScheme name="Education02">
      <a:majorFont>
        <a:latin typeface="Corbel"/>
        <a:ea typeface=""/>
        <a:cs typeface=""/>
        <a:font script="Jpan" typeface="HG丸ｺﾞｼｯｸM-PRO"/>
        <a:font script="Hang" typeface="맑은 고딕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ducation02">
      <a:fillStyleLst>
        <a:solidFill>
          <a:schemeClr val="phClr"/>
        </a:solidFill>
        <a:solidFill>
          <a:schemeClr val="phClr">
            <a:tint val="60000"/>
            <a:satMod val="150000"/>
          </a:schemeClr>
        </a:solidFill>
        <a:gradFill rotWithShape="1">
          <a:gsLst>
            <a:gs pos="0">
              <a:schemeClr val="phClr">
                <a:shade val="100000"/>
                <a:satMod val="100000"/>
              </a:schemeClr>
            </a:gs>
            <a:gs pos="100000">
              <a:schemeClr val="phClr">
                <a:shade val="70000"/>
                <a:satMod val="12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innerShdw blurRad="127000" dist="25400" dir="13500000">
              <a:srgbClr val="000000">
                <a:alpha val="80000"/>
              </a:srgbClr>
            </a:innerShdw>
          </a:effectLst>
        </a:effectStyle>
        <a:effectStyle>
          <a:effectLst>
            <a:innerShdw blurRad="254000" dist="25400" dir="13500000">
              <a:srgbClr val="000000">
                <a:alpha val="80000"/>
              </a:srgbClr>
            </a:innerShdw>
          </a:effectLst>
        </a:effectStyle>
        <a:effectStyle>
          <a:effectLst>
            <a:outerShdw blurRad="50800" dist="508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9000000"/>
            </a:lightRig>
          </a:scene3d>
          <a:sp3d contourW="35560" prstMaterial="matte">
            <a:bevelT w="4445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20000"/>
              </a:schemeClr>
            </a:gs>
            <a:gs pos="100000">
              <a:schemeClr val="phClr">
                <a:tint val="70000"/>
                <a:shade val="100000"/>
                <a:satMod val="3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8000"/>
                <a:satMod val="200000"/>
              </a:schemeClr>
            </a:gs>
            <a:gs pos="100000">
              <a:schemeClr val="phClr">
                <a:shade val="86000"/>
                <a:satMod val="140000"/>
                <a:lumMod val="90000"/>
              </a:schemeClr>
            </a:gs>
          </a:gsLst>
          <a:lin ang="33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TM10237559[[fn=교육 테마]]</Template>
  <TotalTime>1884</TotalTime>
  <Words>562</Words>
  <Application>Microsoft Office PowerPoint</Application>
  <PresentationFormat>화면 슬라이드 쇼(4:3)</PresentationFormat>
  <Paragraphs>125</Paragraphs>
  <Slides>18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31" baseType="lpstr">
      <vt:lpstr>Adobe 고딕 Std B</vt:lpstr>
      <vt:lpstr>HUWindgoth150</vt:lpstr>
      <vt:lpstr>HY중고딕</vt:lpstr>
      <vt:lpstr>HY헤드라인M</vt:lpstr>
      <vt:lpstr>YDVYMjO32</vt:lpstr>
      <vt:lpstr>나눔고딕 ExtraBold</vt:lpstr>
      <vt:lpstr>맑은 고딕</vt:lpstr>
      <vt:lpstr>Arial</vt:lpstr>
      <vt:lpstr>Candara</vt:lpstr>
      <vt:lpstr>Corbel</vt:lpstr>
      <vt:lpstr>Wingdings</vt:lpstr>
      <vt:lpstr>Wingdings 3</vt:lpstr>
      <vt:lpstr>New_Education02</vt:lpstr>
      <vt:lpstr>프로그래밍</vt:lpstr>
      <vt:lpstr>I. 프로그래밍의　개요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creator>PC</dc:creator>
  <cp:lastModifiedBy>Win10</cp:lastModifiedBy>
  <cp:revision>45</cp:revision>
  <dcterms:created xsi:type="dcterms:W3CDTF">2024-05-29T02:53:03Z</dcterms:created>
  <dcterms:modified xsi:type="dcterms:W3CDTF">2025-07-01T07:31:46Z</dcterms:modified>
</cp:coreProperties>
</file>