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30"/>
  </p:notesMasterIdLst>
  <p:sldIdLst>
    <p:sldId id="256" r:id="rId2"/>
    <p:sldId id="262" r:id="rId3"/>
    <p:sldId id="308" r:id="rId4"/>
    <p:sldId id="309" r:id="rId5"/>
    <p:sldId id="259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9" r:id="rId14"/>
    <p:sldId id="278" r:id="rId15"/>
    <p:sldId id="280" r:id="rId16"/>
    <p:sldId id="281" r:id="rId17"/>
    <p:sldId id="282" r:id="rId18"/>
    <p:sldId id="283" r:id="rId19"/>
    <p:sldId id="284" r:id="rId20"/>
    <p:sldId id="285" r:id="rId21"/>
    <p:sldId id="289" r:id="rId22"/>
    <p:sldId id="290" r:id="rId23"/>
    <p:sldId id="287" r:id="rId24"/>
    <p:sldId id="288" r:id="rId25"/>
    <p:sldId id="307" r:id="rId26"/>
    <p:sldId id="305" r:id="rId27"/>
    <p:sldId id="306" r:id="rId28"/>
    <p:sldId id="261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</p14:sldIdLst>
        </p14:section>
        <p14:section name="제목 없는 구역" id="{4627E491-EA9D-4C40-86A8-E1A5A5F6E230}">
          <p14:sldIdLst>
            <p14:sldId id="308"/>
            <p14:sldId id="309"/>
            <p14:sldId id="259"/>
            <p14:sldId id="271"/>
            <p14:sldId id="272"/>
            <p14:sldId id="273"/>
            <p14:sldId id="274"/>
            <p14:sldId id="275"/>
            <p14:sldId id="276"/>
            <p14:sldId id="277"/>
            <p14:sldId id="279"/>
            <p14:sldId id="278"/>
            <p14:sldId id="280"/>
            <p14:sldId id="281"/>
            <p14:sldId id="282"/>
            <p14:sldId id="283"/>
            <p14:sldId id="284"/>
            <p14:sldId id="285"/>
            <p14:sldId id="289"/>
            <p14:sldId id="290"/>
            <p14:sldId id="287"/>
            <p14:sldId id="288"/>
            <p14:sldId id="307"/>
            <p14:sldId id="305"/>
            <p14:sldId id="306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49" autoAdjust="0"/>
    <p:restoredTop sz="96310" autoAdjust="0"/>
  </p:normalViewPr>
  <p:slideViewPr>
    <p:cSldViewPr snapToGrid="0">
      <p:cViewPr varScale="1">
        <p:scale>
          <a:sx n="110" d="100"/>
          <a:sy n="110" d="100"/>
        </p:scale>
        <p:origin x="2064" y="9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43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911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58AFA64-D652-8B0D-4CC9-E1A6CDF624D1}"/>
              </a:ext>
            </a:extLst>
          </p:cNvPr>
          <p:cNvGrpSpPr/>
          <p:nvPr userDrawn="1"/>
        </p:nvGrpSpPr>
        <p:grpSpPr>
          <a:xfrm>
            <a:off x="-2909" y="-21155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1D088C95-7B2B-2CF1-05AC-8123F12FE72E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E6871A01-50F5-3858-C20F-2F57EEB7C648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0FBA4F16-1941-BC66-3DE3-708B679ACF37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D60C256-B6B4-08E4-B117-4367FAC05C5C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F60A7FB7-0E29-E68C-87B4-198E24921BD9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EEF6D-E3E6-D48E-5598-548F0EA88908}"/>
              </a:ext>
            </a:extLst>
          </p:cNvPr>
          <p:cNvSpPr/>
          <p:nvPr userDrawn="1"/>
        </p:nvSpPr>
        <p:spPr>
          <a:xfrm>
            <a:off x="7970982" y="220279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AD7DA53-426D-16B1-A65F-E1FB234D1E56}"/>
              </a:ext>
            </a:extLst>
          </p:cNvPr>
          <p:cNvGrpSpPr/>
          <p:nvPr userDrawn="1"/>
        </p:nvGrpSpPr>
        <p:grpSpPr>
          <a:xfrm>
            <a:off x="236237" y="154647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8657F23D-F71B-164F-A121-632AB9FF089E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44526E2C-739B-327A-39A2-E2AB6C48EDAA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753FD0F-58AB-6231-F75B-70BFAA059181}"/>
              </a:ext>
            </a:extLst>
          </p:cNvPr>
          <p:cNvSpPr txBox="1"/>
          <p:nvPr userDrawn="1"/>
        </p:nvSpPr>
        <p:spPr>
          <a:xfrm>
            <a:off x="-3148" y="3577343"/>
            <a:ext cx="9144240" cy="32806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11956" y="1684081"/>
            <a:ext cx="7920000" cy="435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300" baseline="0" dirty="0" err="1">
                <a:solidFill>
                  <a:schemeClr val="tx1"/>
                </a:solidFill>
                <a:latin typeface="+mj-ea"/>
                <a:ea typeface="+mj-ea"/>
              </a:rPr>
              <a:t>비야네</a:t>
            </a:r>
            <a:r>
              <a:rPr lang="ko-KR" altLang="en-US" sz="30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3000" b="0" i="0" u="none" strike="noStrike" spc="-300" baseline="0" dirty="0" err="1">
                <a:solidFill>
                  <a:schemeClr val="tx1"/>
                </a:solidFill>
                <a:latin typeface="+mj-ea"/>
                <a:ea typeface="+mj-ea"/>
              </a:rPr>
              <a:t>스트롭스트룹</a:t>
            </a:r>
            <a:r>
              <a:rPr lang="en-US" altLang="ko-KR" sz="30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en-US" altLang="ko-KR" sz="3000" b="0" i="0" u="none" strike="noStrike" spc="-300" baseline="0" dirty="0" err="1">
                <a:solidFill>
                  <a:schemeClr val="tx1"/>
                </a:solidFill>
                <a:latin typeface="+mj-ea"/>
                <a:ea typeface="+mj-ea"/>
              </a:rPr>
              <a:t>Bj</a:t>
            </a:r>
            <a:r>
              <a:rPr lang="en-US" altLang="ko-KR" sz="30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 a r n e </a:t>
            </a:r>
            <a:r>
              <a:rPr lang="en-US" altLang="ko-KR" sz="3000" b="0" i="0" u="none" strike="noStrike" spc="-300" baseline="0" dirty="0" err="1">
                <a:solidFill>
                  <a:schemeClr val="tx1"/>
                </a:solidFill>
                <a:latin typeface="+mj-ea"/>
                <a:ea typeface="+mj-ea"/>
              </a:rPr>
              <a:t>Stroustrup</a:t>
            </a:r>
            <a:r>
              <a:rPr lang="en-US" altLang="ko-KR" sz="30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ko-KR" altLang="en-US" sz="30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이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개발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1985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년도에 처음 공개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C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언어의 특징을 모두 포함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클래스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상속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다형성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등 객체 지향 프로그래밍 가능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시스템 프로그래밍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임베디드 프로그래밍과 같은 대규모 시스템을 편리하게 프로그래밍할 수 있도록 설계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C++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9758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0688B0-9A52-ADD9-31D0-595A71B180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35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03246" y="1680753"/>
            <a:ext cx="8008232" cy="2740237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데스크톱 응용 프로그램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비디오 게임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서버 프로그램 등에도 효과적으로 사용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1989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 처음 국제 표준인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C++89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가 지정되기 시작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2020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C++20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까지 계속 국제 표준이 만들어짐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C++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52340" y="202861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7777509-86F6-BF4C-ACA9-062B19460C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522452-80C5-603D-4955-79A1780641E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17</a:t>
            </a:r>
            <a:r>
              <a:rPr lang="ko-KR" altLang="en-US" sz="1350" b="1" dirty="0"/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2771505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C++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9758" y="185443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5620537-AF45-9B00-58CC-F0E7A5AF03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213717"/>
              </p:ext>
            </p:extLst>
          </p:nvPr>
        </p:nvGraphicFramePr>
        <p:xfrm>
          <a:off x="734814" y="1643609"/>
          <a:ext cx="7794780" cy="47270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02940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  <a:gridCol w="3591840">
                  <a:extLst>
                    <a:ext uri="{9D8B030D-6E8A-4147-A177-3AD203B41FA5}">
                      <a16:colId xmlns:a16="http://schemas.microsoft.com/office/drawing/2014/main" val="542534890"/>
                    </a:ext>
                  </a:extLst>
                </a:gridCol>
              </a:tblGrid>
              <a:tr h="3829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4330820">
                <a:tc>
                  <a:txBody>
                    <a:bodyPr/>
                    <a:lstStyle/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 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언어 그대로 사용 가능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객체 지향 프로그래밍 기능 추가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템플릿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객체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연산자 오버로딩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(overloading), </a:t>
                      </a:r>
                      <a:r>
                        <a:rPr lang="ko-KR" altLang="en-US" sz="23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다형성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예외 처리 기능 등을 사용하여 편리하게 프로그램을 개발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더 많은 표준 라이브러리와 표준화된 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STL 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라이브러리 사용 가능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 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언어에 대한 기본적인 이해 필요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코드가 더 복잡해짐</a:t>
                      </a:r>
                      <a:endParaRPr lang="en-US" altLang="ko-KR" sz="23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컴파일 시간이 더 오래 걸림</a:t>
                      </a:r>
                      <a:endParaRPr lang="en-US" altLang="ko-KR" sz="23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 </a:t>
                      </a:r>
                      <a:r>
                        <a:rPr lang="ko-KR" altLang="en-US" sz="23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가비지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컬렉션 기능 없음</a:t>
                      </a:r>
                      <a:endParaRPr lang="ko-KR" altLang="en-US" sz="2300" kern="1200" spc="-15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endParaRPr lang="ko-KR" altLang="en-US" sz="23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B7C7595-1C01-9FCE-C866-CB01627A11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C13811-D369-55F9-4E82-00997882B862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17</a:t>
            </a:r>
            <a:r>
              <a:rPr lang="ko-KR" altLang="en-US" sz="1350" b="1" dirty="0"/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1004043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C++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5620537-AF45-9B00-58CC-F0E7A5AF03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84730"/>
              </p:ext>
            </p:extLst>
          </p:nvPr>
        </p:nvGraphicFramePr>
        <p:xfrm>
          <a:off x="732561" y="1643609"/>
          <a:ext cx="7605885" cy="248333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605885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</a:tblGrid>
              <a:tr h="4145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주요 활용 분야</a:t>
                      </a:r>
                      <a:endParaRPr lang="ko-KR" altLang="en-US" sz="24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2026137">
                <a:tc>
                  <a:txBody>
                    <a:bodyPr/>
                    <a:lstStyle/>
                    <a:p>
                      <a:pPr marL="514350" indent="-514350">
                        <a:buFont typeface="+mj-ea"/>
                        <a:buAutoNum type="circleNumDbPlain"/>
                      </a:pPr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데스크톱 응용 프로그램 개발</a:t>
                      </a:r>
                      <a:endParaRPr lang="en-US" altLang="ko-KR" sz="25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514350" indent="-514350">
                        <a:buFont typeface="+mj-ea"/>
                        <a:buAutoNum type="circleNumDbPlain"/>
                      </a:pPr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성능 응용 프로그램 개발</a:t>
                      </a:r>
                    </a:p>
                    <a:p>
                      <a:pPr marL="514350" indent="-514350">
                        <a:buFont typeface="+mj-ea"/>
                        <a:buAutoNum type="circleNumDbPlain"/>
                      </a:pPr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비디오 게임 개발</a:t>
                      </a:r>
                    </a:p>
                    <a:p>
                      <a:pPr marL="514350" indent="-514350">
                        <a:buFont typeface="+mj-ea"/>
                        <a:buAutoNum type="circleNumDbPlain"/>
                      </a:pPr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웹 서버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검색 엔진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데이터베이스 서버 개발</a:t>
                      </a:r>
                      <a:endParaRPr lang="ko-KR" altLang="en-US" sz="25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3BDC5D1-BED1-F0F7-A124-9C220AAE4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C88907-02C2-D33C-3FF6-E57C8F2CC5DE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17</a:t>
            </a:r>
            <a:r>
              <a:rPr lang="ko-KR" altLang="en-US" sz="1350" b="1" dirty="0"/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661961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07669" y="1700897"/>
            <a:ext cx="7920000" cy="327884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마이크로소프트의 </a:t>
            </a: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아네르스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하일스베르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(Anders Hejlsberg)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가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2000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년에 처음 개발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윈도 운영 체제에서 작동하는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.NET(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프로그램을 개발하는 소프트웨어 프레임워크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 일부로 다양한 플랫폼에서 실행되는 응용 프로그램 개발에 사용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C#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52340" y="202861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0655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16F6B0B-E66B-098D-0D34-D7A304EA4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A300AB-3077-0075-C029-24A5837407D9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17</a:t>
            </a:r>
            <a:r>
              <a:rPr lang="ko-KR" altLang="en-US" sz="1350" b="1" dirty="0"/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1887188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4542" y="1710634"/>
            <a:ext cx="8069192" cy="328064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다양한 목적으로 사용할 수 있는 객체 지향 프로그래밍 언어로 설계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자동 </a:t>
            </a:r>
            <a:r>
              <a:rPr lang="ko-KR" altLang="en-US" sz="30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가비지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컬렉션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분산 처리 환경 지원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대규모 시스템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임베디드 시스템용 응용 프로그램 개발에 적합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2023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년에는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C# 12.0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이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.NET 8.0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에 포함</a:t>
            </a:r>
            <a:r>
              <a:rPr lang="en-US" altLang="ko-KR" sz="3000" b="0" i="0" u="none" strike="noStrike" baseline="0" dirty="0">
                <a:latin typeface="YDVYMjO32"/>
              </a:rPr>
              <a:t>.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C#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43631" y="202861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04CBDC7-6C2A-C2F0-59E9-1F01D3D575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6A3CBC-5EEA-D511-EA7B-CD480694C03F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17</a:t>
            </a:r>
            <a:r>
              <a:rPr lang="ko-KR" altLang="en-US" sz="1350" b="1" dirty="0"/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113362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C#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A365460-473B-D4E1-CE51-27A4C9D318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852071"/>
              </p:ext>
            </p:extLst>
          </p:nvPr>
        </p:nvGraphicFramePr>
        <p:xfrm>
          <a:off x="734814" y="1622740"/>
          <a:ext cx="7930751" cy="437223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89538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  <a:gridCol w="3841213">
                  <a:extLst>
                    <a:ext uri="{9D8B030D-6E8A-4147-A177-3AD203B41FA5}">
                      <a16:colId xmlns:a16="http://schemas.microsoft.com/office/drawing/2014/main" val="542534890"/>
                    </a:ext>
                  </a:extLst>
                </a:gridCol>
              </a:tblGrid>
              <a:tr h="3847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3987473">
                <a:tc>
                  <a:txBody>
                    <a:bodyPr/>
                    <a:lstStyle/>
                    <a:p>
                      <a:pPr marL="357188" indent="-357188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기본 문법이 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C/C++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과 </a:t>
                      </a:r>
                      <a:r>
                        <a:rPr lang="ko-KR" altLang="en-US" sz="23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비슷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임의의 </a:t>
                      </a:r>
                      <a:r>
                        <a:rPr lang="ko-KR" altLang="en-US" sz="2300" b="0" i="0" u="none" strike="noStrike" kern="12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자료형인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var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형을 지원</a:t>
                      </a:r>
                      <a:endParaRPr lang="en-US" altLang="ko-KR" sz="23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데이터형 변환을 명확하게 작성해야 하므로 안정적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 </a:t>
                      </a:r>
                      <a:r>
                        <a:rPr lang="ko-KR" altLang="en-US" sz="2300" b="0" i="0" u="none" strike="noStrike" kern="12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가비지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컬렉션 기능을 자동으로 수행</a:t>
                      </a:r>
                      <a:endParaRPr lang="en-US" altLang="ko-KR" sz="23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데이터베이스용 </a:t>
                      </a: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SQL </a:t>
                      </a:r>
                      <a:r>
                        <a:rPr lang="ko-KR" altLang="en-US" sz="2300" b="0" i="0" u="none" strike="noStrike" kern="12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질의어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사용 가능</a:t>
                      </a:r>
                      <a:endParaRPr lang="en-US" altLang="ko-KR" sz="23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.NET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에 포함된 다양한 라이브러리 사용 가능 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C/C++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과 달리 전처리기의 사용이 제한적</a:t>
                      </a:r>
                      <a:endParaRPr lang="en-US" altLang="ko-KR" sz="23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전역 함수나 전역 변수가 허용되지 않음</a:t>
                      </a:r>
                      <a:endParaRPr lang="en-US" altLang="ko-KR" sz="23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배열과 포인터를 정의하는 문법이 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C/C++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과 다름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마이크로소프트의 시스템과 </a:t>
                      </a: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.NET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에 종속되는 경향이 큼</a:t>
                      </a:r>
                      <a:endParaRPr lang="ko-KR" altLang="en-US" sz="23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C5AA2EE-FB6F-74EF-4ED1-E68C4BBD3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26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C#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FBE34549-0621-864A-4C36-54494DDB4EB7}"/>
              </a:ext>
            </a:extLst>
          </p:cNvPr>
          <p:cNvGrpSpPr/>
          <p:nvPr/>
        </p:nvGrpSpPr>
        <p:grpSpPr>
          <a:xfrm>
            <a:off x="213512" y="149507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B9D76F10-9F5D-F1DF-CDEA-824CC6B82903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20C26C08-1E04-8AEC-6AB5-F1C2F3EA044C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09221" y="13693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525DDD0-0DA0-E37C-AEE3-EB8016CE8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892958"/>
              </p:ext>
            </p:extLst>
          </p:nvPr>
        </p:nvGraphicFramePr>
        <p:xfrm>
          <a:off x="802234" y="1643609"/>
          <a:ext cx="7822696" cy="269166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822696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</a:tblGrid>
              <a:tr h="1829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주요 활용 분야</a:t>
                      </a:r>
                      <a:endParaRPr lang="ko-KR" altLang="en-US" sz="24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2234462">
                <a:tc>
                  <a:txBody>
                    <a:bodyPr/>
                    <a:lstStyle/>
                    <a:p>
                      <a:pPr marL="514350" indent="-514350">
                        <a:buFont typeface="+mj-ea"/>
                        <a:buAutoNum type="circleNumDbPlain"/>
                      </a:pPr>
                      <a:r>
                        <a:rPr lang="ko-KR" altLang="en-US" sz="26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마이크로소프트 </a:t>
                      </a:r>
                      <a:r>
                        <a:rPr lang="ko-KR" altLang="en-US" sz="2600" b="0" i="0" u="none" strike="noStrike" kern="12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윈도즈</a:t>
                      </a:r>
                      <a:r>
                        <a:rPr lang="ko-KR" altLang="en-US" sz="26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플랫폼용 응용 프로그램 개발</a:t>
                      </a:r>
                    </a:p>
                    <a:p>
                      <a:r>
                        <a:rPr lang="ko-KR" altLang="en-US" sz="26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② 게임 개발</a:t>
                      </a:r>
                      <a:endParaRPr lang="ko-KR" altLang="en-US" sz="26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C52FCE-3371-8F55-D507-F146C8969F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47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17095" y="1695695"/>
            <a:ext cx="8093081" cy="4353243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썬의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자바 플랫폼에서 작동하는 여러 프로그램을 위한 언어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썬 </a:t>
            </a:r>
            <a:r>
              <a:rPr lang="ko-KR" altLang="en-US" sz="30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마이크로시스템의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제임스 고슬링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(James Gosling)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이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1995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년부터 개발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플랫폼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하드웨어에 상관없이 자바 가상 </a:t>
            </a: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머신을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설치한 모든 시스템에서 실행되도록 설계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웹 응용 프로그램</a:t>
            </a:r>
            <a:r>
              <a:rPr lang="en-US" altLang="ko-KR" sz="30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 모바일 앱 개발에 널리 사용</a:t>
            </a:r>
            <a:r>
              <a:rPr lang="en-US" altLang="ko-KR" sz="30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2023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년에는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Java SE 21 (LTS)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버전 배포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Java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9758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E140928-C4C0-515B-5858-82BC07321C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22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Java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8467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31E7089-7516-F373-0E70-1D4AE9897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604278"/>
              </p:ext>
            </p:extLst>
          </p:nvPr>
        </p:nvGraphicFramePr>
        <p:xfrm>
          <a:off x="730523" y="1600199"/>
          <a:ext cx="3801046" cy="43912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01046">
                  <a:extLst>
                    <a:ext uri="{9D8B030D-6E8A-4147-A177-3AD203B41FA5}">
                      <a16:colId xmlns:a16="http://schemas.microsoft.com/office/drawing/2014/main" val="1640357395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5929388"/>
                  </a:ext>
                </a:extLst>
              </a:tr>
              <a:tr h="4010446">
                <a:tc>
                  <a:txBody>
                    <a:bodyPr/>
                    <a:lstStyle/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기본 문법이 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C++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과 </a:t>
                      </a:r>
                      <a:r>
                        <a:rPr lang="ko-KR" altLang="en-US" sz="23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비슷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 </a:t>
                      </a:r>
                      <a:r>
                        <a:rPr lang="ko-KR" altLang="en-US" sz="23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가비지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컬렉션 기능을 자동으로 수행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한 번 생성된 프로그램은 특별한 작업 없이 자바 가상 </a:t>
                      </a:r>
                      <a:r>
                        <a:rPr lang="ko-KR" altLang="en-US" sz="23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머신을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설치한 모든 시스템에서 플랫폼이나 하드웨어와 관계없이 실행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데스크톱 응용 프로그램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웹 서비스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모바일 앱 등에서 다양한 목적으로 사용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833591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36076C78-C7BF-D196-710D-6E42318806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031951"/>
              </p:ext>
            </p:extLst>
          </p:nvPr>
        </p:nvGraphicFramePr>
        <p:xfrm>
          <a:off x="4531570" y="1599213"/>
          <a:ext cx="3908480" cy="44009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08480">
                  <a:extLst>
                    <a:ext uri="{9D8B030D-6E8A-4147-A177-3AD203B41FA5}">
                      <a16:colId xmlns:a16="http://schemas.microsoft.com/office/drawing/2014/main" val="2682742003"/>
                    </a:ext>
                  </a:extLst>
                </a:gridCol>
              </a:tblGrid>
              <a:tr h="380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884882"/>
                  </a:ext>
                </a:extLst>
              </a:tr>
              <a:tr h="4020061">
                <a:tc>
                  <a:txBody>
                    <a:bodyPr/>
                    <a:lstStyle/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C/C++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보다 하드웨어 제어 기능 부족</a:t>
                      </a:r>
                      <a:endParaRPr lang="en-US" altLang="ko-KR" sz="23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프로그램을 실행하기 위해서는 자바 실행 환경 추가로 필요</a:t>
                      </a:r>
                      <a:endParaRPr lang="en-US" altLang="ko-KR" sz="23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자바 실행 환경을 통하여 실행되므로 실행 속도가 느리고</a:t>
                      </a: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많은 메모리가 필요</a:t>
                      </a:r>
                      <a:endParaRPr lang="ko-KR" altLang="en-US" sz="23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9080892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904F50-84B4-63DC-5BDB-19633568A3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58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 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005551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12883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pic>
        <p:nvPicPr>
          <p:cNvPr id="10" name="그림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674527-CD83-28B5-B1E8-BC9FF8C92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Java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9758" y="22027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2E6B1E3-CA41-22AE-A0D3-D2B5989DC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99471"/>
              </p:ext>
            </p:extLst>
          </p:nvPr>
        </p:nvGraphicFramePr>
        <p:xfrm>
          <a:off x="749979" y="1643609"/>
          <a:ext cx="7758295" cy="26002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758295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</a:tblGrid>
              <a:tr h="1829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주요 활용 분야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2234462">
                <a:tc>
                  <a:txBody>
                    <a:bodyPr/>
                    <a:lstStyle/>
                    <a:p>
                      <a:pPr marL="0" indent="0"/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① 모바일 앱 개발</a:t>
                      </a:r>
                    </a:p>
                    <a:p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② 웹용 응용 서비스 개발</a:t>
                      </a:r>
                    </a:p>
                    <a:p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③ 플랫폼 및 시스템 독립형 응용 프로그램 개발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E79BB2-0E9F-5DDE-263C-6CC5BAE70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80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19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07668" y="1695493"/>
            <a:ext cx="8040099" cy="380623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들여쓰기를 활용 코드 가독성을 높인 고급 범용 프로그래밍 언어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귀도 반 </a:t>
            </a:r>
            <a:r>
              <a:rPr lang="ko-KR" altLang="en-US" sz="28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로섬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(Guido van Rossum)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이 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1980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년대 후반부터 개발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동적 데이터형과 메모리 </a:t>
            </a:r>
            <a:r>
              <a:rPr lang="ko-KR" altLang="en-US" sz="28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가비지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컬렉션 기능 지원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대부분의 프로그래밍 패러다임을 지원하는 고급 프로그래밍 언어로 설계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Python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43317" y="212523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2923" y="143027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145BB74-B51E-0133-FDCC-421B235C5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18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19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572271" y="1678276"/>
            <a:ext cx="7920000" cy="165179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수십만 개 이상의 파이썬 패키지 지원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데이터 처리 및 기계 학습 분야에서 널리 사용 중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2023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 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3.12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버전 배포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Python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8467" y="22027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E27DEF-A489-CAF9-94C6-7C58E4443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003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19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Python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8467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31E7089-7516-F373-0E70-1D4AE9897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352640"/>
              </p:ext>
            </p:extLst>
          </p:nvPr>
        </p:nvGraphicFramePr>
        <p:xfrm>
          <a:off x="732821" y="1597824"/>
          <a:ext cx="4670842" cy="454105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670842">
                  <a:extLst>
                    <a:ext uri="{9D8B030D-6E8A-4147-A177-3AD203B41FA5}">
                      <a16:colId xmlns:a16="http://schemas.microsoft.com/office/drawing/2014/main" val="1640357395"/>
                    </a:ext>
                  </a:extLst>
                </a:gridCol>
              </a:tblGrid>
              <a:tr h="3639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5929388"/>
                  </a:ext>
                </a:extLst>
              </a:tr>
              <a:tr h="4175299">
                <a:tc>
                  <a:txBody>
                    <a:bodyPr/>
                    <a:lstStyle/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들여쓰기를 활용한 코드 블록 작성으로 코드 가독성이 높음</a:t>
                      </a:r>
                      <a:endParaRPr lang="en-US" altLang="ko-KR" sz="23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실행 중 데이터형을 바꿀 수 있는 동적 데이터형 사용</a:t>
                      </a:r>
                      <a:endParaRPr lang="en-US" altLang="ko-KR" sz="23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 </a:t>
                      </a:r>
                      <a:r>
                        <a:rPr lang="ko-KR" altLang="en-US" sz="2300" b="0" i="0" u="none" strike="noStrike" kern="1200" spc="-3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가비지</a:t>
                      </a: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컬렉션 기능을 자동으로 수행</a:t>
                      </a:r>
                      <a:endParaRPr lang="en-US" altLang="ko-KR" sz="23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3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모듈화된</a:t>
                      </a: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패키지 소프트웨어 추가</a:t>
                      </a:r>
                      <a:r>
                        <a:rPr lang="en-US" altLang="ko-KR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사용 가능 →확장성이 뛰어남</a:t>
                      </a:r>
                      <a:endParaRPr lang="en-US" altLang="ko-KR" sz="23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데스크톱 응용 프로그램</a:t>
                      </a:r>
                      <a:r>
                        <a:rPr lang="en-US" altLang="ko-KR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웹 서비스</a:t>
                      </a:r>
                      <a:r>
                        <a:rPr lang="en-US" altLang="ko-KR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데이터 처리</a:t>
                      </a:r>
                      <a:r>
                        <a:rPr lang="en-US" altLang="ko-KR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이미지 처리</a:t>
                      </a:r>
                      <a:r>
                        <a:rPr lang="en-US" altLang="ko-KR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기계 학습</a:t>
                      </a:r>
                      <a:r>
                        <a:rPr lang="en-US" altLang="ko-KR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게임 개발 등 다양한 목적으로 사용</a:t>
                      </a:r>
                      <a:endParaRPr lang="en-US" altLang="ko-KR" sz="23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833591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36076C78-C7BF-D196-710D-6E42318806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197225"/>
              </p:ext>
            </p:extLst>
          </p:nvPr>
        </p:nvGraphicFramePr>
        <p:xfrm>
          <a:off x="5403663" y="1593692"/>
          <a:ext cx="3264811" cy="4560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264811">
                  <a:extLst>
                    <a:ext uri="{9D8B030D-6E8A-4147-A177-3AD203B41FA5}">
                      <a16:colId xmlns:a16="http://schemas.microsoft.com/office/drawing/2014/main" val="2682742003"/>
                    </a:ext>
                  </a:extLst>
                </a:gridCol>
              </a:tblGrid>
              <a:tr h="3458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884882"/>
                  </a:ext>
                </a:extLst>
              </a:tr>
              <a:tr h="4195200">
                <a:tc>
                  <a:txBody>
                    <a:bodyPr/>
                    <a:lstStyle/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한 줄씩 해석되어 실행하는 인터프리터 방식으로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실행 중 자료형 타입 오류 등 런 타임</a:t>
                      </a:r>
                      <a:r>
                        <a:rPr lang="en-US" altLang="ko-KR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(run time) </a:t>
                      </a: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오류 발생 가능성</a:t>
                      </a:r>
                      <a:endParaRPr lang="en-US" altLang="ko-KR" sz="23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3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실행 시간이 비교적 느림</a:t>
                      </a:r>
                      <a:endParaRPr lang="ko-KR" altLang="en-US" sz="23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9080892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DB5EAD6-2E1B-A6CF-A8AF-8552B3C45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71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19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Python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26213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420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2E6B1E3-CA41-22AE-A0D3-D2B5989DC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809893"/>
              </p:ext>
            </p:extLst>
          </p:nvPr>
        </p:nvGraphicFramePr>
        <p:xfrm>
          <a:off x="958996" y="1643609"/>
          <a:ext cx="7504284" cy="26002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504284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</a:tblGrid>
              <a:tr h="1829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주요 활용 분야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2234462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웹 서비스 및 웹 응용 프로그램 개발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과학 및 수학 데이터 처리 및 분석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데이터 시각화 및 이미지 처리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기계 학습 및 인공지능 개발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게임 개발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001E93A-08AF-D207-85DF-FC5449925F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127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88684" y="111904"/>
            <a:ext cx="6439019" cy="8503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20</a:t>
            </a:r>
            <a:r>
              <a:rPr lang="ko-KR" altLang="en-US" sz="1350" b="1" dirty="0"/>
              <a:t>쪽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218899" y="143231"/>
            <a:ext cx="2927504" cy="725420"/>
            <a:chOff x="451288" y="1219078"/>
            <a:chExt cx="2927504" cy="72542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75145" y="1358697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288" y="1219078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583479" y="1029832"/>
            <a:ext cx="8055424" cy="501675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컴퓨터 프로그램을 만드는 작업을 프로그래밍이라고 하고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프로그래밍에 사용되는 언어를 프로그래밍 언어라고 한다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언어는 컴퓨터가 실행해야 할 작업을 제한된 개수의 기호와 단어를 사용해서 표현하는 특별한 언어이다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절차적 프로그래밍은 실행해야 할 명령이나 명령이 포함된 함수를 순서대로 불러 실행시키는 프로그램 코드의 설계 및 작성 방법이다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603621B-ADA4-E914-3A3D-18A40D606D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682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452842" y="147727"/>
            <a:ext cx="6278881" cy="8532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20</a:t>
            </a:r>
            <a:r>
              <a:rPr lang="ko-KR" altLang="en-US" sz="1350" b="1" dirty="0"/>
              <a:t>쪽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167898" y="128592"/>
            <a:ext cx="2927504" cy="725420"/>
            <a:chOff x="451288" y="1219078"/>
            <a:chExt cx="2927504" cy="72542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75145" y="1358697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288" y="1219078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592187" y="1039982"/>
            <a:ext cx="8138161" cy="4031873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객체 지향 프로그래밍에서는 객체를 설계하고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객체들 사이의 상호 작용과 변화를 중심으로 프로그램 설계와 작성이 이루어진다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언어들은 최신 기술 및 새로운 요구 사항을 반영하며 지속해서 개선되어 발전하고 있으며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새로운 프로그래밍 언어들도 꾸준히 개발 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· 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사용되고 있다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endParaRPr lang="en-US" altLang="ko-KR" sz="31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B78954F-A64D-ACA9-8534-0DC5E5B917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061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-5800" y="67501"/>
            <a:ext cx="9144000" cy="669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-11600" y="-2663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20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4BFFDD1E-10D6-EB59-2983-54F27D895836}"/>
              </a:ext>
            </a:extLst>
          </p:cNvPr>
          <p:cNvSpPr/>
          <p:nvPr/>
        </p:nvSpPr>
        <p:spPr>
          <a:xfrm>
            <a:off x="916450" y="223024"/>
            <a:ext cx="3041378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ko-KR" altLang="en-US" sz="3200" b="1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 평가 </a:t>
            </a:r>
            <a:endParaRPr lang="en-US" altLang="ko-KR" sz="3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0CEBCB3-4A8D-5952-A82F-4FE9909944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5946" y="143490"/>
            <a:ext cx="633560" cy="1390436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D0A4D6A7-443D-ED64-58CF-D3C03878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754099"/>
              </p:ext>
            </p:extLst>
          </p:nvPr>
        </p:nvGraphicFramePr>
        <p:xfrm>
          <a:off x="905691" y="951040"/>
          <a:ext cx="7953961" cy="538253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03829">
                  <a:extLst>
                    <a:ext uri="{9D8B030D-6E8A-4147-A177-3AD203B41FA5}">
                      <a16:colId xmlns:a16="http://schemas.microsoft.com/office/drawing/2014/main" val="4110536441"/>
                    </a:ext>
                  </a:extLst>
                </a:gridCol>
                <a:gridCol w="4316124">
                  <a:extLst>
                    <a:ext uri="{9D8B030D-6E8A-4147-A177-3AD203B41FA5}">
                      <a16:colId xmlns:a16="http://schemas.microsoft.com/office/drawing/2014/main" val="1709083301"/>
                    </a:ext>
                  </a:extLst>
                </a:gridCol>
                <a:gridCol w="731345">
                  <a:extLst>
                    <a:ext uri="{9D8B030D-6E8A-4147-A177-3AD203B41FA5}">
                      <a16:colId xmlns:a16="http://schemas.microsoft.com/office/drawing/2014/main" val="1332238308"/>
                    </a:ext>
                  </a:extLst>
                </a:gridCol>
                <a:gridCol w="707677">
                  <a:extLst>
                    <a:ext uri="{9D8B030D-6E8A-4147-A177-3AD203B41FA5}">
                      <a16:colId xmlns:a16="http://schemas.microsoft.com/office/drawing/2014/main" val="2261390443"/>
                    </a:ext>
                  </a:extLst>
                </a:gridCol>
                <a:gridCol w="594986">
                  <a:extLst>
                    <a:ext uri="{9D8B030D-6E8A-4147-A177-3AD203B41FA5}">
                      <a16:colId xmlns:a16="http://schemas.microsoft.com/office/drawing/2014/main" val="1133529188"/>
                    </a:ext>
                  </a:extLst>
                </a:gridCol>
              </a:tblGrid>
              <a:tr h="64157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범주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 항목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  <a:p>
                      <a:pPr algn="ctr" latinLnBrk="1"/>
                      <a:r>
                        <a:rPr lang="ko-KR" altLang="en-US" dirty="0"/>
                        <a:t>성취도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013527"/>
                  </a:ext>
                </a:extLst>
              </a:tr>
              <a:tr h="4953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63368"/>
                  </a:ext>
                </a:extLst>
              </a:tr>
              <a:tr h="112274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지식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이해</a:t>
                      </a:r>
                      <a:endParaRPr lang="ko-KR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프로그래밍 언어의 개념과 종류를 설명할 수 있다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0127770"/>
                  </a:ext>
                </a:extLst>
              </a:tr>
              <a:tr h="15614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과정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기능</a:t>
                      </a:r>
                      <a:endParaRPr lang="ko-KR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개발 분야 및 용도에 따라 적절한 프로그래밍 언어를 선택할 수 있다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563068"/>
                  </a:ext>
                </a:extLst>
              </a:tr>
              <a:tr h="15614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가치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태도</a:t>
                      </a:r>
                      <a:endParaRPr lang="ko-KR" altLang="en-US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개발 분야 및 용도에 따라 적절한 프로그래밍 언어를 선택할 수 있다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73223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6E3F10B5-599E-E1E1-588B-523B7855F746}"/>
              </a:ext>
            </a:extLst>
          </p:cNvPr>
          <p:cNvGrpSpPr/>
          <p:nvPr/>
        </p:nvGrpSpPr>
        <p:grpSpPr>
          <a:xfrm>
            <a:off x="6879772" y="1663337"/>
            <a:ext cx="1890320" cy="362108"/>
            <a:chOff x="6642790" y="2211682"/>
            <a:chExt cx="1759096" cy="430978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DA8D7922-0926-11A8-2BDB-6B00D091B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2790" y="2218987"/>
              <a:ext cx="396241" cy="423673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35F2FA8-EED9-702A-8D6D-B8E5AFB62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961" y="2212321"/>
              <a:ext cx="381001" cy="411481"/>
            </a:xfrm>
            <a:prstGeom prst="rect">
              <a:avLst/>
            </a:prstGeom>
          </p:spPr>
        </p:pic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2607AF8D-C65F-2225-A116-ED689D87A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1741" y="2211682"/>
              <a:ext cx="390145" cy="417577"/>
            </a:xfrm>
            <a:prstGeom prst="rect">
              <a:avLst/>
            </a:prstGeom>
          </p:spPr>
        </p:pic>
      </p:grp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9452DA8-972E-160F-1A5A-2667B63861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068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147777"/>
            <a:ext cx="9144000" cy="669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383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685DF9-7D56-2617-E09A-C6629EC82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29430" y="2121581"/>
            <a:ext cx="7248251" cy="754162"/>
            <a:chOff x="1040611" y="1191491"/>
            <a:chExt cx="9664334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40611" y="1238827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04630" y="1401879"/>
              <a:ext cx="41288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38867" y="3183565"/>
            <a:ext cx="6743726" cy="607487"/>
            <a:chOff x="1021597" y="1191491"/>
            <a:chExt cx="9683348" cy="1021324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21324"/>
              <a:chOff x="1128051" y="1191491"/>
              <a:chExt cx="9576894" cy="1021324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7"/>
                <a:ext cx="9576894" cy="95726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926431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1021597" y="1231062"/>
              <a:ext cx="1082905" cy="82790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2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80"/>
              <a:ext cx="6722619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29431" y="3982258"/>
            <a:ext cx="6754070" cy="601072"/>
            <a:chOff x="1006745" y="1188027"/>
            <a:chExt cx="9698200" cy="1009013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925126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06745" y="1188027"/>
              <a:ext cx="1046433" cy="82665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2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04628" y="1401879"/>
              <a:ext cx="4714526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328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279192C-BDA9-372E-0B72-A1509039E145}"/>
              </a:ext>
            </a:extLst>
          </p:cNvPr>
          <p:cNvGrpSpPr/>
          <p:nvPr/>
        </p:nvGrpSpPr>
        <p:grpSpPr>
          <a:xfrm>
            <a:off x="986118" y="4676516"/>
            <a:ext cx="7182671" cy="754162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BC85B9CB-FFB8-6C27-A80B-1DC454D012DE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91E685EB-0E24-2D59-229F-96E12995F198}"/>
                </a:ext>
              </a:extLst>
            </p:cNvPr>
            <p:cNvSpPr/>
            <p:nvPr/>
          </p:nvSpPr>
          <p:spPr>
            <a:xfrm>
              <a:off x="1128051" y="1191491"/>
              <a:ext cx="1005549" cy="10055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74335EA-F4CC-A681-D76D-7A760F863192}"/>
              </a:ext>
            </a:extLst>
          </p:cNvPr>
          <p:cNvSpPr txBox="1"/>
          <p:nvPr/>
        </p:nvSpPr>
        <p:spPr>
          <a:xfrm>
            <a:off x="1817500" y="4808176"/>
            <a:ext cx="627307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 언어의 종류와 특징 </a:t>
            </a: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15735E-F7B0-8268-D143-69CC1E594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92B3A7-2F7D-5672-4D3E-62EA15616B5F}"/>
              </a:ext>
            </a:extLst>
          </p:cNvPr>
          <p:cNvSpPr txBox="1"/>
          <p:nvPr/>
        </p:nvSpPr>
        <p:spPr>
          <a:xfrm>
            <a:off x="913903" y="4727384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E1FF13F-BCDA-3D79-2118-26E0AE948CFB}"/>
              </a:ext>
            </a:extLst>
          </p:cNvPr>
          <p:cNvGrpSpPr/>
          <p:nvPr/>
        </p:nvGrpSpPr>
        <p:grpSpPr>
          <a:xfrm>
            <a:off x="969392" y="3777387"/>
            <a:ext cx="6438068" cy="646331"/>
            <a:chOff x="1128051" y="1191491"/>
            <a:chExt cx="9576894" cy="1005549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0BBEE70D-7219-9060-39D8-30B80AA319A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88EBC5A4-B514-CF56-4D5B-611AB7A4E6E2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7" name="타원 26">
                <a:extLst>
                  <a:ext uri="{FF2B5EF4-FFF2-40B4-BE49-F238E27FC236}">
                    <a16:creationId xmlns:a16="http://schemas.microsoft.com/office/drawing/2014/main" id="{03C69F86-301D-251B-68C4-DDCE045FB6B9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B2BB4F5-BEA5-6B59-565A-A0CDFCD2F0A3}"/>
                </a:ext>
              </a:extLst>
            </p:cNvPr>
            <p:cNvSpPr txBox="1"/>
            <p:nvPr/>
          </p:nvSpPr>
          <p:spPr>
            <a:xfrm>
              <a:off x="1152931" y="1347111"/>
              <a:ext cx="1147607" cy="6943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2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2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488C6B2-702E-27EB-64AD-7C6A9DED9EFB}"/>
                </a:ext>
              </a:extLst>
            </p:cNvPr>
            <p:cNvSpPr txBox="1"/>
            <p:nvPr/>
          </p:nvSpPr>
          <p:spPr>
            <a:xfrm>
              <a:off x="2204627" y="1401879"/>
              <a:ext cx="6603089" cy="7182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3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 언어의 개념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415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04030" y="2118983"/>
            <a:ext cx="7273651" cy="756759"/>
            <a:chOff x="1006745" y="1188028"/>
            <a:chExt cx="9698200" cy="1009012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06745" y="1188028"/>
              <a:ext cx="114760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04629" y="1401879"/>
              <a:ext cx="412883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프로그램 개발 과정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04030" y="3142868"/>
            <a:ext cx="7273651" cy="756759"/>
            <a:chOff x="1006745" y="1188028"/>
            <a:chExt cx="9698200" cy="1009012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1006745" y="1188028"/>
              <a:ext cx="114760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9" y="1401879"/>
              <a:ext cx="67226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프로젝트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04030" y="4160966"/>
            <a:ext cx="7273651" cy="756759"/>
            <a:chOff x="1006745" y="1188028"/>
            <a:chExt cx="9698200" cy="1009012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06745" y="1188028"/>
              <a:ext cx="114760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04628" y="1401879"/>
              <a:ext cx="471452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1AD2B4D4-2E0D-655D-B2D3-D09A3DB989EF}"/>
              </a:ext>
            </a:extLst>
          </p:cNvPr>
          <p:cNvGrpSpPr/>
          <p:nvPr/>
        </p:nvGrpSpPr>
        <p:grpSpPr>
          <a:xfrm>
            <a:off x="985451" y="1307717"/>
            <a:ext cx="7874200" cy="2939266"/>
            <a:chOff x="981038" y="1318327"/>
            <a:chExt cx="6829331" cy="293926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45319D4-D9A5-644E-4C98-1067F216F7F1}"/>
                </a:ext>
              </a:extLst>
            </p:cNvPr>
            <p:cNvSpPr txBox="1"/>
            <p:nvPr/>
          </p:nvSpPr>
          <p:spPr>
            <a:xfrm>
              <a:off x="1087175" y="1318327"/>
              <a:ext cx="6723194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pPr marL="452438" indent="-452438">
                <a:buFont typeface="Wingdings" panose="05000000000000000000" pitchFamily="2" charset="2"/>
                <a:buChar char="v"/>
              </a:pP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각종 프로그래밍 언어의 종류와       특</a:t>
              </a:r>
              <a:r>
                <a:rPr lang="ko-KR" altLang="en-US" sz="320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징을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설명할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</a:p>
            <a:p>
              <a:pPr marL="457200" indent="-457200">
                <a:buFont typeface="Wingdings" panose="05000000000000000000" pitchFamily="2" charset="2"/>
                <a:buChar char="v"/>
              </a:pP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개발 분야와 용도에 따라 적절한 프로그래밍 언어를 선택할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</a:p>
            <a:p>
              <a:r>
                <a:rPr lang="en-US" altLang="ko-KR" sz="24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HY중고딕" panose="02030600000101010101" pitchFamily="18" charset="-127"/>
                  <a:ea typeface="HY중고딕" panose="02030600000101010101" pitchFamily="18" charset="-127"/>
                </a:rPr>
                <a:t> </a:t>
              </a:r>
              <a:endParaRPr lang="ko-KR" altLang="en-US" sz="24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715A33BD-CF7D-384D-EAEE-8472A00AB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0FD4365-E990-A9B7-2E12-0E356BCF8F7D}"/>
              </a:ext>
            </a:extLst>
          </p:cNvPr>
          <p:cNvGrpSpPr/>
          <p:nvPr/>
        </p:nvGrpSpPr>
        <p:grpSpPr>
          <a:xfrm>
            <a:off x="1046639" y="4355575"/>
            <a:ext cx="7611701" cy="1092607"/>
            <a:chOff x="981038" y="1318327"/>
            <a:chExt cx="6601664" cy="109260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17AFCD3-6CFF-0BF0-788C-92A2562F2705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프로그래밍 언어의 종류와 특징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C9AED58C-775E-9E12-3C2B-73902A5D0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78489B-2B8A-1529-D0AC-829BD5A90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FE541F-FE0A-388B-3084-ADECED425197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567FCD-0DB2-87DF-DAE8-528A6884CE9A}"/>
              </a:ext>
            </a:extLst>
          </p:cNvPr>
          <p:cNvSpPr txBox="1"/>
          <p:nvPr/>
        </p:nvSpPr>
        <p:spPr>
          <a:xfrm>
            <a:off x="231946" y="124656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1911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14422" y="1686485"/>
            <a:ext cx="8028984" cy="273459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1970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년대 데니스 리치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(Dennis Ritchie)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가 개발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포인터를 사용하여 컴퓨터 하드웨어 메모리에 직접 접근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함수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데이터형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구조체 등의 편리한 기능 제공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생성된 프로그램의 실행 속도가 빠름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6DCA2DC-E460-A58B-3935-44BFDA710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6E63DC-B18F-8FC4-490A-A23F278C8716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E49482-D629-62BD-999E-2B55CB5F6F77}"/>
              </a:ext>
            </a:extLst>
          </p:cNvPr>
          <p:cNvSpPr txBox="1"/>
          <p:nvPr/>
        </p:nvSpPr>
        <p:spPr>
          <a:xfrm>
            <a:off x="223237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9104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12985" y="1573268"/>
            <a:ext cx="7920000" cy="4894673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빠른 실행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빠른 처리 속도가 필요한 운영 체제 개발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하드웨어를 작동시키는 드라이버 프로그램 개발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다양한 목적의 프로그램 개발에 광범위하게 사용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많은 프로그래밍 언어 생성에 직간접적으로 큰 영향을 줌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1989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년에 처음 국제 표준인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C89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가 지정되기 시작하여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2018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년에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C17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까지 계속 국제표준이 만들어짐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0EC0F0-1175-3BD5-E669-A66278ABAB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66D912-98D9-C521-3A74-B5678D824C9D}"/>
              </a:ext>
            </a:extLst>
          </p:cNvPr>
          <p:cNvSpPr txBox="1"/>
          <p:nvPr/>
        </p:nvSpPr>
        <p:spPr>
          <a:xfrm>
            <a:off x="1026213" y="22027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BBFAB2-6E69-2834-2D2C-65BEEFB5F0B4}"/>
              </a:ext>
            </a:extLst>
          </p:cNvPr>
          <p:cNvSpPr txBox="1"/>
          <p:nvPr/>
        </p:nvSpPr>
        <p:spPr>
          <a:xfrm>
            <a:off x="223237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83397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991377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3336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9E391C4-F5AA-8382-9940-CF8BBAF23A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299669"/>
              </p:ext>
            </p:extLst>
          </p:nvPr>
        </p:nvGraphicFramePr>
        <p:xfrm>
          <a:off x="740229" y="1617644"/>
          <a:ext cx="8169353" cy="453205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41344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  <a:gridCol w="3428009">
                  <a:extLst>
                    <a:ext uri="{9D8B030D-6E8A-4147-A177-3AD203B41FA5}">
                      <a16:colId xmlns:a16="http://schemas.microsoft.com/office/drawing/2014/main" val="542534890"/>
                    </a:ext>
                  </a:extLst>
                </a:gridCol>
              </a:tblGrid>
              <a:tr h="3734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장단점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주요 활용 분야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1518460"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코드 간결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실행 속도 빠름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하드웨어 직접 제어 가능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운영 체제 개발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하드웨어 드라이버 개발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컴파일러 및 인터프리터 개발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각종 라이브러리 개발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임베디드 시스템 개발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  <a:tr h="2640145"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특정 프로그램 코드를 다른 목적으로 재사용하기 어려움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메모리에 직접 접근하거나 하드웨어를 직접 제어하는 프로그램을 개발할 때는 주의 필요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절차적 프로그래밍만 가능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695155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05C3E4-A288-2FB2-20E6-5153370C96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65594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1545</TotalTime>
  <Words>1243</Words>
  <Application>Microsoft Office PowerPoint</Application>
  <PresentationFormat>화면 슬라이드 쇼(4:3)</PresentationFormat>
  <Paragraphs>267</Paragraphs>
  <Slides>28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9" baseType="lpstr">
      <vt:lpstr>Adobe 고딕 Std B</vt:lpstr>
      <vt:lpstr>HY중고딕</vt:lpstr>
      <vt:lpstr>YDVYMjO32</vt:lpstr>
      <vt:lpstr>나눔고딕 ExtraBold</vt:lpstr>
      <vt:lpstr>맑은 고딕</vt:lpstr>
      <vt:lpstr>Arial</vt:lpstr>
      <vt:lpstr>Candara</vt:lpstr>
      <vt:lpstr>Corbel</vt:lpstr>
      <vt:lpstr>Wingdings</vt:lpstr>
      <vt:lpstr>Wingdings 3</vt:lpstr>
      <vt:lpstr>New_Education02</vt:lpstr>
      <vt:lpstr>프로그래밍</vt:lpstr>
      <vt:lpstr>I. 프로그래밍의 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Win10</cp:lastModifiedBy>
  <cp:revision>42</cp:revision>
  <dcterms:created xsi:type="dcterms:W3CDTF">2024-05-29T02:53:03Z</dcterms:created>
  <dcterms:modified xsi:type="dcterms:W3CDTF">2025-07-01T06:45:46Z</dcterms:modified>
</cp:coreProperties>
</file>