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5"/>
  </p:notesMasterIdLst>
  <p:sldIdLst>
    <p:sldId id="256" r:id="rId2"/>
    <p:sldId id="262" r:id="rId3"/>
    <p:sldId id="259" r:id="rId4"/>
    <p:sldId id="322" r:id="rId5"/>
    <p:sldId id="271" r:id="rId6"/>
    <p:sldId id="272" r:id="rId7"/>
    <p:sldId id="317" r:id="rId8"/>
    <p:sldId id="320" r:id="rId9"/>
    <p:sldId id="318" r:id="rId10"/>
    <p:sldId id="305" r:id="rId11"/>
    <p:sldId id="321" r:id="rId12"/>
    <p:sldId id="306" r:id="rId13"/>
    <p:sldId id="26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  <p14:sldId id="259"/>
            <p14:sldId id="322"/>
          </p14:sldIdLst>
        </p14:section>
        <p14:section name="제목 없는 구역" id="{4627E491-EA9D-4C40-86A8-E1A5A5F6E230}">
          <p14:sldIdLst>
            <p14:sldId id="271"/>
            <p14:sldId id="272"/>
            <p14:sldId id="317"/>
            <p14:sldId id="320"/>
            <p14:sldId id="318"/>
            <p14:sldId id="305"/>
            <p14:sldId id="321"/>
            <p14:sldId id="30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96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19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5C2D26B9-525F-24C9-DEAE-CF42FA5F0789}"/>
              </a:ext>
            </a:extLst>
          </p:cNvPr>
          <p:cNvGrpSpPr/>
          <p:nvPr userDrawn="1"/>
        </p:nvGrpSpPr>
        <p:grpSpPr>
          <a:xfrm>
            <a:off x="-2909" y="-21155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56731FB8-3BB1-C4CB-72F3-97908A1DDCC4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432918ED-A851-1360-21AE-6946A44A4E7F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7B6484A4-7322-3FA1-BAED-219162641FD4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180D735-928E-6821-31AB-F3236708478A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232B471C-6C90-2036-5A53-5DC22D340F52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06CCAC5-7356-00E9-BA1E-D7B3015A2C74}"/>
              </a:ext>
            </a:extLst>
          </p:cNvPr>
          <p:cNvSpPr/>
          <p:nvPr userDrawn="1"/>
        </p:nvSpPr>
        <p:spPr>
          <a:xfrm>
            <a:off x="7970982" y="220279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CF07794-3F60-8D19-CCEE-027C624243C8}"/>
              </a:ext>
            </a:extLst>
          </p:cNvPr>
          <p:cNvGrpSpPr/>
          <p:nvPr userDrawn="1"/>
        </p:nvGrpSpPr>
        <p:grpSpPr>
          <a:xfrm>
            <a:off x="236237" y="15464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F17D0D33-0680-9771-D2FE-A7A2B44BE7F5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967D0CA-56DB-36B4-804F-7A021F00EEAA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CCDFA1B-651F-9FE5-0221-EA1BD8ECC39D}"/>
              </a:ext>
            </a:extLst>
          </p:cNvPr>
          <p:cNvSpPr txBox="1"/>
          <p:nvPr userDrawn="1"/>
        </p:nvSpPr>
        <p:spPr>
          <a:xfrm>
            <a:off x="-3148" y="3586052"/>
            <a:ext cx="9144240" cy="328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00246" y="141781"/>
            <a:ext cx="8766010" cy="36290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2909" y="-17972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276098" y="142853"/>
            <a:ext cx="2938895" cy="633354"/>
            <a:chOff x="458947" y="1358697"/>
            <a:chExt cx="2938895" cy="633354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9419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47" y="1381892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00891" y="996290"/>
            <a:ext cx="8051620" cy="517064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  <a:tabLst>
                <a:tab pos="360363" algn="l"/>
              </a:tabLst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통합</a:t>
            </a:r>
            <a:r>
              <a:rPr lang="ko-KR" altLang="en-US" sz="3000" b="0" i="0" u="none" strike="noStrike" spc="-150" baseline="0" dirty="0">
                <a:latin typeface="+mj-ea"/>
                <a:ea typeface="+mj-ea"/>
              </a:rPr>
              <a:t>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개발 환경은 프로그램 개발과 관련한 여러 가지 도구 프로그램들을 함께 모아 제공하는 소프트웨어이다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통합 개발 환경에는 편집기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디버거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컴파일러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인터프리터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자동화 도구 등의 프로그램이 포함된다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편집기는 프로그램 소스 코드를 작성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수정하는 데 사용된다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인터프리터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컴파일러는 프로그램 소스 코드를 변환하여 실행하는 데 사용된다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DED863-A6B8-DF13-A65D-46F58B85B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06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13572" y="111904"/>
            <a:ext cx="8748415" cy="59579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266382" y="141327"/>
            <a:ext cx="3021665" cy="759719"/>
            <a:chOff x="451288" y="1219078"/>
            <a:chExt cx="3021665" cy="75971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869306" y="1392996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00889" y="1025237"/>
            <a:ext cx="8046721" cy="378565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dirty="0" err="1">
                <a:solidFill>
                  <a:schemeClr val="tx1"/>
                </a:solidFill>
                <a:latin typeface="+mj-ea"/>
                <a:ea typeface="+mj-ea"/>
              </a:rPr>
              <a:t>디버거는</a:t>
            </a: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 프로그램의 실행을 제어하고 오류를 수정할 수 있도록 도움을 준다</a:t>
            </a:r>
            <a:r>
              <a:rPr lang="en-US" altLang="ko-KR" sz="30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사람이 협업하여 프로그램을 개발하는 온라인 통합 개발 환경이나 공동 개발 환경이 함께 사용되고 있다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온라인 공동개발환경에서는 협업에 필요한 공유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버전 관리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메시지 기능 등 서비스와 도구가 함께 제공된다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61125C8-DD77-840D-93CE-53116363E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47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846846" y="178325"/>
            <a:ext cx="6864192" cy="29508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75523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BFFDD1E-10D6-EB59-2983-54F27D895836}"/>
              </a:ext>
            </a:extLst>
          </p:cNvPr>
          <p:cNvSpPr/>
          <p:nvPr/>
        </p:nvSpPr>
        <p:spPr>
          <a:xfrm>
            <a:off x="953149" y="400055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0CEBCB3-4A8D-5952-A82F-4FE99099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576" y="143489"/>
            <a:ext cx="653270" cy="1433691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0A4D6A7-443D-ED64-58CF-D3C03878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32104"/>
              </p:ext>
            </p:extLst>
          </p:nvPr>
        </p:nvGraphicFramePr>
        <p:xfrm>
          <a:off x="949234" y="1252076"/>
          <a:ext cx="7945255" cy="48693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06286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714253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610980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06843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606893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37973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4741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94480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지식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이해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통합 개발 환경과 공동 개발 환경의 필요성을 설명할 수 있다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3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127770"/>
                  </a:ext>
                </a:extLst>
              </a:tr>
              <a:tr h="150126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과정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기능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통합 개발 환경과 공동 개발 환경을 통하여 협업 프로그래밍 과정을 경험할 수 있다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3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63068"/>
                  </a:ext>
                </a:extLst>
              </a:tr>
              <a:tr h="156942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가치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태도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디지털 기술을 통한 공유 및 협업의 중요성을 느끼고 디지털 의사소통 및 협력 역량 강화를 위해 노력할 수 있다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3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732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C1782081-4A3C-E5A4-000B-5327A166398B}"/>
              </a:ext>
            </a:extLst>
          </p:cNvPr>
          <p:cNvGrpSpPr/>
          <p:nvPr/>
        </p:nvGrpSpPr>
        <p:grpSpPr>
          <a:xfrm>
            <a:off x="7131525" y="1652686"/>
            <a:ext cx="1653075" cy="433289"/>
            <a:chOff x="6986922" y="1830149"/>
            <a:chExt cx="1780772" cy="42976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DA8D7922-0926-11A8-2BDB-6B00D091B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6922" y="1830149"/>
              <a:ext cx="396239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5F2FA8-EED9-702A-8D6D-B8E5AFB6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5309" y="1842341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2607AF8D-C65F-2225-A116-ED689D87A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7548" y="1842341"/>
              <a:ext cx="390146" cy="417577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0AFE52-A1ED-D3E8-3371-5C11E9525B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06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-20530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29239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56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3A31FF-D515-A1BD-52AD-BBFD9B1ECD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3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95408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프로그램 개발 </a:t>
              </a:r>
              <a:r>
                <a:rPr lang="ko-KR" altLang="en-US" sz="2400" b="1" kern="700" spc="-1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환경 </a:t>
              </a:r>
              <a:endPara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4674" y="2252217"/>
            <a:ext cx="5776166" cy="618652"/>
            <a:chOff x="1013748" y="1191491"/>
            <a:chExt cx="9691197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13748" y="1262265"/>
              <a:ext cx="1060374" cy="7753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1003545" y="2991717"/>
            <a:ext cx="5770635" cy="576004"/>
            <a:chOff x="1128051" y="1239219"/>
            <a:chExt cx="9576894" cy="819445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819445"/>
              <a:chOff x="1128051" y="1239219"/>
              <a:chExt cx="9576894" cy="819445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8"/>
                <a:ext cx="9576894" cy="80311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819443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9" y="1401880"/>
              <a:ext cx="8196882" cy="656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프로그램의</a:t>
              </a:r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 </a:t>
              </a:r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1020874" y="3888269"/>
            <a:ext cx="6672636" cy="734717"/>
            <a:chOff x="1123677" y="1191491"/>
            <a:chExt cx="9581268" cy="1271588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271588"/>
              <a:chOff x="1128051" y="1191491"/>
              <a:chExt cx="9576894" cy="1271588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3"/>
                <a:ext cx="9576894" cy="127158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93292" cy="1271586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123677" y="1212289"/>
              <a:ext cx="1188462" cy="865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96851" y="1414882"/>
              <a:ext cx="5709382" cy="9588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D52F4E7-41FD-F0F4-6D19-3C516CE07385}"/>
              </a:ext>
            </a:extLst>
          </p:cNvPr>
          <p:cNvSpPr txBox="1"/>
          <p:nvPr/>
        </p:nvSpPr>
        <p:spPr>
          <a:xfrm>
            <a:off x="994773" y="3035345"/>
            <a:ext cx="669473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sz="25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D27AF1-D71F-BE6E-1BFA-6758DBBC8DED}"/>
              </a:ext>
            </a:extLst>
          </p:cNvPr>
          <p:cNvSpPr txBox="1"/>
          <p:nvPr/>
        </p:nvSpPr>
        <p:spPr>
          <a:xfrm>
            <a:off x="0" y="5943208"/>
            <a:ext cx="9144000" cy="813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5454" y="-27892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A2CE2482-E06B-BF87-0817-DB214DBFB98B}"/>
              </a:ext>
            </a:extLst>
          </p:cNvPr>
          <p:cNvGrpSpPr/>
          <p:nvPr/>
        </p:nvGrpSpPr>
        <p:grpSpPr>
          <a:xfrm>
            <a:off x="918127" y="3374463"/>
            <a:ext cx="6533292" cy="626540"/>
            <a:chOff x="975250" y="1139640"/>
            <a:chExt cx="9729695" cy="1057400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F5D0618A-A8BB-AA43-1D94-1F1694796CC3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713CAC36-12A3-3EFC-0DAD-43831A0A2924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43ABC21-2632-8815-CD30-B45C7F40DEC1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02255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511D15-4228-C0EC-F2B6-ADC42598D52D}"/>
                </a:ext>
              </a:extLst>
            </p:cNvPr>
            <p:cNvSpPr txBox="1"/>
            <p:nvPr/>
          </p:nvSpPr>
          <p:spPr>
            <a:xfrm>
              <a:off x="975250" y="1139640"/>
              <a:ext cx="1147607" cy="8618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F9E0D77-C948-6F11-F3D7-7CDEC3D95A81}"/>
                </a:ext>
              </a:extLst>
            </p:cNvPr>
            <p:cNvSpPr txBox="1"/>
            <p:nvPr/>
          </p:nvSpPr>
          <p:spPr>
            <a:xfrm>
              <a:off x="2204628" y="1401879"/>
              <a:ext cx="6603091" cy="7272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2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통합 개발 환경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F36E294-2E9F-62D3-209F-035063021C5F}"/>
              </a:ext>
            </a:extLst>
          </p:cNvPr>
          <p:cNvGrpSpPr/>
          <p:nvPr/>
        </p:nvGrpSpPr>
        <p:grpSpPr>
          <a:xfrm>
            <a:off x="1002513" y="4148122"/>
            <a:ext cx="7182671" cy="754162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7EE33776-73F4-0A22-1D70-625D14D65E49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19B55462-756C-9DB1-F03D-297F2DB49EDF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4BEA695-2DE6-D594-D43C-C4FFDBE18052}"/>
              </a:ext>
            </a:extLst>
          </p:cNvPr>
          <p:cNvSpPr txBox="1"/>
          <p:nvPr/>
        </p:nvSpPr>
        <p:spPr>
          <a:xfrm>
            <a:off x="947949" y="4186387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57ECE4-A2F4-9C3C-A533-851D9B448BA6}"/>
              </a:ext>
            </a:extLst>
          </p:cNvPr>
          <p:cNvSpPr txBox="1"/>
          <p:nvPr/>
        </p:nvSpPr>
        <p:spPr>
          <a:xfrm>
            <a:off x="1872488" y="4294521"/>
            <a:ext cx="495231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공동 개발 환경</a:t>
            </a:r>
          </a:p>
        </p:txBody>
      </p:sp>
    </p:spTree>
    <p:extLst>
      <p:ext uri="{BB962C8B-B14F-4D97-AF65-F5344CB8AC3E}">
        <p14:creationId xmlns:p14="http://schemas.microsoft.com/office/powerpoint/2010/main" val="3536973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54841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3332"/>
            <a:ext cx="47578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0655" y="153836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D2B4D4-2E0D-655D-B2D3-D09A3DB989EF}"/>
              </a:ext>
            </a:extLst>
          </p:cNvPr>
          <p:cNvGrpSpPr/>
          <p:nvPr/>
        </p:nvGrpSpPr>
        <p:grpSpPr>
          <a:xfrm>
            <a:off x="985451" y="1307717"/>
            <a:ext cx="7611701" cy="2939266"/>
            <a:chOff x="981038" y="1318327"/>
            <a:chExt cx="6601664" cy="29392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5319D4-D9A5-644E-4C98-1067F216F7F1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marL="534988" indent="-534988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공동 개발 환경의　             필요성을 설명할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공유 및 협업을 통한 프로그래밍을 경험할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</a:p>
            <a:p>
              <a:r>
                <a:rPr lang="en-US" altLang="ko-KR" sz="24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715A33BD-CF7D-384D-EAEE-8472A00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0FD4365-E990-A9B7-2E12-0E356BCF8F7D}"/>
              </a:ext>
            </a:extLst>
          </p:cNvPr>
          <p:cNvGrpSpPr/>
          <p:nvPr/>
        </p:nvGrpSpPr>
        <p:grpSpPr>
          <a:xfrm>
            <a:off x="985451" y="4367019"/>
            <a:ext cx="7611701" cy="1092607"/>
            <a:chOff x="981038" y="1318327"/>
            <a:chExt cx="6601664" cy="109260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7AFCD3-6CFF-0BF0-788C-92A2562F2705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공동 개발 환경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9AED58C-775E-9E12-3C2B-73902A5D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6DA92F1-8F61-6019-7CA6-536524EEE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1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12000" y="1763816"/>
            <a:ext cx="8175492" cy="310854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온라인 공동 개발 환경에서는 코드 작성 및 편집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코드에 따른 </a:t>
            </a:r>
            <a:r>
              <a:rPr lang="ko-KR" altLang="en-US" sz="28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글자색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표시 </a:t>
            </a:r>
            <a:r>
              <a:rPr lang="ko-KR" altLang="en-US" sz="28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기능뿐만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아니라 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프로그램 개발자가 함께 프로젝트를 수행하고 협업하는 데 필요한 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소스 코드 및 문서 공유 기능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버전 관리 기능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프로젝트 관리 기능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메시지 및 커뮤니케이션 기능 등의 서비스와 도구를 함께 제공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7651" y="22435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533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AE0161-81FE-77E9-EAD8-5E932076F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0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12000" y="1746398"/>
            <a:ext cx="8153931" cy="353943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개발자가 동시에 소스 코드와 문서들을 온라인으로 공유하여 편집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·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저장하는 과정에서는 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버전 관리 및 충돌 문제 발생의 가능성이 있음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이를 해결하기 위하여 변경 사항 추적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비교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코드 병합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히스토리 및 복구 기능을 제공하고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개발자 사이의 원활한 협력 및 의사소통을 위한 자체 메시징 및 커뮤니케이션 서비스도 함께 제공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264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0789" y="14452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16B03B-8A8D-7BDA-9298-F22618B25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69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2727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9498" y="15323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9" name="텍스트 개체 틀 1">
            <a:extLst>
              <a:ext uri="{FF2B5EF4-FFF2-40B4-BE49-F238E27FC236}">
                <a16:creationId xmlns:a16="http://schemas.microsoft.com/office/drawing/2014/main" id="{DDEFDB04-1B34-11B8-375E-2D08333B58BE}"/>
              </a:ext>
            </a:extLst>
          </p:cNvPr>
          <p:cNvSpPr txBox="1">
            <a:spLocks/>
          </p:cNvSpPr>
          <p:nvPr/>
        </p:nvSpPr>
        <p:spPr bwMode="auto">
          <a:xfrm>
            <a:off x="1675500" y="5469290"/>
            <a:ext cx="60244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다양한 온라인 통합 개발 환경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(IDE)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및 공동 개발 환경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557312A-54A2-C182-3930-11F8702EB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BF30D16-340A-E7E1-85C9-91CCB3ECC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575" y="1638990"/>
            <a:ext cx="6405332" cy="355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85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585742" y="1725429"/>
            <a:ext cx="8247654" cy="397031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개발자들이 팀으로 협업하여 프로젝트를 개발하는 데 필요한 도구와 서비스를 통합하여 제공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개발자들은 효율적으로 협업하고 코드의 품질을 향상시키며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프로젝트를 성공적으로 완료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전 세계 팀원들과 온라인을 바탕으로 협업할 수 있는 환경을 제공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새로운 비즈니스 기회를 제공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전 세계에서 지식을 수집할 수 있도록 지원하여 글로벌 규모의 비즈니스 가능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장점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9498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DCBAB0-F125-2CC1-920A-D47D7E537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40910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1891</TotalTime>
  <Words>461</Words>
  <Application>Microsoft Office PowerPoint</Application>
  <PresentationFormat>화면 슬라이드 쇼(4:3)</PresentationFormat>
  <Paragraphs>90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3" baseType="lpstr">
      <vt:lpstr>Adobe 고딕 Std B</vt:lpstr>
      <vt:lpstr>HY중고딕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43</cp:revision>
  <dcterms:created xsi:type="dcterms:W3CDTF">2024-05-29T02:53:03Z</dcterms:created>
  <dcterms:modified xsi:type="dcterms:W3CDTF">2025-07-01T07:30:39Z</dcterms:modified>
</cp:coreProperties>
</file>