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6"/>
  </p:notesMasterIdLst>
  <p:sldIdLst>
    <p:sldId id="256" r:id="rId2"/>
    <p:sldId id="262" r:id="rId3"/>
    <p:sldId id="259" r:id="rId4"/>
    <p:sldId id="307" r:id="rId5"/>
    <p:sldId id="264" r:id="rId6"/>
    <p:sldId id="263" r:id="rId7"/>
    <p:sldId id="267" r:id="rId8"/>
    <p:sldId id="292" r:id="rId9"/>
    <p:sldId id="268" r:id="rId10"/>
    <p:sldId id="293" r:id="rId11"/>
    <p:sldId id="266" r:id="rId12"/>
    <p:sldId id="294" r:id="rId13"/>
    <p:sldId id="295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307"/>
            <p14:sldId id="264"/>
            <p14:sldId id="263"/>
            <p14:sldId id="267"/>
            <p14:sldId id="292"/>
            <p14:sldId id="268"/>
            <p14:sldId id="293"/>
            <p14:sldId id="266"/>
            <p14:sldId id="294"/>
            <p14:sldId id="295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22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21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250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199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60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1BB6CDA-484D-80D5-4A61-3B480E92EDE9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46B95B5C-0A7B-FE1F-50B5-86388E9493B1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C0AA221E-A969-1A92-905E-7EF844CE3705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FAED2DC8-FA5F-31D9-7E87-27FD94B61AE2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1D35348-719A-A535-1C7F-02F39E995BB1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3E0DC5AE-BAE6-1989-8CA9-F3BB2FD52008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096377B-754D-A562-8840-7664BF61F407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DDB6D0B-7A6A-7665-7C12-A290784171AC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1DDBF082-6D5D-9750-4671-2DBAF40357F2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C379475D-1FEE-4233-2517-49B3457701B5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EB02301-78E1-061F-1D7F-6E2E9ECA7773}"/>
              </a:ext>
            </a:extLst>
          </p:cNvPr>
          <p:cNvSpPr txBox="1"/>
          <p:nvPr userDrawn="1"/>
        </p:nvSpPr>
        <p:spPr>
          <a:xfrm>
            <a:off x="-2910" y="1261983"/>
            <a:ext cx="9146909" cy="56047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5800" y="-17933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58073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설 계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BFA2A4B2-3C28-4419-434A-A3D05BD45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025298"/>
              </p:ext>
            </p:extLst>
          </p:nvPr>
        </p:nvGraphicFramePr>
        <p:xfrm>
          <a:off x="978488" y="1789564"/>
          <a:ext cx="7789963" cy="3841308"/>
        </p:xfrm>
        <a:graphic>
          <a:graphicData uri="http://schemas.openxmlformats.org/drawingml/2006/table">
            <a:tbl>
              <a:tblPr firstRow="1" bandRow="1"/>
              <a:tblGrid>
                <a:gridCol w="1784956">
                  <a:extLst>
                    <a:ext uri="{9D8B030D-6E8A-4147-A177-3AD203B41FA5}">
                      <a16:colId xmlns:a16="http://schemas.microsoft.com/office/drawing/2014/main" val="3112665830"/>
                    </a:ext>
                  </a:extLst>
                </a:gridCol>
                <a:gridCol w="6005007">
                  <a:extLst>
                    <a:ext uri="{9D8B030D-6E8A-4147-A177-3AD203B41FA5}">
                      <a16:colId xmlns:a16="http://schemas.microsoft.com/office/drawing/2014/main" val="3034320341"/>
                    </a:ext>
                  </a:extLst>
                </a:gridCol>
              </a:tblGrid>
              <a:tr h="12804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고수준 </a:t>
                      </a:r>
                      <a:endParaRPr lang="en-US" altLang="ko-KR" sz="28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설계</a:t>
                      </a:r>
                      <a:endParaRPr lang="ko-KR" altLang="en-US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구조 설계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데이터 흐름 다이어그램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시스템의 구성 요소 및 상호 작용 등을 고려해 프로그램의 전체 구조 결정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87055"/>
                  </a:ext>
                </a:extLst>
              </a:tr>
              <a:tr h="128043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800" b="0" i="0" u="none" strike="noStrike" kern="1200" baseline="0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저수준</a:t>
                      </a:r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endParaRPr lang="en-US" altLang="ko-KR" sz="28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설계</a:t>
                      </a:r>
                      <a:endParaRPr lang="ko-KR" altLang="en-US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시스템 구성 요소의 동작 방식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사용할 데이터 구조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인터페이스 디자인 결정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822903"/>
                  </a:ext>
                </a:extLst>
              </a:tr>
              <a:tr h="12804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설계 </a:t>
                      </a:r>
                      <a:endParaRPr lang="en-US" altLang="ko-KR" sz="28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8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검토</a:t>
                      </a:r>
                      <a:endParaRPr lang="ko-KR" altLang="en-US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설계의 완전성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일관성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정확성 등을 검증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문제점을 발견하고 수정하여 개발 단계에서 발생할 수 있는 문제를 사전에 방지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02637"/>
                  </a:ext>
                </a:extLst>
              </a:tr>
            </a:tbl>
          </a:graphicData>
        </a:graphic>
      </p:graphicFrame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6C6421-0CAF-BB08-BC8D-735CC870EE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14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1710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34514" y="1597808"/>
            <a:ext cx="8032121" cy="488627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설계 결과에 따라 프로그램 목적과 실행 환경 등에 가장 적합한 언어를 선택 → 프로그램 입력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출력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처리를 구체화하여 프로그램 코드 작성</a:t>
            </a:r>
            <a:endParaRPr lang="en-US" altLang="ko-KR" sz="29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표준화한 프로그래밍 방식과 규칙에 따라 프로그램 작성 → 프로그램 코드의 품질 유지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테스트 및 유지 보수 단계에서 프로그램 코드 수정을 쉽게 할 수 있게 작성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코드에 대한 설명 주석을 충분히 함께 기록하는 것이 좋음</a:t>
            </a:r>
            <a:endParaRPr lang="en-US" altLang="ko-KR" sz="2900" spc="-15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60494" y="952946"/>
            <a:ext cx="8511430" cy="585801"/>
            <a:chOff x="994443" y="1217233"/>
            <a:chExt cx="8511430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 현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4443" y="1269400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C008D5-21A8-0137-C056-58AB15115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39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81671" y="1685743"/>
            <a:ext cx="8096571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구현 단계에서 작성한 프로그램의 정확한 작동 여부를 확인하기 위하여 다양한 시나리오와 데이터를 활용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프로그램을 검증하고 오류를 수정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단위 테스트와 시스템 테스트를 포함한 여러 유형의 테스트 진행 중 발견한 문제점을 수정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프로그램의 안정성을 확보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72615" y="997207"/>
            <a:ext cx="8481868" cy="585801"/>
            <a:chOff x="1024005" y="1217233"/>
            <a:chExt cx="848186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테스트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1024005" y="1245461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A08B22-8EE4-A10A-9EE2-B38EA52E3A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95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82260" y="1703852"/>
            <a:ext cx="8035020" cy="38090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개발 후 지속적인 업데이트와 개선 작업 필요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spc="-150" dirty="0">
                <a:solidFill>
                  <a:schemeClr val="tx1"/>
                </a:solidFill>
                <a:latin typeface="+mj-ea"/>
                <a:ea typeface="+mj-ea"/>
              </a:rPr>
              <a:t>오류 수정</a:t>
            </a:r>
            <a:r>
              <a:rPr lang="en-US" altLang="ko-KR" sz="3200" spc="-15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spc="-150" dirty="0">
                <a:solidFill>
                  <a:schemeClr val="tx1"/>
                </a:solidFill>
                <a:latin typeface="+mj-ea"/>
                <a:ea typeface="+mj-ea"/>
              </a:rPr>
              <a:t>성능 향상</a:t>
            </a:r>
            <a:r>
              <a:rPr lang="en-US" altLang="ko-KR" sz="3200" spc="-15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spc="-150" dirty="0">
                <a:solidFill>
                  <a:schemeClr val="tx1"/>
                </a:solidFill>
                <a:latin typeface="+mj-ea"/>
                <a:ea typeface="+mj-ea"/>
              </a:rPr>
              <a:t>새로운 기능의 적용 등 진행</a:t>
            </a:r>
            <a:endParaRPr lang="en-US" altLang="ko-KR" sz="3200" spc="-15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spc="-150" dirty="0">
                <a:solidFill>
                  <a:schemeClr val="tx1"/>
                </a:solidFill>
                <a:latin typeface="+mj-ea"/>
                <a:ea typeface="+mj-ea"/>
              </a:rPr>
              <a:t>사용자와 기술적인 변화 등에 따른 프로그램 개선과 발전을 위해 유지 보수 필수적</a:t>
            </a:r>
            <a:endParaRPr lang="en-US" altLang="ko-KR" sz="3200" spc="-150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just">
              <a:lnSpc>
                <a:spcPts val="4200"/>
              </a:lnSpc>
              <a:buSzPct val="70000"/>
            </a:pPr>
            <a:endParaRPr lang="en-US" altLang="ko-KR" sz="2900" spc="-15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5092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유지 보수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0286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E6D61A-1F44-4AFA-D798-D36D82FD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815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91590" y="150359"/>
            <a:ext cx="8786948" cy="53695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BD3E5D-24C4-2DF6-41F8-F612F7A5B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655ECED-C8A7-33ED-6D07-F2B44F22D7CF}"/>
              </a:ext>
            </a:extLst>
          </p:cNvPr>
          <p:cNvGrpSpPr/>
          <p:nvPr/>
        </p:nvGrpSpPr>
        <p:grpSpPr>
          <a:xfrm>
            <a:off x="897466" y="3142868"/>
            <a:ext cx="7280215" cy="756759"/>
            <a:chOff x="997993" y="1188028"/>
            <a:chExt cx="9706952" cy="1009012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4315EC0-3CEC-3088-4C75-0C171C7925E5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3DFDA65C-D873-D34B-AE93-B4E91D37B51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907E707-E577-703D-FD52-79B9840E4B3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1066B9-E894-301B-9DA0-541606ACC9EC}"/>
                </a:ext>
              </a:extLst>
            </p:cNvPr>
            <p:cNvSpPr txBox="1"/>
            <p:nvPr/>
          </p:nvSpPr>
          <p:spPr>
            <a:xfrm>
              <a:off x="997993" y="1188028"/>
              <a:ext cx="1156359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5312D3-F8E9-7102-E199-76CAE5A22D45}"/>
                </a:ext>
              </a:extLst>
            </p:cNvPr>
            <p:cNvSpPr txBox="1"/>
            <p:nvPr/>
          </p:nvSpPr>
          <p:spPr>
            <a:xfrm>
              <a:off x="2204629" y="1401879"/>
              <a:ext cx="67226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64267" y="2252215"/>
            <a:ext cx="6745361" cy="618654"/>
            <a:chOff x="1053072" y="1191488"/>
            <a:chExt cx="9651873" cy="1005552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53072" y="1191488"/>
              <a:ext cx="1060374" cy="8504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3333" y="2991717"/>
            <a:ext cx="7256930" cy="781527"/>
            <a:chOff x="993951" y="1239219"/>
            <a:chExt cx="9710994" cy="973596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973596"/>
              <a:chOff x="1128051" y="1239219"/>
              <a:chExt cx="9576894" cy="973596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957820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93951" y="1312554"/>
              <a:ext cx="1233051" cy="770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1"/>
              <a:ext cx="8196881" cy="7115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65444" y="3921628"/>
            <a:ext cx="6718057" cy="661702"/>
            <a:chOff x="1058456" y="1191491"/>
            <a:chExt cx="9646489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58456" y="1286599"/>
              <a:ext cx="1053691" cy="701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4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42144" y="1348941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9454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3A5FA76-9DD2-471A-AA44-066B2067E543}"/>
              </a:ext>
            </a:extLst>
          </p:cNvPr>
          <p:cNvGrpSpPr/>
          <p:nvPr/>
        </p:nvGrpSpPr>
        <p:grpSpPr>
          <a:xfrm>
            <a:off x="952880" y="3417054"/>
            <a:ext cx="7249722" cy="754161"/>
            <a:chOff x="1053193" y="1191491"/>
            <a:chExt cx="9651752" cy="1005549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AF966F6-1415-901C-E3E4-1AEF310BCC7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912CACEA-F6E5-9ECA-6A2A-47ABD7A0134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C47EA50C-02F4-971B-4B76-ADA729BD2C9D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D797ADB-410E-17AA-8007-F7C364C01C3E}"/>
                </a:ext>
              </a:extLst>
            </p:cNvPr>
            <p:cNvSpPr txBox="1"/>
            <p:nvPr/>
          </p:nvSpPr>
          <p:spPr>
            <a:xfrm>
              <a:off x="1053193" y="121125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7D5A2AF-7347-2B88-9828-13D2061DA90A}"/>
                </a:ext>
              </a:extLst>
            </p:cNvPr>
            <p:cNvSpPr txBox="1"/>
            <p:nvPr/>
          </p:nvSpPr>
          <p:spPr>
            <a:xfrm>
              <a:off x="2204628" y="1401879"/>
              <a:ext cx="660309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80A1355-2E65-85FC-FE83-5E49A50A0F79}"/>
              </a:ext>
            </a:extLst>
          </p:cNvPr>
          <p:cNvGrpSpPr/>
          <p:nvPr/>
        </p:nvGrpSpPr>
        <p:grpSpPr>
          <a:xfrm>
            <a:off x="1035485" y="4338998"/>
            <a:ext cx="6835387" cy="603545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CE4434D0-8BCD-321B-2181-2A2CBC9E5673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17F1EA96-DF05-D366-BE7C-57A3CCD96E58}"/>
                </a:ext>
              </a:extLst>
            </p:cNvPr>
            <p:cNvSpPr/>
            <p:nvPr/>
          </p:nvSpPr>
          <p:spPr>
            <a:xfrm>
              <a:off x="1128051" y="1191491"/>
              <a:ext cx="886472" cy="10055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0E24B29-6464-0432-E4C4-ED3A28EEF603}"/>
              </a:ext>
            </a:extLst>
          </p:cNvPr>
          <p:cNvSpPr txBox="1"/>
          <p:nvPr/>
        </p:nvSpPr>
        <p:spPr>
          <a:xfrm>
            <a:off x="1026692" y="4383050"/>
            <a:ext cx="632709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2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886955-D53A-51AF-506A-C471C5F08D63}"/>
              </a:ext>
            </a:extLst>
          </p:cNvPr>
          <p:cNvSpPr txBox="1"/>
          <p:nvPr/>
        </p:nvSpPr>
        <p:spPr>
          <a:xfrm>
            <a:off x="1832466" y="4415689"/>
            <a:ext cx="253203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알고리즘</a:t>
            </a:r>
          </a:p>
        </p:txBody>
      </p:sp>
    </p:spTree>
    <p:extLst>
      <p:ext uri="{BB962C8B-B14F-4D97-AF65-F5344CB8AC3E}">
        <p14:creationId xmlns:p14="http://schemas.microsoft.com/office/powerpoint/2010/main" val="1484078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95164" y="134247"/>
            <a:ext cx="7605476" cy="4692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22</a:t>
            </a:r>
            <a:r>
              <a:rPr lang="ko-KR" altLang="en-US" sz="1350" b="1" dirty="0"/>
              <a:t>쪽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56170" y="170953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904850" y="181740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81225" y="5750579"/>
            <a:ext cx="6878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컴퓨터를 사용해서 원하는 작업을 수행하거나 문제를 해결하기 위한 알고리즘은 어떻게 작성할 수 있을까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41" y="5588806"/>
            <a:ext cx="582384" cy="66941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A909042-BD77-CFF0-5B94-D975F637E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38" y="890790"/>
            <a:ext cx="7045034" cy="4126503"/>
          </a:xfrm>
          <a:prstGeom prst="rect">
            <a:avLst/>
          </a:prstGeom>
        </p:spPr>
      </p:pic>
      <p:sp>
        <p:nvSpPr>
          <p:cNvPr id="10" name="텍스트 개체 틀 1">
            <a:extLst>
              <a:ext uri="{FF2B5EF4-FFF2-40B4-BE49-F238E27FC236}">
                <a16:creationId xmlns:a16="http://schemas.microsoft.com/office/drawing/2014/main" id="{8566E696-75F6-5834-6CD2-7C06D50298DA}"/>
              </a:ext>
            </a:extLst>
          </p:cNvPr>
          <p:cNvSpPr txBox="1">
            <a:spLocks/>
          </p:cNvSpPr>
          <p:nvPr/>
        </p:nvSpPr>
        <p:spPr bwMode="auto">
          <a:xfrm>
            <a:off x="2388513" y="5015523"/>
            <a:ext cx="45560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꼬마 김밥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만들기의 준비물 및 조리법 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7390A95-C15A-F29C-C2C6-B31740CA6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5451" y="1307717"/>
            <a:ext cx="7688284" cy="2077492"/>
            <a:chOff x="981038" y="1318327"/>
            <a:chExt cx="6668085" cy="207749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5" y="1318327"/>
              <a:ext cx="6561948" cy="20774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</a:t>
              </a:r>
              <a:r>
                <a:rPr lang="ko-KR" altLang="en-US" sz="32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램을 효율적으로 개발하기 위한 체계적 절차와 단계별 유의 사항을 설명할 수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37700" y="3816770"/>
            <a:ext cx="7611701" cy="1585049"/>
            <a:chOff x="981038" y="1318327"/>
            <a:chExt cx="6601664" cy="15850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프로그램 개발 절차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2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프로그램 개발 단계별 유의사항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6FDD82-C4E8-A46A-4255-FFFA1686E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63906" y="2635131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요구 사항 분석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707586" y="3390711"/>
            <a:ext cx="7920000" cy="227857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프로그램에 필요한 요구 사항들을 수집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분류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조직화한 후 명확하게 기술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검증</a:t>
            </a:r>
            <a:endParaRPr lang="en-US" altLang="ko-KR" sz="32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프로그램의 목적과 사용자의 요구 사항을 정확하게 파악하여 문서화하는 것이 중요</a:t>
            </a:r>
            <a:endParaRPr lang="en-US" altLang="ko-KR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1BD36-FB95-2E63-E7A7-BB583B8EB624}"/>
              </a:ext>
            </a:extLst>
          </p:cNvPr>
          <p:cNvSpPr txBox="1"/>
          <p:nvPr/>
        </p:nvSpPr>
        <p:spPr>
          <a:xfrm>
            <a:off x="961221" y="1253748"/>
            <a:ext cx="1112843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dirty="0"/>
              <a:t>요구사항분석</a:t>
            </a: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C9EB4499-58C7-9F3D-8D97-9B3E160290C9}"/>
              </a:ext>
            </a:extLst>
          </p:cNvPr>
          <p:cNvSpPr/>
          <p:nvPr/>
        </p:nvSpPr>
        <p:spPr>
          <a:xfrm>
            <a:off x="2138070" y="1379164"/>
            <a:ext cx="300646" cy="17846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47714A-F812-1BCB-BDA4-7937E6683F97}"/>
              </a:ext>
            </a:extLst>
          </p:cNvPr>
          <p:cNvSpPr txBox="1"/>
          <p:nvPr/>
        </p:nvSpPr>
        <p:spPr>
          <a:xfrm>
            <a:off x="6956394" y="1270290"/>
            <a:ext cx="1226385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유지 보수</a:t>
            </a:r>
            <a:endParaRPr lang="en-US" altLang="ko-KR" dirty="0"/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AA98A1D3-113D-96F3-F9FC-470C8C9FCFD3}"/>
              </a:ext>
            </a:extLst>
          </p:cNvPr>
          <p:cNvGrpSpPr/>
          <p:nvPr/>
        </p:nvGrpSpPr>
        <p:grpSpPr>
          <a:xfrm>
            <a:off x="2573438" y="1283697"/>
            <a:ext cx="1158172" cy="369332"/>
            <a:chOff x="929246" y="1354645"/>
            <a:chExt cx="1158172" cy="36933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47D8E58-6413-ADB9-DBDD-40E9473714EC}"/>
                </a:ext>
              </a:extLst>
            </p:cNvPr>
            <p:cNvSpPr txBox="1"/>
            <p:nvPr/>
          </p:nvSpPr>
          <p:spPr>
            <a:xfrm>
              <a:off x="929246" y="1354645"/>
              <a:ext cx="725349" cy="36933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dirty="0"/>
                <a:t>설계</a:t>
              </a:r>
            </a:p>
          </p:txBody>
        </p:sp>
        <p:sp>
          <p:nvSpPr>
            <p:cNvPr id="42" name="화살표: 오른쪽 41">
              <a:extLst>
                <a:ext uri="{FF2B5EF4-FFF2-40B4-BE49-F238E27FC236}">
                  <a16:creationId xmlns:a16="http://schemas.microsoft.com/office/drawing/2014/main" id="{C46D6542-C3E1-6BC3-735C-74DC1BB3FC61}"/>
                </a:ext>
              </a:extLst>
            </p:cNvPr>
            <p:cNvSpPr/>
            <p:nvPr/>
          </p:nvSpPr>
          <p:spPr>
            <a:xfrm>
              <a:off x="1782618" y="1433477"/>
              <a:ext cx="304800" cy="188258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FD5EEE3-3F68-DCE2-A91D-118CA0197748}"/>
              </a:ext>
            </a:extLst>
          </p:cNvPr>
          <p:cNvSpPr txBox="1"/>
          <p:nvPr/>
        </p:nvSpPr>
        <p:spPr>
          <a:xfrm>
            <a:off x="3838172" y="1283697"/>
            <a:ext cx="826224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구현</a:t>
            </a:r>
            <a:endParaRPr lang="en-US" altLang="ko-KR" dirty="0"/>
          </a:p>
        </p:txBody>
      </p:sp>
      <p:sp>
        <p:nvSpPr>
          <p:cNvPr id="45" name="화살표: 오른쪽 44">
            <a:extLst>
              <a:ext uri="{FF2B5EF4-FFF2-40B4-BE49-F238E27FC236}">
                <a16:creationId xmlns:a16="http://schemas.microsoft.com/office/drawing/2014/main" id="{D7CDED0D-6EC3-310E-25BE-B2B1432BF51D}"/>
              </a:ext>
            </a:extLst>
          </p:cNvPr>
          <p:cNvSpPr/>
          <p:nvPr/>
        </p:nvSpPr>
        <p:spPr>
          <a:xfrm>
            <a:off x="4796934" y="1321498"/>
            <a:ext cx="333840" cy="2015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833478F-9A8B-C4BF-F3E1-1245F7CD6E42}"/>
              </a:ext>
            </a:extLst>
          </p:cNvPr>
          <p:cNvSpPr txBox="1"/>
          <p:nvPr/>
        </p:nvSpPr>
        <p:spPr>
          <a:xfrm>
            <a:off x="5274975" y="1277494"/>
            <a:ext cx="1128218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테스트</a:t>
            </a:r>
            <a:endParaRPr lang="en-US" altLang="ko-KR" dirty="0"/>
          </a:p>
        </p:txBody>
      </p:sp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id="{B56206C9-40A3-C18B-5959-2EE22650AD1D}"/>
              </a:ext>
            </a:extLst>
          </p:cNvPr>
          <p:cNvSpPr/>
          <p:nvPr/>
        </p:nvSpPr>
        <p:spPr>
          <a:xfrm>
            <a:off x="6518237" y="1328130"/>
            <a:ext cx="304800" cy="188258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텍스트 개체 틀 1">
            <a:extLst>
              <a:ext uri="{FF2B5EF4-FFF2-40B4-BE49-F238E27FC236}">
                <a16:creationId xmlns:a16="http://schemas.microsoft.com/office/drawing/2014/main" id="{EA6E2C3B-B28A-82A7-2735-A3D23DFFF220}"/>
              </a:ext>
            </a:extLst>
          </p:cNvPr>
          <p:cNvSpPr txBox="1">
            <a:spLocks/>
          </p:cNvSpPr>
          <p:nvPr/>
        </p:nvSpPr>
        <p:spPr bwMode="auto">
          <a:xfrm>
            <a:off x="3100365" y="1958290"/>
            <a:ext cx="21948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절차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3E3B31-7C9F-87E7-01ED-8E51A0520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78467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50908"/>
            <a:ext cx="8481868" cy="585801"/>
            <a:chOff x="980892" y="1226198"/>
            <a:chExt cx="8481868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요구 사항 분석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80892" y="1298310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3688135-633D-F7C4-7D22-A42F935F9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52847"/>
              </p:ext>
            </p:extLst>
          </p:nvPr>
        </p:nvGraphicFramePr>
        <p:xfrm>
          <a:off x="743137" y="1780920"/>
          <a:ext cx="7920000" cy="4389120"/>
        </p:xfrm>
        <a:graphic>
          <a:graphicData uri="http://schemas.openxmlformats.org/drawingml/2006/table">
            <a:tbl>
              <a:tblPr firstRow="1" bandRow="1"/>
              <a:tblGrid>
                <a:gridCol w="1503680">
                  <a:extLst>
                    <a:ext uri="{9D8B030D-6E8A-4147-A177-3AD203B41FA5}">
                      <a16:colId xmlns:a16="http://schemas.microsoft.com/office/drawing/2014/main" val="3112665830"/>
                    </a:ext>
                  </a:extLst>
                </a:gridCol>
                <a:gridCol w="6416320">
                  <a:extLst>
                    <a:ext uri="{9D8B030D-6E8A-4147-A177-3AD203B41FA5}">
                      <a16:colId xmlns:a16="http://schemas.microsoft.com/office/drawing/2014/main" val="3034320341"/>
                    </a:ext>
                  </a:extLst>
                </a:gridCol>
              </a:tblGrid>
              <a:tr h="103401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수집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인터뷰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설문 조사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사용자 시나리오 분석 등을 통하여 프로그램 사용자와 이해관계자로부터 요구 사항 수집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87055"/>
                  </a:ext>
                </a:extLst>
              </a:tr>
              <a:tr h="1034013"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요구 사항</a:t>
                      </a:r>
                    </a:p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분류 및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조직화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수집된 요구 사항을 분류하고 정리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</a:p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기능적 요구 사항과 비기능적 요구 사항으로 구분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822903"/>
                  </a:ext>
                </a:extLst>
              </a:tr>
              <a:tr h="103401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기술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사항을 명확하고 구체적으로 기술</a:t>
                      </a:r>
                      <a:endParaRPr lang="en-US" altLang="ko-KR" sz="2400" b="0" i="0" u="none" strike="noStrike" kern="1200" spc="-15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just"/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 과정은 요구 사항을 명확히 하며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이해관계자 간의 혼란을 최소화하는 데 도움이 됨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02637"/>
                  </a:ext>
                </a:extLst>
              </a:tr>
              <a:tr h="72380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  <a:cs typeface="+mn-cs"/>
                      </a:endParaRPr>
                    </a:p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검증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사용자와 이해관계자로부터 받은 요구 사항의 정확성과 완전성을 검사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·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증명하는 과정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473919"/>
                  </a:ext>
                </a:extLst>
              </a:tr>
            </a:tbl>
          </a:graphicData>
        </a:graphic>
      </p:graphicFrame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B7A3F3-903E-F647-4938-540115A971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06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설 계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696671" y="1692746"/>
            <a:ext cx="7920000" cy="396852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요구 사항 분석 결과를 바탕으로 프로그램의 구조를 설계하여 프로그램 구현에 필요한 구체적인 구조와 상세한 기능을 검토하게 됨</a:t>
            </a: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설계 단계는 프로그램 개발에 결정적 역할을 함</a:t>
            </a:r>
            <a:endParaRPr lang="en-US" altLang="ko-KR" sz="31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개발 과정에서 구현</a:t>
            </a: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테스트</a:t>
            </a: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유지보수 가능하게 함</a:t>
            </a:r>
            <a:endParaRPr lang="en-US" altLang="ko-KR" sz="31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68F083-E975-D787-6325-521E37C403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92181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1488</TotalTime>
  <Words>495</Words>
  <Application>Microsoft Office PowerPoint</Application>
  <PresentationFormat>화면 슬라이드 쇼(4:3)</PresentationFormat>
  <Paragraphs>114</Paragraphs>
  <Slides>14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5" baseType="lpstr">
      <vt:lpstr>Adobe 고딕 Std B</vt:lpstr>
      <vt:lpstr>HUWindgoth150</vt:lpstr>
      <vt:lpstr>HY중고딕</vt:lpstr>
      <vt:lpstr>HY헤드라인M</vt:lpstr>
      <vt:lpstr>나눔고딕 ExtraBold</vt:lpstr>
      <vt:lpstr>맑은 고딕</vt:lpstr>
      <vt:lpstr>Arial</vt:lpstr>
      <vt:lpstr>Candara</vt:lpstr>
      <vt:lpstr>Corbel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36</cp:revision>
  <dcterms:created xsi:type="dcterms:W3CDTF">2024-05-29T02:53:03Z</dcterms:created>
  <dcterms:modified xsi:type="dcterms:W3CDTF">2025-07-01T06:53:39Z</dcterms:modified>
</cp:coreProperties>
</file>