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4"/>
  </p:notesMasterIdLst>
  <p:sldIdLst>
    <p:sldId id="256" r:id="rId2"/>
    <p:sldId id="262" r:id="rId3"/>
    <p:sldId id="308" r:id="rId4"/>
    <p:sldId id="309" r:id="rId5"/>
    <p:sldId id="264" r:id="rId6"/>
    <p:sldId id="263" r:id="rId7"/>
    <p:sldId id="267" r:id="rId8"/>
    <p:sldId id="268" r:id="rId9"/>
    <p:sldId id="266" r:id="rId10"/>
    <p:sldId id="269" r:id="rId11"/>
    <p:sldId id="270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308"/>
            <p14:sldId id="309"/>
            <p14:sldId id="264"/>
            <p14:sldId id="263"/>
            <p14:sldId id="267"/>
            <p14:sldId id="268"/>
            <p14:sldId id="266"/>
            <p14:sldId id="269"/>
            <p14:sldId id="27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84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1884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199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58AFA64-D652-8B0D-4CC9-E1A6CDF624D1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1D088C95-7B2B-2CF1-05AC-8123F12FE72E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E6871A01-50F5-3858-C20F-2F57EEB7C648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0FBA4F16-1941-BC66-3DE3-708B679ACF37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D60C256-B6B4-08E4-B117-4367FAC05C5C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F60A7FB7-0E29-E68C-87B4-198E24921BD9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EEF6D-E3E6-D48E-5598-548F0EA88908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AD7DA53-426D-16B1-A65F-E1FB234D1E56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8657F23D-F71B-164F-A121-632AB9FF089E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44526E2C-739B-327A-39A2-E2AB6C48EDAA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753FD0F-58AB-6231-F75B-70BFAA059181}"/>
              </a:ext>
            </a:extLst>
          </p:cNvPr>
          <p:cNvSpPr txBox="1"/>
          <p:nvPr userDrawn="1"/>
        </p:nvSpPr>
        <p:spPr>
          <a:xfrm>
            <a:off x="-3148" y="3577343"/>
            <a:ext cx="9144240" cy="328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9873" y="2408141"/>
            <a:ext cx="7920000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어떤 데이터와 그 데이터에 접근할 수 있는 코드를 포함하는 객체를 중심으로 프로그램 코드를 설계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 작성하는 방법</a:t>
            </a:r>
            <a:endParaRPr lang="en-US" altLang="ko-KR" sz="30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객체들 사이의 상호 작용과 변화를 중심으로 프로그램 설계와 작성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C++, C#, Java, JavaScript, Python, R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등 최신 프로그래밍 언어에서 대부분 지원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0286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E840F6C-267D-1D6D-881B-9C09ED79A69A}"/>
              </a:ext>
            </a:extLst>
          </p:cNvPr>
          <p:cNvSpPr/>
          <p:nvPr/>
        </p:nvSpPr>
        <p:spPr>
          <a:xfrm>
            <a:off x="629401" y="1659171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객체 지향 프로그래밍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FD6E76-FB3C-AB9C-D832-ECFAD2E2C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10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8A1C82D9-2AA8-4BAD-B6DA-0C14FB781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081" y="1618984"/>
            <a:ext cx="5468113" cy="4029637"/>
          </a:xfrm>
          <a:prstGeom prst="rect">
            <a:avLst/>
          </a:prstGeom>
        </p:spPr>
      </p:pic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9AD1E3F8-BF1F-2E1D-94F1-8A543F2E93F1}"/>
              </a:ext>
            </a:extLst>
          </p:cNvPr>
          <p:cNvSpPr txBox="1">
            <a:spLocks/>
          </p:cNvSpPr>
          <p:nvPr/>
        </p:nvSpPr>
        <p:spPr bwMode="auto">
          <a:xfrm>
            <a:off x="1870081" y="5893672"/>
            <a:ext cx="56092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1" i="0" u="none" strike="noStrike" baseline="0" dirty="0">
                <a:latin typeface="YDVYGO33"/>
              </a:rPr>
              <a:t>절차적 프로그래밍과 객체 지향 프로그래밍의 비교</a:t>
            </a:r>
            <a:endParaRPr kumimoji="0"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52B2F8-2A24-66A0-39A9-ECB501EB8739}"/>
              </a:ext>
            </a:extLst>
          </p:cNvPr>
          <p:cNvSpPr txBox="1"/>
          <p:nvPr/>
        </p:nvSpPr>
        <p:spPr>
          <a:xfrm>
            <a:off x="1087176" y="1685365"/>
            <a:ext cx="6883806" cy="4168543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257063-DC29-A6ED-7ADD-8D1648CFB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36E301E-4EDA-D50E-E7BD-3413BF715AED}"/>
              </a:ext>
            </a:extLst>
          </p:cNvPr>
          <p:cNvSpPr txBox="1"/>
          <p:nvPr/>
        </p:nvSpPr>
        <p:spPr>
          <a:xfrm>
            <a:off x="1069758" y="20286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E282FF-3B94-DB95-C4F2-B2EA5C1745CC}"/>
              </a:ext>
            </a:extLst>
          </p:cNvPr>
          <p:cNvSpPr txBox="1"/>
          <p:nvPr/>
        </p:nvSpPr>
        <p:spPr>
          <a:xfrm>
            <a:off x="249364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2693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147777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383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685DF9-7D56-2617-E09A-C6629EC82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 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74527-CD83-28B5-B1E8-BC9FF8C92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29430" y="2121581"/>
            <a:ext cx="7248251" cy="754162"/>
            <a:chOff x="1040611" y="1191491"/>
            <a:chExt cx="966433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40611" y="1238827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30" y="1401879"/>
              <a:ext cx="41288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30158" y="3183565"/>
            <a:ext cx="6752435" cy="607487"/>
            <a:chOff x="1009092" y="1191491"/>
            <a:chExt cx="9695853" cy="1021324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21324"/>
              <a:chOff x="1128051" y="1191491"/>
              <a:chExt cx="9576894" cy="1021324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26431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09092" y="1231062"/>
              <a:ext cx="1082905" cy="8279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2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0"/>
              <a:ext cx="6722619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29431" y="3985227"/>
            <a:ext cx="6754070" cy="598104"/>
            <a:chOff x="1006745" y="1191491"/>
            <a:chExt cx="9698200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884243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06745" y="1202669"/>
              <a:ext cx="1005550" cy="8279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9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57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19067" y="3777387"/>
            <a:ext cx="7238815" cy="754162"/>
            <a:chOff x="1053193" y="1191491"/>
            <a:chExt cx="9651752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53193" y="1258144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67150" y="1401879"/>
              <a:ext cx="660309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 언어의 개념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15735E-F7B0-8268-D143-69CC1E594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5FBD716E-8CF4-F8C3-2890-8B19FA4D8C7C}"/>
              </a:ext>
            </a:extLst>
          </p:cNvPr>
          <p:cNvGrpSpPr/>
          <p:nvPr/>
        </p:nvGrpSpPr>
        <p:grpSpPr>
          <a:xfrm>
            <a:off x="986118" y="4741152"/>
            <a:ext cx="6421341" cy="649816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443803DE-8E88-CA1B-7441-0E5E1140E56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34C8EBF5-4484-1913-1BAB-4F2C34DB162B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7A22068-6BD5-E0FC-94FC-89A34F6F91CE}"/>
              </a:ext>
            </a:extLst>
          </p:cNvPr>
          <p:cNvSpPr txBox="1"/>
          <p:nvPr/>
        </p:nvSpPr>
        <p:spPr>
          <a:xfrm>
            <a:off x="1747162" y="4840328"/>
            <a:ext cx="484522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 언어의 종류와 특징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5A1AF6-0826-9655-AD9B-C7CAC37A7CB7}"/>
              </a:ext>
            </a:extLst>
          </p:cNvPr>
          <p:cNvSpPr txBox="1"/>
          <p:nvPr/>
        </p:nvSpPr>
        <p:spPr>
          <a:xfrm>
            <a:off x="937349" y="4759536"/>
            <a:ext cx="86070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8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2158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89345" y="137000"/>
            <a:ext cx="8664542" cy="49279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12</a:t>
            </a:r>
            <a:r>
              <a:rPr lang="ko-KR" altLang="en-US" sz="1350" b="1" dirty="0"/>
              <a:t>쪽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36634" y="191517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883374" y="122404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78011" y="6018497"/>
            <a:ext cx="6878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어떤 프로그래밍 언어를 가장 많이 사용하고 있을까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38" y="5447185"/>
            <a:ext cx="731973" cy="8413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2386EB4-7105-4AEF-5CA8-0E9B5952E7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374" y="980545"/>
            <a:ext cx="7411484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0286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5451" y="1227451"/>
            <a:ext cx="7874202" cy="1585049"/>
            <a:chOff x="981038" y="1318327"/>
            <a:chExt cx="6601664" cy="158504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언어의 개념을 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81038" y="3151299"/>
            <a:ext cx="7611701" cy="1092607"/>
            <a:chOff x="981038" y="1318327"/>
            <a:chExt cx="6601664" cy="109260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 개념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DA2CB0-638C-5674-9558-B30CC031A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프로그래밍과 프로그래밍 언어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606323" y="1768426"/>
            <a:ext cx="8093540" cy="281436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1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</a:t>
            </a:r>
            <a:r>
              <a:rPr lang="en-US" altLang="ko-KR" sz="31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1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컴퓨터 프로그램을 만드는 작업</a:t>
            </a:r>
            <a:endParaRPr lang="en-US" altLang="ko-KR" sz="31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100" spc="-1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r>
              <a:rPr lang="en-US" altLang="ko-KR" sz="31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1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프로그래밍에 사용하는 언어</a:t>
            </a:r>
            <a:endParaRPr lang="en-US" altLang="ko-KR" sz="3100" spc="-1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9875" indent="-269875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100" spc="-1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언어가 자연어와 다른 점 </a:t>
            </a:r>
            <a:r>
              <a:rPr lang="en-US" altLang="ko-KR" sz="31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 </a:t>
            </a:r>
          </a:p>
          <a:p>
            <a:pPr marL="269875" indent="-269875" algn="just">
              <a:lnSpc>
                <a:spcPts val="4200"/>
              </a:lnSpc>
              <a:buSzPct val="70000"/>
            </a:pPr>
            <a:r>
              <a:rPr lang="en-US" altLang="ko-KR" sz="31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제한된 개수의 기호와 단어를 사용하므로 정확한 형식에 맞게 논리적으로 작성</a:t>
            </a:r>
            <a:endParaRPr lang="en-US" altLang="ko-KR" sz="3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B30C31-816C-BFF3-D221-9D010FCD1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프로그래밍과 프로그래밍 언어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539909" y="1518685"/>
            <a:ext cx="7920000" cy="166301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사람이 원하는 작업을 컴퓨터로 수생하도록 명확하고 구체적인 실행 명령을 순서대로 나열한 것</a:t>
            </a:r>
            <a:endParaRPr lang="en-US" altLang="ko-KR" sz="30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436E8D3-A919-32DF-9249-E6E5B0013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999" y="3261077"/>
            <a:ext cx="3639657" cy="234191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5D7C07E-4715-958C-F95E-36657412CA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6071" y="3258041"/>
            <a:ext cx="3704200" cy="2341911"/>
          </a:xfrm>
          <a:prstGeom prst="rect">
            <a:avLst/>
          </a:prstGeom>
        </p:spPr>
      </p:pic>
      <p:sp>
        <p:nvSpPr>
          <p:cNvPr id="27" name="텍스트 개체 틀 1">
            <a:extLst>
              <a:ext uri="{FF2B5EF4-FFF2-40B4-BE49-F238E27FC236}">
                <a16:creationId xmlns:a16="http://schemas.microsoft.com/office/drawing/2014/main" id="{96689B5C-5F55-0D01-B8B5-DCAF580060E5}"/>
              </a:ext>
            </a:extLst>
          </p:cNvPr>
          <p:cNvSpPr txBox="1">
            <a:spLocks/>
          </p:cNvSpPr>
          <p:nvPr/>
        </p:nvSpPr>
        <p:spPr bwMode="auto">
          <a:xfrm>
            <a:off x="1861117" y="5714135"/>
            <a:ext cx="15023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펀치 카드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C94B8559-8DA8-5D56-E6F8-704090A0F3B4}"/>
              </a:ext>
            </a:extLst>
          </p:cNvPr>
          <p:cNvSpPr txBox="1">
            <a:spLocks/>
          </p:cNvSpPr>
          <p:nvPr/>
        </p:nvSpPr>
        <p:spPr bwMode="auto">
          <a:xfrm>
            <a:off x="6217710" y="5744356"/>
            <a:ext cx="1189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오르골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FD7A50-4A03-AC80-8322-7AD30BD4B8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9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7291" y="2408141"/>
            <a:ext cx="7920000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명령이나 명령이 포함된 함수를 순서대로 불러 실행하는 형태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코드의 설계 및 작성 방법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변수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데이터 구조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함수 등으로 나누어 설계하여 프로그램을 작성하는 것이 중심</a:t>
            </a:r>
            <a:endParaRPr lang="en-US" altLang="ko-KR" sz="30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Fortran, ALGOL, COBOL, PL/I, BASIC, Pascal, C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에서 지원</a:t>
            </a:r>
            <a:endParaRPr lang="en-US" altLang="ko-KR" sz="30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0286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E840F6C-267D-1D6D-881B-9C09ED79A69A}"/>
              </a:ext>
            </a:extLst>
          </p:cNvPr>
          <p:cNvSpPr/>
          <p:nvPr/>
        </p:nvSpPr>
        <p:spPr>
          <a:xfrm>
            <a:off x="603879" y="1638146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절차적 프로그래밍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C25DE-AEA8-94C4-E510-0DFD0D59A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39633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1522</TotalTime>
  <Words>291</Words>
  <Application>Microsoft Office PowerPoint</Application>
  <PresentationFormat>화면 슬라이드 쇼(4:3)</PresentationFormat>
  <Paragraphs>73</Paragraphs>
  <Slides>12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4" baseType="lpstr">
      <vt:lpstr>Adobe 고딕 Std B</vt:lpstr>
      <vt:lpstr>HUWindgoth150</vt:lpstr>
      <vt:lpstr>HY중고딕</vt:lpstr>
      <vt:lpstr>HY헤드라인M</vt:lpstr>
      <vt:lpstr>YDVYGO33</vt:lpstr>
      <vt:lpstr>나눔고딕 ExtraBold</vt:lpstr>
      <vt:lpstr>맑은 고딕</vt:lpstr>
      <vt:lpstr>Arial</vt:lpstr>
      <vt:lpstr>Candara</vt:lpstr>
      <vt:lpstr>Corbel</vt:lpstr>
      <vt:lpstr>Wingdings 3</vt:lpstr>
      <vt:lpstr>New_Education02</vt:lpstr>
      <vt:lpstr>프로그래밍</vt:lpstr>
      <vt:lpstr>I. 프로그래밍의 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41</cp:revision>
  <dcterms:created xsi:type="dcterms:W3CDTF">2024-05-29T02:53:03Z</dcterms:created>
  <dcterms:modified xsi:type="dcterms:W3CDTF">2025-07-01T06:17:03Z</dcterms:modified>
</cp:coreProperties>
</file>