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58" r:id="rId2"/>
    <p:sldId id="274" r:id="rId3"/>
    <p:sldId id="275" r:id="rId4"/>
    <p:sldId id="269" r:id="rId5"/>
    <p:sldId id="270" r:id="rId6"/>
    <p:sldId id="336" r:id="rId7"/>
    <p:sldId id="339" r:id="rId8"/>
    <p:sldId id="282" r:id="rId9"/>
    <p:sldId id="340" r:id="rId10"/>
    <p:sldId id="341" r:id="rId11"/>
    <p:sldId id="342" r:id="rId12"/>
    <p:sldId id="343" r:id="rId13"/>
    <p:sldId id="281" r:id="rId14"/>
    <p:sldId id="286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296" r:id="rId38"/>
    <p:sldId id="366" r:id="rId39"/>
    <p:sldId id="367" r:id="rId40"/>
    <p:sldId id="368" r:id="rId41"/>
    <p:sldId id="323" r:id="rId42"/>
    <p:sldId id="369" r:id="rId43"/>
    <p:sldId id="370" r:id="rId44"/>
    <p:sldId id="371" r:id="rId45"/>
    <p:sldId id="372" r:id="rId46"/>
    <p:sldId id="373" r:id="rId47"/>
    <p:sldId id="334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02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5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343"/>
    <a:srgbClr val="333399"/>
    <a:srgbClr val="339966"/>
    <a:srgbClr val="F47B78"/>
    <a:srgbClr val="E0D6E9"/>
    <a:srgbClr val="F69E9C"/>
    <a:srgbClr val="D1E7C3"/>
    <a:srgbClr val="F7A5A3"/>
    <a:srgbClr val="F69492"/>
    <a:srgbClr val="F8A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72" y="114"/>
      </p:cViewPr>
      <p:guideLst>
        <p:guide orient="horz" pos="595"/>
        <p:guide pos="54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1D587-EA48-4EC2-8F20-77837AA533BA}" type="datetimeFigureOut">
              <a:rPr lang="ko-KR" altLang="en-US" smtClean="0"/>
              <a:t>2023-03-02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E2847-438E-4F12-B45A-E0BC5FD294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479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E2847-438E-4F12-B45A-E0BC5FD29467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229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2F037C2E-330E-4319-9140-37C4AB742E1D}"/>
              </a:ext>
            </a:extLst>
          </p:cNvPr>
          <p:cNvSpPr/>
          <p:nvPr userDrawn="1"/>
        </p:nvSpPr>
        <p:spPr>
          <a:xfrm>
            <a:off x="49" y="-12050"/>
            <a:ext cx="250118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/>
          </a:p>
        </p:txBody>
      </p:sp>
      <p:sp>
        <p:nvSpPr>
          <p:cNvPr id="5" name="Rectangle 33">
            <a:extLst>
              <a:ext uri="{FF2B5EF4-FFF2-40B4-BE49-F238E27FC236}">
                <a16:creationId xmlns:a16="http://schemas.microsoft.com/office/drawing/2014/main" id="{CD9A1EFF-BF92-40BC-AD7B-0A1271175C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50167" y="0"/>
            <a:ext cx="38215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540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72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5282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2023-03-02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181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2023-03-02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7703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5">
            <a:extLst>
              <a:ext uri="{FF2B5EF4-FFF2-40B4-BE49-F238E27FC236}">
                <a16:creationId xmlns:a16="http://schemas.microsoft.com/office/drawing/2014/main" id="{52FB302A-F1AE-4467-8DEA-B5F3B99C36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770559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4000" b="1">
                <a:solidFill>
                  <a:schemeClr val="bg1"/>
                </a:solidFill>
              </a:rPr>
              <a:t>목차</a:t>
            </a:r>
            <a:endParaRPr lang="ko-KR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50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288CFF73-1965-4464-A4AC-F10F1E41721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6800" y="603250"/>
            <a:ext cx="8077200" cy="6254750"/>
          </a:xfrm>
          <a:prstGeom prst="rect">
            <a:avLst/>
          </a:prstGeom>
          <a:solidFill>
            <a:srgbClr val="EA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98A9C536-6B5F-4BA4-A224-19DF71AE749C}"/>
              </a:ext>
            </a:extLst>
          </p:cNvPr>
          <p:cNvSpPr/>
          <p:nvPr userDrawn="1"/>
        </p:nvSpPr>
        <p:spPr>
          <a:xfrm>
            <a:off x="1" y="-12050"/>
            <a:ext cx="345009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89413400-3C09-40D9-A964-1C0A98C0E1D6}"/>
              </a:ext>
            </a:extLst>
          </p:cNvPr>
          <p:cNvCxnSpPr>
            <a:cxnSpLocks/>
          </p:cNvCxnSpPr>
          <p:nvPr userDrawn="1"/>
        </p:nvCxnSpPr>
        <p:spPr>
          <a:xfrm>
            <a:off x="3838756" y="1293962"/>
            <a:ext cx="5305244" cy="0"/>
          </a:xfrm>
          <a:prstGeom prst="line">
            <a:avLst/>
          </a:prstGeom>
          <a:ln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B77DCE80-C779-4A35-A46D-0531166A3A98}"/>
              </a:ext>
            </a:extLst>
          </p:cNvPr>
          <p:cNvCxnSpPr>
            <a:cxnSpLocks/>
          </p:cNvCxnSpPr>
          <p:nvPr userDrawn="1"/>
        </p:nvCxnSpPr>
        <p:spPr>
          <a:xfrm>
            <a:off x="1813943" y="1610264"/>
            <a:ext cx="0" cy="5247736"/>
          </a:xfrm>
          <a:prstGeom prst="line">
            <a:avLst/>
          </a:prstGeom>
          <a:ln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25">
            <a:extLst>
              <a:ext uri="{FF2B5EF4-FFF2-40B4-BE49-F238E27FC236}">
                <a16:creationId xmlns:a16="http://schemas.microsoft.com/office/drawing/2014/main" id="{4B0CF0AD-3C1F-42E6-A6B3-9B1193E4A8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604513" y="888521"/>
            <a:ext cx="5408762" cy="770559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학습목표</a:t>
            </a:r>
            <a:r>
              <a:rPr lang="en-US" altLang="ko-KR" sz="3600" b="1" dirty="0">
                <a:solidFill>
                  <a:schemeClr val="bg1"/>
                </a:solidFill>
              </a:rPr>
              <a:t>: </a:t>
            </a:r>
            <a:r>
              <a:rPr lang="ko-KR" altLang="en-US" sz="2400" b="1" dirty="0">
                <a:solidFill>
                  <a:schemeClr val="bg1"/>
                </a:solidFill>
              </a:rPr>
              <a:t>이 단원을 배우고 나면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0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4D667017-7B71-498F-A361-A56BCD0683CB}"/>
              </a:ext>
            </a:extLst>
          </p:cNvPr>
          <p:cNvSpPr/>
          <p:nvPr userDrawn="1"/>
        </p:nvSpPr>
        <p:spPr>
          <a:xfrm>
            <a:off x="1" y="-12050"/>
            <a:ext cx="345009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CAE4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8" name="Rectangle 125">
            <a:extLst>
              <a:ext uri="{FF2B5EF4-FFF2-40B4-BE49-F238E27FC236}">
                <a16:creationId xmlns:a16="http://schemas.microsoft.com/office/drawing/2014/main" id="{E6F90CC5-108C-4301-9788-F1F8411386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1131" y="253291"/>
            <a:ext cx="2234243" cy="1015663"/>
          </a:xfrm>
          <a:prstGeom prst="rect">
            <a:avLst/>
          </a:prstGeom>
          <a:solidFill>
            <a:srgbClr val="F5827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>
                <a:solidFill>
                  <a:schemeClr val="bg1"/>
                </a:solidFill>
              </a:rPr>
              <a:t>생각 열기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1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2319D6CA-4F9A-4D4B-B152-93E6763C52DF}"/>
              </a:ext>
            </a:extLst>
          </p:cNvPr>
          <p:cNvSpPr/>
          <p:nvPr userDrawn="1"/>
        </p:nvSpPr>
        <p:spPr>
          <a:xfrm>
            <a:off x="48" y="0"/>
            <a:ext cx="9143952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ACF0DE66-F39A-44D7-B845-881CD238CF54}"/>
              </a:ext>
            </a:extLst>
          </p:cNvPr>
          <p:cNvSpPr/>
          <p:nvPr userDrawn="1"/>
        </p:nvSpPr>
        <p:spPr>
          <a:xfrm>
            <a:off x="0" y="0"/>
            <a:ext cx="759125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rgbClr val="216543"/>
              </a:solidFill>
              <a:latin typeface="+mj-ea"/>
              <a:ea typeface="+mj-ea"/>
            </a:endParaRPr>
          </a:p>
        </p:txBody>
      </p:sp>
      <p:sp>
        <p:nvSpPr>
          <p:cNvPr id="9" name="Rectangle 122">
            <a:extLst>
              <a:ext uri="{FF2B5EF4-FFF2-40B4-BE49-F238E27FC236}">
                <a16:creationId xmlns:a16="http://schemas.microsoft.com/office/drawing/2014/main" id="{2CE42459-FDCE-4EBA-8665-F4485EDD19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7024"/>
            <a:ext cx="9144000" cy="180975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2">
            <a:extLst>
              <a:ext uri="{FF2B5EF4-FFF2-40B4-BE49-F238E27FC236}">
                <a16:creationId xmlns:a16="http://schemas.microsoft.com/office/drawing/2014/main" id="{78013E53-2590-4B26-A481-EED7C10F43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7024"/>
            <a:ext cx="9144000" cy="180975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Rectangle 125">
            <a:extLst>
              <a:ext uri="{FF2B5EF4-FFF2-40B4-BE49-F238E27FC236}">
                <a16:creationId xmlns:a16="http://schemas.microsoft.com/office/drawing/2014/main" id="{88E4AC67-BB71-4C14-AC7F-522A85D364A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770559"/>
          </a:xfrm>
          <a:prstGeom prst="rect">
            <a:avLst/>
          </a:prstGeom>
          <a:solidFill>
            <a:srgbClr val="F58A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125">
            <a:extLst>
              <a:ext uri="{FF2B5EF4-FFF2-40B4-BE49-F238E27FC236}">
                <a16:creationId xmlns:a16="http://schemas.microsoft.com/office/drawing/2014/main" id="{5F42819D-CF42-4E11-87FD-F4541E22ED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145" y="0"/>
            <a:ext cx="1259408" cy="770559"/>
          </a:xfrm>
          <a:prstGeom prst="rect">
            <a:avLst/>
          </a:prstGeom>
          <a:solidFill>
            <a:srgbClr val="FAC7C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  </a:t>
            </a:r>
            <a:endParaRPr lang="en-US" altLang="ko-KR" sz="3600" b="1" dirty="0">
              <a:solidFill>
                <a:schemeClr val="bg1"/>
              </a:solidFill>
            </a:endParaRPr>
          </a:p>
          <a:p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36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2023-03-02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99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2023-03-02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309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2023-03-02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2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9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6" r:id="rId3"/>
    <p:sldLayoutId id="2147483663" r:id="rId4"/>
    <p:sldLayoutId id="2147483662" r:id="rId5"/>
    <p:sldLayoutId id="2147483667" r:id="rId6"/>
    <p:sldLayoutId id="2147483665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47553;&#53356;&#50857;%20&#49836;&#46972;&#51060;&#46300;/36-37&#51901;%20&#51109;&#48372;&#44592;%20&#44172;&#51076;.pptx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&#47553;&#53356;&#50857;%20&#49836;&#46972;&#51060;&#46300;/43&#51901;%20&#48152;&#45824;%20&#51032;&#44204;.pptx" TargetMode="External"/><Relationship Id="rId2" Type="http://schemas.openxmlformats.org/officeDocument/2006/relationships/hyperlink" Target="&#47553;&#53356;&#50857;%20&#49836;&#46972;&#51060;&#46300;/43&#51901;%20&#52268;&#49457;%20&#51032;&#44204;.pptx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&#47553;&#53356;&#50857;%20&#49836;&#46972;&#51060;&#46300;/46&#51901;%20&#44592;&#49324;.pptx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B02579F5-D67B-4072-A204-59966BF88D76}"/>
              </a:ext>
            </a:extLst>
          </p:cNvPr>
          <p:cNvSpPr/>
          <p:nvPr/>
        </p:nvSpPr>
        <p:spPr>
          <a:xfrm>
            <a:off x="48" y="-12050"/>
            <a:ext cx="9143952" cy="243333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22" name="Google Shape;9;p2">
            <a:extLst>
              <a:ext uri="{FF2B5EF4-FFF2-40B4-BE49-F238E27FC236}">
                <a16:creationId xmlns:a16="http://schemas.microsoft.com/office/drawing/2014/main" id="{078E498A-EC42-4901-8EFF-A955D2992D0C}"/>
              </a:ext>
            </a:extLst>
          </p:cNvPr>
          <p:cNvSpPr/>
          <p:nvPr/>
        </p:nvSpPr>
        <p:spPr>
          <a:xfrm>
            <a:off x="0" y="3429000"/>
            <a:ext cx="9144000" cy="34462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74;p27">
            <a:extLst>
              <a:ext uri="{FF2B5EF4-FFF2-40B4-BE49-F238E27FC236}">
                <a16:creationId xmlns:a16="http://schemas.microsoft.com/office/drawing/2014/main" id="{5973B250-B966-4665-8152-CF38BCF55EDD}"/>
              </a:ext>
            </a:extLst>
          </p:cNvPr>
          <p:cNvSpPr txBox="1">
            <a:spLocks/>
          </p:cNvSpPr>
          <p:nvPr/>
        </p:nvSpPr>
        <p:spPr>
          <a:xfrm>
            <a:off x="1306200" y="2301490"/>
            <a:ext cx="6531600" cy="236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65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kumimoji="0" lang="ko-KR" altLang="en-US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식품안전과</a:t>
            </a:r>
            <a:br>
              <a:rPr kumimoji="0" lang="en-US" altLang="ko-KR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</a:br>
            <a:r>
              <a:rPr kumimoji="0" lang="ko-KR" altLang="en-US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건강</a:t>
            </a:r>
            <a:endParaRPr kumimoji="0" lang="en-US" sz="7000" b="1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+mj-ea"/>
              <a:ea typeface="+mj-ea"/>
              <a:sym typeface="Rokkitt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5C4CDF4D-9604-44E8-B17F-41CDFEA14E43}"/>
              </a:ext>
            </a:extLst>
          </p:cNvPr>
          <p:cNvGrpSpPr/>
          <p:nvPr/>
        </p:nvGrpSpPr>
        <p:grpSpPr>
          <a:xfrm>
            <a:off x="1000125" y="3182247"/>
            <a:ext cx="7013815" cy="1948551"/>
            <a:chOff x="1000125" y="3175899"/>
            <a:chExt cx="7013815" cy="1948551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7E0EF9D6-3573-4EDF-BABF-4EB8EF9556BB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8974BCFA-29C5-4482-9AE8-79E4118430C7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1A3ED518-20F1-4C40-B014-2F99E5B887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4BA7C1BA-1448-48B1-9D1C-AD1B797FAA85}"/>
              </a:ext>
            </a:extLst>
          </p:cNvPr>
          <p:cNvGrpSpPr/>
          <p:nvPr/>
        </p:nvGrpSpPr>
        <p:grpSpPr>
          <a:xfrm flipV="1">
            <a:off x="1000125" y="1487919"/>
            <a:ext cx="7013815" cy="1947600"/>
            <a:chOff x="1000125" y="3175899"/>
            <a:chExt cx="7013815" cy="1948551"/>
          </a:xfrm>
        </p:grpSpPr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1FE10BD6-4156-4619-8091-2CE80F2CEEBF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0E204AFC-2634-4315-B8BC-DDEDE5EF9D76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2F0941A5-83AE-47BD-BD2B-D934EF706A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Google Shape;11;p2">
            <a:extLst>
              <a:ext uri="{FF2B5EF4-FFF2-40B4-BE49-F238E27FC236}">
                <a16:creationId xmlns:a16="http://schemas.microsoft.com/office/drawing/2014/main" id="{8AF549C8-0E0C-4485-B8A9-5B189E0274D8}"/>
              </a:ext>
            </a:extLst>
          </p:cNvPr>
          <p:cNvSpPr/>
          <p:nvPr/>
        </p:nvSpPr>
        <p:spPr>
          <a:xfrm>
            <a:off x="48" y="6615141"/>
            <a:ext cx="9143952" cy="243333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34" name="Google Shape;375;p27">
            <a:extLst>
              <a:ext uri="{FF2B5EF4-FFF2-40B4-BE49-F238E27FC236}">
                <a16:creationId xmlns:a16="http://schemas.microsoft.com/office/drawing/2014/main" id="{9EDF479C-BD51-46D7-9C40-594E95A26EAE}"/>
              </a:ext>
            </a:extLst>
          </p:cNvPr>
          <p:cNvSpPr txBox="1">
            <a:spLocks/>
          </p:cNvSpPr>
          <p:nvPr/>
        </p:nvSpPr>
        <p:spPr>
          <a:xfrm>
            <a:off x="3493025" y="6549683"/>
            <a:ext cx="2028014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㈜ </a:t>
            </a:r>
            <a:r>
              <a:rPr kumimoji="0" lang="ko-KR" altLang="en-US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삼양미디어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09214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현명한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장보기</a:t>
            </a:r>
            <a:r>
              <a:rPr lang="en-US" altLang="ko-KR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어떻게 해야 할까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4AC0419-3E74-4767-A775-3C067F6F6834}"/>
              </a:ext>
            </a:extLst>
          </p:cNvPr>
          <p:cNvSpPr/>
          <p:nvPr/>
        </p:nvSpPr>
        <p:spPr>
          <a:xfrm>
            <a:off x="1052422" y="1593577"/>
            <a:ext cx="7694763" cy="1442922"/>
          </a:xfrm>
          <a:prstGeom prst="roundRect">
            <a:avLst>
              <a:gd name="adj" fmla="val 483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91FDF-ACC3-47E3-81C3-79831B9693D7}"/>
              </a:ext>
            </a:extLst>
          </p:cNvPr>
          <p:cNvSpPr txBox="1"/>
          <p:nvPr/>
        </p:nvSpPr>
        <p:spPr>
          <a:xfrm>
            <a:off x="1044903" y="1625993"/>
            <a:ext cx="7694764" cy="1381131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2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식품을 구매할 때는 사야 할 식품의 순서를 미리 정하는 것이 좋으며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장보기 시간은 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시간 이내로 하는 것이 좋음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E8CEE635-FCD1-4D7F-8C56-507C6CAA4B3E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E0C88-B1E9-420D-A0DC-54F2894506A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장보기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7A88645-974C-4831-9319-826BE31AB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1898" y="2935433"/>
            <a:ext cx="8428008" cy="36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16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현명한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장보기</a:t>
            </a:r>
            <a:r>
              <a:rPr lang="en-US" altLang="ko-KR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어떻게 해야 할까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4AC0419-3E74-4767-A775-3C067F6F6834}"/>
              </a:ext>
            </a:extLst>
          </p:cNvPr>
          <p:cNvSpPr/>
          <p:nvPr/>
        </p:nvSpPr>
        <p:spPr>
          <a:xfrm>
            <a:off x="1052422" y="1593575"/>
            <a:ext cx="7694763" cy="4876235"/>
          </a:xfrm>
          <a:prstGeom prst="roundRect">
            <a:avLst>
              <a:gd name="adj" fmla="val 483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91FDF-ACC3-47E3-81C3-79831B9693D7}"/>
              </a:ext>
            </a:extLst>
          </p:cNvPr>
          <p:cNvSpPr txBox="1"/>
          <p:nvPr/>
        </p:nvSpPr>
        <p:spPr>
          <a:xfrm>
            <a:off x="984519" y="1660490"/>
            <a:ext cx="7694764" cy="4786173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쌀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라면 등과 같이 보관 기간이 길고 냉장이 필요 없는 식품을 먼저 구매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다음으로 상온에서 부패가 빨리 일어나지 않는 채소와 과일을 구입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다음으로 부패가 일어나기 쉽고 냉장 보관이 필요한 우유 및 육가공품 등의 가공식품을 선택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마지막으로 상온에서 부패가 급속히 진행되는 육류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어패류 순으로 구매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E8CEE635-FCD1-4D7F-8C56-507C6CAA4B3E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E0C88-B1E9-420D-A0DC-54F2894506A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장보기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9951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현명한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장보기</a:t>
            </a:r>
            <a:r>
              <a:rPr lang="en-US" altLang="ko-KR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어떻게 해야 할까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4AC0419-3E74-4767-A775-3C067F6F6834}"/>
              </a:ext>
            </a:extLst>
          </p:cNvPr>
          <p:cNvSpPr/>
          <p:nvPr/>
        </p:nvSpPr>
        <p:spPr>
          <a:xfrm>
            <a:off x="1052422" y="1593576"/>
            <a:ext cx="7694763" cy="2728258"/>
          </a:xfrm>
          <a:prstGeom prst="roundRect">
            <a:avLst>
              <a:gd name="adj" fmla="val 483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91FDF-ACC3-47E3-81C3-79831B9693D7}"/>
              </a:ext>
            </a:extLst>
          </p:cNvPr>
          <p:cNvSpPr txBox="1"/>
          <p:nvPr/>
        </p:nvSpPr>
        <p:spPr>
          <a:xfrm>
            <a:off x="984519" y="1703443"/>
            <a:ext cx="7694764" cy="2595423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샌드위치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김밥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떡볶이 등의 즉석식품은 구매 후 바로 먹는 것이 좋음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장보기가 끝나고 집으로 돌아오면 곧장 올바른 보관법에 따라 구매한 식품을 보관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정리해야 함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E8CEE635-FCD1-4D7F-8C56-507C6CAA4B3E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E0C88-B1E9-420D-A0DC-54F2894506A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장보기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353D0D3-9D98-4FA0-B4D4-8F3A7E7AB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147" y="4557917"/>
            <a:ext cx="7927675" cy="200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14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장보기 게임하기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5" y="950205"/>
            <a:ext cx="80997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식품을 구매하기 위해 ‘건강 </a:t>
            </a:r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마트’에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 장을 보러 왔다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구매 목록에 맞게 식품을 구매해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EEA9CEC-3F26-4129-BDF3-080092FA30E6}"/>
              </a:ext>
            </a:extLst>
          </p:cNvPr>
          <p:cNvGrpSpPr/>
          <p:nvPr/>
        </p:nvGrpSpPr>
        <p:grpSpPr>
          <a:xfrm>
            <a:off x="3183148" y="1978938"/>
            <a:ext cx="2446307" cy="4573814"/>
            <a:chOff x="3183148" y="1909926"/>
            <a:chExt cx="2446307" cy="4573814"/>
          </a:xfrm>
        </p:grpSpPr>
        <p:pic>
          <p:nvPicPr>
            <p:cNvPr id="7" name="그림 6">
              <a:hlinkClick r:id="rId2" action="ppaction://hlinkpres?slideindex=1&amp;slidetitle="/>
              <a:extLst>
                <a:ext uri="{FF2B5EF4-FFF2-40B4-BE49-F238E27FC236}">
                  <a16:creationId xmlns:a16="http://schemas.microsoft.com/office/drawing/2014/main" id="{BAC81D4F-390D-4AA9-B3B5-B4159C74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83148" y="1909926"/>
              <a:ext cx="2446307" cy="4573814"/>
            </a:xfrm>
            <a:prstGeom prst="rect">
              <a:avLst/>
            </a:prstGeom>
          </p:spPr>
        </p:pic>
        <p:sp>
          <p:nvSpPr>
            <p:cNvPr id="8" name="타원 7">
              <a:hlinkClick r:id="rId2" action="ppaction://hlinkpres?slideindex=1&amp;slidetitle="/>
              <a:extLst>
                <a:ext uri="{FF2B5EF4-FFF2-40B4-BE49-F238E27FC236}">
                  <a16:creationId xmlns:a16="http://schemas.microsoft.com/office/drawing/2014/main" id="{EC440D84-56C8-4278-88DB-8DF639C77455}"/>
                </a:ext>
              </a:extLst>
            </p:cNvPr>
            <p:cNvSpPr/>
            <p:nvPr/>
          </p:nvSpPr>
          <p:spPr>
            <a:xfrm>
              <a:off x="3398808" y="2139351"/>
              <a:ext cx="2132498" cy="2061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1500"/>
                </a:spcAft>
              </a:pPr>
              <a:r>
                <a:rPr lang="ko-KR" altLang="en-US" sz="2200" b="1" dirty="0">
                  <a:solidFill>
                    <a:srgbClr val="F2605C"/>
                  </a:solidFill>
                </a:rPr>
                <a:t>게임 방법  자세히 보기</a:t>
              </a:r>
              <a:endParaRPr lang="en-US" altLang="ko-KR" sz="2200" b="1" dirty="0">
                <a:solidFill>
                  <a:srgbClr val="F2605C"/>
                </a:solidFill>
              </a:endParaRPr>
            </a:p>
            <a:p>
              <a:pPr algn="ctr">
                <a:spcAft>
                  <a:spcPts val="1500"/>
                </a:spcAft>
              </a:pPr>
              <a:r>
                <a:rPr lang="ko-KR" altLang="en-US" sz="2200" b="1" dirty="0">
                  <a:solidFill>
                    <a:srgbClr val="F2605C"/>
                  </a:solidFill>
                </a:rPr>
                <a:t>클릭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1993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979BA898-D0B4-4C28-A736-757EB3CA3E55}"/>
              </a:ext>
            </a:extLst>
          </p:cNvPr>
          <p:cNvSpPr/>
          <p:nvPr/>
        </p:nvSpPr>
        <p:spPr>
          <a:xfrm>
            <a:off x="1052422" y="1660619"/>
            <a:ext cx="7694763" cy="3705011"/>
          </a:xfrm>
          <a:prstGeom prst="roundRect">
            <a:avLst>
              <a:gd name="adj" fmla="val 483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EA3643-DD86-45FD-B886-33D27606C751}"/>
              </a:ext>
            </a:extLst>
          </p:cNvPr>
          <p:cNvSpPr txBox="1"/>
          <p:nvPr/>
        </p:nvSpPr>
        <p:spPr>
          <a:xfrm>
            <a:off x="1052422" y="1660619"/>
            <a:ext cx="7591726" cy="3536761"/>
          </a:xfrm>
          <a:prstGeom prst="roundRect">
            <a:avLst>
              <a:gd name="adj" fmla="val 7036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가공하지 않은 자연식품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목적에 따라 인위적으로 처리한 가공 식품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외국에서 생산되어 국내에서 판매되는 수입식품 등으로 나눌 수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품을 안전하게 구매하려면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식품별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선택법을 확인하는 것이 중요함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06E92F93-0851-4FF2-846D-DD55C4701F42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55A566-C763-49F2-B253-20E32ACDDA16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우리가 섭취하는 식품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6645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ABA4BCD-543F-4BEB-BBAC-F5271EE5A42B}"/>
              </a:ext>
            </a:extLst>
          </p:cNvPr>
          <p:cNvSpPr/>
          <p:nvPr/>
        </p:nvSpPr>
        <p:spPr>
          <a:xfrm>
            <a:off x="915506" y="1726526"/>
            <a:ext cx="7831619" cy="4346470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EA3EB5-DBCA-43B1-8FBA-F3600240C25E}"/>
              </a:ext>
            </a:extLst>
          </p:cNvPr>
          <p:cNvSpPr txBox="1"/>
          <p:nvPr/>
        </p:nvSpPr>
        <p:spPr>
          <a:xfrm>
            <a:off x="1001230" y="1853933"/>
            <a:ext cx="7504415" cy="409554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자연식품을 구매할 때는 무엇보다 신선하고 품질 좋은 식품을 고르는 것이 중요함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선한 식품은 영양소가 풍부하고 맛이 좋으며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조리 과정에서 버리게 되는 부분이 적음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미생물로 인한 부패 및 변질이 일어날 확률도 낮음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796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5C10D-2935-41E0-B8C0-DCFB31CBFFDA}"/>
              </a:ext>
            </a:extLst>
          </p:cNvPr>
          <p:cNvSpPr txBox="1"/>
          <p:nvPr/>
        </p:nvSpPr>
        <p:spPr>
          <a:xfrm>
            <a:off x="1370562" y="2453055"/>
            <a:ext cx="7376564" cy="3016092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7C498-15C4-44CC-A514-3FF96A4D9B04}"/>
              </a:ext>
            </a:extLst>
          </p:cNvPr>
          <p:cNvSpPr txBox="1"/>
          <p:nvPr/>
        </p:nvSpPr>
        <p:spPr>
          <a:xfrm>
            <a:off x="1370560" y="1726527"/>
            <a:ext cx="66175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자연식품에 발생할 수 있는 위해요소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ED288AB-1A0F-43D9-BE72-D7856AFADD66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FE0DA2-5FBF-4C5C-971B-A28E13DAA533}"/>
              </a:ext>
            </a:extLst>
          </p:cNvPr>
          <p:cNvSpPr txBox="1"/>
          <p:nvPr/>
        </p:nvSpPr>
        <p:spPr>
          <a:xfrm>
            <a:off x="1487536" y="2597468"/>
            <a:ext cx="7104373" cy="265846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농작물의 생산 과정에서 수확량 및 생산성을 높이기 위해 농약 및 제초제를 사용할 수 있음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축산물의 성장을 촉진하기 위해 항생제 및 호르몬제를 사용할 수 있음</a:t>
            </a:r>
          </a:p>
        </p:txBody>
      </p:sp>
    </p:spTree>
    <p:extLst>
      <p:ext uri="{BB962C8B-B14F-4D97-AF65-F5344CB8AC3E}">
        <p14:creationId xmlns:p14="http://schemas.microsoft.com/office/powerpoint/2010/main" val="2341033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5C10D-2935-41E0-B8C0-DCFB31CBFFDA}"/>
              </a:ext>
            </a:extLst>
          </p:cNvPr>
          <p:cNvSpPr txBox="1"/>
          <p:nvPr/>
        </p:nvSpPr>
        <p:spPr>
          <a:xfrm>
            <a:off x="1370562" y="2453054"/>
            <a:ext cx="7376564" cy="3861481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7C498-15C4-44CC-A514-3FF96A4D9B04}"/>
              </a:ext>
            </a:extLst>
          </p:cNvPr>
          <p:cNvSpPr txBox="1"/>
          <p:nvPr/>
        </p:nvSpPr>
        <p:spPr>
          <a:xfrm>
            <a:off x="1370560" y="1726527"/>
            <a:ext cx="66175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위험성을 낮추기 위한 노력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ED288AB-1A0F-43D9-BE72-D7856AFADD66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FE0DA2-5FBF-4C5C-971B-A28E13DAA533}"/>
              </a:ext>
            </a:extLst>
          </p:cNvPr>
          <p:cNvSpPr txBox="1"/>
          <p:nvPr/>
        </p:nvSpPr>
        <p:spPr>
          <a:xfrm>
            <a:off x="1487536" y="2571590"/>
            <a:ext cx="7104373" cy="365194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잔류 농약 및 항생제 등은 생산자의 꾸준한 모니터링을 통해 잔류 허용 기준 이하의 수준으로 관리되어야 함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소비자는 유기 농산물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유기 사료를 사용한 유기 축산물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농약의 사용을 제한한 무농약 식품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무항생제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사료를 급여한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무항생제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축산물 등의 식품을 구매하는 것도 좋은 방법</a:t>
            </a:r>
          </a:p>
        </p:txBody>
      </p:sp>
    </p:spTree>
    <p:extLst>
      <p:ext uri="{BB962C8B-B14F-4D97-AF65-F5344CB8AC3E}">
        <p14:creationId xmlns:p14="http://schemas.microsoft.com/office/powerpoint/2010/main" val="571474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5C10D-2935-41E0-B8C0-DCFB31CBFFDA}"/>
              </a:ext>
            </a:extLst>
          </p:cNvPr>
          <p:cNvSpPr txBox="1"/>
          <p:nvPr/>
        </p:nvSpPr>
        <p:spPr>
          <a:xfrm>
            <a:off x="1422321" y="2556571"/>
            <a:ext cx="7376564" cy="3982252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7C498-15C4-44CC-A514-3FF96A4D9B04}"/>
              </a:ext>
            </a:extLst>
          </p:cNvPr>
          <p:cNvSpPr txBox="1"/>
          <p:nvPr/>
        </p:nvSpPr>
        <p:spPr>
          <a:xfrm>
            <a:off x="1370560" y="1726527"/>
            <a:ext cx="66175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자연독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ED288AB-1A0F-43D9-BE72-D7856AFADD66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FE0DA2-5FBF-4C5C-971B-A28E13DAA533}"/>
              </a:ext>
            </a:extLst>
          </p:cNvPr>
          <p:cNvSpPr txBox="1"/>
          <p:nvPr/>
        </p:nvSpPr>
        <p:spPr>
          <a:xfrm>
            <a:off x="1487536" y="2571590"/>
            <a:ext cx="7104373" cy="15342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자연식품의 경우 자연독을 가지고 있는 식품이 있어 독성 물질의 발생 원인에 따라 주의해서 선택해야 함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481652-217F-4C61-AC79-7972F5BE3029}"/>
              </a:ext>
            </a:extLst>
          </p:cNvPr>
          <p:cNvSpPr txBox="1"/>
          <p:nvPr/>
        </p:nvSpPr>
        <p:spPr>
          <a:xfrm>
            <a:off x="1652479" y="4316049"/>
            <a:ext cx="444625" cy="4086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b="1" dirty="0"/>
              <a:t>예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EE3521A-F192-4E2A-B35B-702BD7521DF8}"/>
              </a:ext>
            </a:extLst>
          </p:cNvPr>
          <p:cNvSpPr/>
          <p:nvPr/>
        </p:nvSpPr>
        <p:spPr>
          <a:xfrm>
            <a:off x="2047254" y="4159170"/>
            <a:ext cx="6544655" cy="2258887"/>
          </a:xfrm>
          <a:prstGeom prst="roundRect">
            <a:avLst>
              <a:gd name="adj" fmla="val 113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C7E041-6AC5-4378-9F85-8C79245D0B23}"/>
              </a:ext>
            </a:extLst>
          </p:cNvPr>
          <p:cNvSpPr txBox="1"/>
          <p:nvPr/>
        </p:nvSpPr>
        <p:spPr>
          <a:xfrm>
            <a:off x="2082227" y="4194030"/>
            <a:ext cx="6319901" cy="2251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marR="0" lvl="0" indent="-266700" algn="l" defTabSz="457200" rtl="0" eaLnBrk="1" fontAlgn="auto" latinLnBrk="1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복어와 조개류 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산란기 직전에 독성이 높아지므로 </a:t>
            </a:r>
            <a:r>
              <a:rPr kumimoji="0" lang="ko-KR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자연독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발생 시기를 고려하여 선택해야 함</a:t>
            </a:r>
            <a:endParaRPr kumimoji="0" lang="en-US" altLang="ko-KR" sz="22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266700" marR="0" lvl="0" indent="-266700" algn="l" defTabSz="457200" rtl="0" eaLnBrk="1" fontAlgn="auto" latinLnBrk="1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감자와 곡류 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잘못 보관된 경우 싹 또는 곰팡이 발생으로 자연독이 생기므로 식품을 구매할 때 보관 상태를 확인해야 함</a:t>
            </a:r>
          </a:p>
        </p:txBody>
      </p:sp>
    </p:spTree>
    <p:extLst>
      <p:ext uri="{BB962C8B-B14F-4D97-AF65-F5344CB8AC3E}">
        <p14:creationId xmlns:p14="http://schemas.microsoft.com/office/powerpoint/2010/main" val="4042872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5C10D-2935-41E0-B8C0-DCFB31CBFFDA}"/>
              </a:ext>
            </a:extLst>
          </p:cNvPr>
          <p:cNvSpPr txBox="1"/>
          <p:nvPr/>
        </p:nvSpPr>
        <p:spPr>
          <a:xfrm>
            <a:off x="1422321" y="2556572"/>
            <a:ext cx="7376564" cy="3283512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7C498-15C4-44CC-A514-3FF96A4D9B04}"/>
              </a:ext>
            </a:extLst>
          </p:cNvPr>
          <p:cNvSpPr txBox="1"/>
          <p:nvPr/>
        </p:nvSpPr>
        <p:spPr>
          <a:xfrm>
            <a:off x="1370560" y="1726527"/>
            <a:ext cx="66175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방사선과 유전자 변형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ED288AB-1A0F-43D9-BE72-D7856AFADD66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FE0DA2-5FBF-4C5C-971B-A28E13DAA533}"/>
              </a:ext>
            </a:extLst>
          </p:cNvPr>
          <p:cNvSpPr txBox="1"/>
          <p:nvPr/>
        </p:nvSpPr>
        <p:spPr>
          <a:xfrm>
            <a:off x="1487536" y="2571590"/>
            <a:ext cx="7104373" cy="315520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농작물의 저장성을 높이기 위해 방사선 조사를 하거나 생산성을 높이기 위해 유전자 변형을 하는 경우도 있음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방사선 조사 처리 식품이나 유전자 변형 식품은 안전성 승인을 받았는지 확인 후 관련 식품을 구매하는 것이 좋음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922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7;p32">
            <a:extLst>
              <a:ext uri="{FF2B5EF4-FFF2-40B4-BE49-F238E27FC236}">
                <a16:creationId xmlns:a16="http://schemas.microsoft.com/office/drawing/2014/main" id="{ED8FAF68-C651-47D1-B7E5-533BB0F66862}"/>
              </a:ext>
            </a:extLst>
          </p:cNvPr>
          <p:cNvSpPr txBox="1">
            <a:spLocks/>
          </p:cNvSpPr>
          <p:nvPr/>
        </p:nvSpPr>
        <p:spPr>
          <a:xfrm>
            <a:off x="5124093" y="2985150"/>
            <a:ext cx="4166508" cy="1023416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Rokkitt"/>
              </a:rPr>
              <a:t>01 </a:t>
            </a:r>
            <a:r>
              <a:rPr lang="ko-KR" altLang="en-US" sz="4000" b="1" dirty="0">
                <a:latin typeface="+mj-ea"/>
                <a:ea typeface="+mj-ea"/>
              </a:rPr>
              <a:t>식품안전</a:t>
            </a:r>
          </a:p>
        </p:txBody>
      </p:sp>
      <p:sp>
        <p:nvSpPr>
          <p:cNvPr id="3" name="Google Shape;457;p32">
            <a:extLst>
              <a:ext uri="{FF2B5EF4-FFF2-40B4-BE49-F238E27FC236}">
                <a16:creationId xmlns:a16="http://schemas.microsoft.com/office/drawing/2014/main" id="{3CBEF274-665A-430C-B61D-B4C1F542937C}"/>
              </a:ext>
            </a:extLst>
          </p:cNvPr>
          <p:cNvSpPr txBox="1">
            <a:spLocks/>
          </p:cNvSpPr>
          <p:nvPr/>
        </p:nvSpPr>
        <p:spPr>
          <a:xfrm>
            <a:off x="5124093" y="4310626"/>
            <a:ext cx="4166508" cy="1023416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02 </a:t>
            </a:r>
            <a:r>
              <a:rPr lang="ko-KR" altLang="en-US" sz="4000" b="1" dirty="0">
                <a:solidFill>
                  <a:srgbClr val="434343"/>
                </a:solidFill>
                <a:latin typeface="+mj-ea"/>
                <a:ea typeface="+mj-ea"/>
              </a:rPr>
              <a:t>식품 정보</a:t>
            </a:r>
          </a:p>
        </p:txBody>
      </p:sp>
      <p:sp>
        <p:nvSpPr>
          <p:cNvPr id="4" name="Google Shape;457;p32">
            <a:extLst>
              <a:ext uri="{FF2B5EF4-FFF2-40B4-BE49-F238E27FC236}">
                <a16:creationId xmlns:a16="http://schemas.microsoft.com/office/drawing/2014/main" id="{B8640D82-EDB4-43B0-AB30-1C9DEE17E4CE}"/>
              </a:ext>
            </a:extLst>
          </p:cNvPr>
          <p:cNvSpPr txBox="1">
            <a:spLocks/>
          </p:cNvSpPr>
          <p:nvPr/>
        </p:nvSpPr>
        <p:spPr>
          <a:xfrm>
            <a:off x="5124093" y="5634948"/>
            <a:ext cx="4166508" cy="1023416"/>
          </a:xfrm>
          <a:prstGeom prst="roundRect">
            <a:avLst/>
          </a:prstGeom>
          <a:solidFill>
            <a:srgbClr val="F47B78"/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03 </a:t>
            </a:r>
            <a:r>
              <a:rPr lang="ko-KR" altLang="en-US" sz="4000" b="1" dirty="0">
                <a:solidFill>
                  <a:schemeClr val="bg1"/>
                </a:solidFill>
                <a:latin typeface="+mj-ea"/>
                <a:ea typeface="+mj-ea"/>
              </a:rPr>
              <a:t>식품 구매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0E0C48-E983-417D-AF5F-361A14A4205A}"/>
              </a:ext>
            </a:extLst>
          </p:cNvPr>
          <p:cNvSpPr txBox="1"/>
          <p:nvPr/>
        </p:nvSpPr>
        <p:spPr>
          <a:xfrm>
            <a:off x="7745860" y="5330607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rgbClr val="434343"/>
                </a:solidFill>
              </a:rPr>
              <a:t>교과서 </a:t>
            </a:r>
            <a:r>
              <a:rPr lang="en-US" altLang="ko-KR" sz="1400" dirty="0">
                <a:solidFill>
                  <a:srgbClr val="434343"/>
                </a:solidFill>
              </a:rPr>
              <a:t>34~51</a:t>
            </a:r>
            <a:r>
              <a:rPr lang="ko-KR" altLang="en-US" sz="1400" dirty="0">
                <a:solidFill>
                  <a:srgbClr val="434343"/>
                </a:solidFill>
              </a:rPr>
              <a:t>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14F94-9F22-4E15-B2D2-714425515331}"/>
              </a:ext>
            </a:extLst>
          </p:cNvPr>
          <p:cNvSpPr txBox="1"/>
          <p:nvPr/>
        </p:nvSpPr>
        <p:spPr>
          <a:xfrm>
            <a:off x="573842" y="341055"/>
            <a:ext cx="313090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Ⅰ</a:t>
            </a:r>
            <a:r>
              <a:rPr kumimoji="0" lang="en-US" altLang="ko-KR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br>
              <a:rPr kumimoji="0" lang="en-US" altLang="ko-KR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선택</a:t>
            </a:r>
          </a:p>
        </p:txBody>
      </p:sp>
    </p:spTree>
    <p:extLst>
      <p:ext uri="{BB962C8B-B14F-4D97-AF65-F5344CB8AC3E}">
        <p14:creationId xmlns:p14="http://schemas.microsoft.com/office/powerpoint/2010/main" val="3652046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837326"/>
              </p:ext>
            </p:extLst>
          </p:nvPr>
        </p:nvGraphicFramePr>
        <p:xfrm>
          <a:off x="1094754" y="2268595"/>
          <a:ext cx="7617445" cy="424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2196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F95693B-32A4-4A3B-8672-A6C73C2DC0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78" t="10264" r="16551" b="11050"/>
          <a:stretch/>
        </p:blipFill>
        <p:spPr>
          <a:xfrm>
            <a:off x="1285336" y="3385179"/>
            <a:ext cx="1035169" cy="86264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760454"/>
            <a:ext cx="6172359" cy="2195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도정한 지 오래되지 않은 쌀로 등급 표시가 상급인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쌀알이 통통하고 광택이 있으며 깨지거나 금이 간 쌀알이 많이 섞이지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탄수화물이 풍부한 곡류의 알갱이가 벌레에 의해 손상된 경우 </a:t>
            </a:r>
            <a:r>
              <a:rPr lang="ko-KR" altLang="en-US" sz="2000" b="0" i="0" u="none" strike="noStrike" baseline="0" dirty="0" err="1">
                <a:solidFill>
                  <a:srgbClr val="C00000"/>
                </a:solidFill>
                <a:latin typeface="?"/>
              </a:rPr>
              <a:t>아플라톡신이라는</a:t>
            </a: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 곰팡이 독소가 생길 수 있으므로 피할 것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758FBBC3-973B-4099-A7A3-86B77F4B5E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3887" y="5034366"/>
            <a:ext cx="1298066" cy="92800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5763D57-8B13-4843-BE6B-B1D11147CF0C}"/>
              </a:ext>
            </a:extLst>
          </p:cNvPr>
          <p:cNvSpPr txBox="1"/>
          <p:nvPr/>
        </p:nvSpPr>
        <p:spPr>
          <a:xfrm>
            <a:off x="2539840" y="4916625"/>
            <a:ext cx="6172359" cy="1592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형태가 고르고 깨끗한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콩알의 색이 짙고 윤기가 나는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곰팡이가 피거나 이물질이 섞이지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껍질이 얇고 낟알이 통통하며 눈의 색이 선명한 것</a:t>
            </a:r>
            <a:endParaRPr lang="ko-KR" altLang="en-US" sz="2000" b="0" i="0" u="none" strike="noStrike" baseline="0" dirty="0">
              <a:solidFill>
                <a:srgbClr val="C0225B"/>
              </a:solidFill>
              <a:latin typeface="?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A117FD4B-D5EE-4EB9-A928-723AD157C051}"/>
              </a:ext>
            </a:extLst>
          </p:cNvPr>
          <p:cNvSpPr/>
          <p:nvPr/>
        </p:nvSpPr>
        <p:spPr>
          <a:xfrm>
            <a:off x="1299472" y="4407273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곡류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0E781DDF-4F38-40FB-92C5-7EE37918B2F8}"/>
              </a:ext>
            </a:extLst>
          </p:cNvPr>
          <p:cNvSpPr/>
          <p:nvPr/>
        </p:nvSpPr>
        <p:spPr>
          <a:xfrm>
            <a:off x="1299472" y="6068622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콩류</a:t>
            </a:r>
          </a:p>
        </p:txBody>
      </p:sp>
    </p:spTree>
    <p:extLst>
      <p:ext uri="{BB962C8B-B14F-4D97-AF65-F5344CB8AC3E}">
        <p14:creationId xmlns:p14="http://schemas.microsoft.com/office/powerpoint/2010/main" val="621911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436619"/>
              </p:ext>
            </p:extLst>
          </p:nvPr>
        </p:nvGraphicFramePr>
        <p:xfrm>
          <a:off x="1094754" y="2268595"/>
          <a:ext cx="7617445" cy="417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2304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820836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포장일이 오래되지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껍질이 상하거나 검게 변색되지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오래된 기름 냄새가 나지 않는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763D57-8B13-4843-BE6B-B1D11147CF0C}"/>
              </a:ext>
            </a:extLst>
          </p:cNvPr>
          <p:cNvSpPr txBox="1"/>
          <p:nvPr/>
        </p:nvSpPr>
        <p:spPr>
          <a:xfrm>
            <a:off x="2539840" y="4212542"/>
            <a:ext cx="6172359" cy="2208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손으로 집었을 때 단단한 느낌을 주는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둥글고 껍질이 얇으며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너무 크거나 작지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눈자국이 너무 깊이 패이거나 씨눈이 많고 싹이 많이 난 것은 피할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군데군데 푸르스름하거나 색이 진하거나 껍질이 주름진 것은 피할 것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A117FD4B-D5EE-4EB9-A928-723AD157C051}"/>
              </a:ext>
            </a:extLst>
          </p:cNvPr>
          <p:cNvSpPr/>
          <p:nvPr/>
        </p:nvSpPr>
        <p:spPr>
          <a:xfrm>
            <a:off x="1333978" y="3717160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견과류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0E781DDF-4F38-40FB-92C5-7EE37918B2F8}"/>
              </a:ext>
            </a:extLst>
          </p:cNvPr>
          <p:cNvSpPr/>
          <p:nvPr/>
        </p:nvSpPr>
        <p:spPr>
          <a:xfrm>
            <a:off x="1225403" y="5618507"/>
            <a:ext cx="1132032" cy="73553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서류</a:t>
            </a:r>
            <a:br>
              <a:rPr lang="en-US" altLang="ko-KR" sz="2000" dirty="0">
                <a:solidFill>
                  <a:srgbClr val="434343"/>
                </a:solidFill>
              </a:rPr>
            </a:br>
            <a:r>
              <a:rPr lang="en-US" altLang="ko-KR" sz="2000" dirty="0">
                <a:solidFill>
                  <a:srgbClr val="434343"/>
                </a:solidFill>
              </a:rPr>
              <a:t>(</a:t>
            </a:r>
            <a:r>
              <a:rPr lang="ko-KR" altLang="en-US" sz="2000" dirty="0" err="1">
                <a:solidFill>
                  <a:srgbClr val="434343"/>
                </a:solidFill>
              </a:rPr>
              <a:t>감자류</a:t>
            </a:r>
            <a:r>
              <a:rPr lang="en-US" altLang="ko-KR" sz="2000" dirty="0">
                <a:solidFill>
                  <a:srgbClr val="434343"/>
                </a:solidFill>
              </a:rPr>
              <a:t>)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D4E54EE-364C-4A9C-8457-0F877451D6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7284" y="2849358"/>
            <a:ext cx="1138848" cy="79961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96BED74-334B-4A10-AE5C-BDA8909817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7283" y="4385869"/>
            <a:ext cx="1138849" cy="117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48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/>
        </p:nvGraphicFramePr>
        <p:xfrm>
          <a:off x="1094754" y="2268595"/>
          <a:ext cx="7617445" cy="417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2304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820836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흠집이 없고 들었을 때 묵직하고 단단한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변색이 없으며 푸석하지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싹이 나거나 썩은 부분이 없는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763D57-8B13-4843-BE6B-B1D11147CF0C}"/>
              </a:ext>
            </a:extLst>
          </p:cNvPr>
          <p:cNvSpPr txBox="1"/>
          <p:nvPr/>
        </p:nvSpPr>
        <p:spPr>
          <a:xfrm>
            <a:off x="2539840" y="4229794"/>
            <a:ext cx="6172359" cy="2118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상추는 재래종의 경우 선명한 녹색으로 생기가 있는 것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개량종은 잎에 생기가 있고 붉은색이 선명하며 주름이 많은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잎이 너무 큰 상추는 억세고 맛이 떨어지므로 피할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잎이 너무 큰 깻잎은 질기고 향이 지나치게 강하며 쓴맛이 나므로 피할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A117FD4B-D5EE-4EB9-A928-723AD157C051}"/>
              </a:ext>
            </a:extLst>
          </p:cNvPr>
          <p:cNvSpPr/>
          <p:nvPr/>
        </p:nvSpPr>
        <p:spPr>
          <a:xfrm>
            <a:off x="1138687" y="3717160"/>
            <a:ext cx="1325498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300" dirty="0">
                <a:solidFill>
                  <a:srgbClr val="434343"/>
                </a:solidFill>
              </a:rPr>
              <a:t>과일</a:t>
            </a:r>
            <a:r>
              <a:rPr lang="en-US" altLang="ko-KR" sz="2000" spc="-300" dirty="0">
                <a:solidFill>
                  <a:srgbClr val="434343"/>
                </a:solidFill>
              </a:rPr>
              <a:t>·</a:t>
            </a:r>
            <a:r>
              <a:rPr lang="ko-KR" altLang="en-US" sz="2000" spc="-300" dirty="0">
                <a:solidFill>
                  <a:srgbClr val="434343"/>
                </a:solidFill>
              </a:rPr>
              <a:t>채소류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B521D86-F13E-4494-80D8-DF73EF4AFABE}"/>
              </a:ext>
            </a:extLst>
          </p:cNvPr>
          <p:cNvSpPr/>
          <p:nvPr/>
        </p:nvSpPr>
        <p:spPr>
          <a:xfrm>
            <a:off x="1273593" y="6013969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rgbClr val="434343"/>
                </a:solidFill>
              </a:rPr>
              <a:t>잎류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62D5D88-239A-466F-BBAB-66C840CCB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7042" y="2719008"/>
            <a:ext cx="1502798" cy="945119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D623C00-D56D-4476-AE11-C00BD24D52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6258" y="4542649"/>
            <a:ext cx="1272209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09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838820"/>
              </p:ext>
            </p:extLst>
          </p:nvPr>
        </p:nvGraphicFramePr>
        <p:xfrm>
          <a:off x="1094755" y="2274876"/>
          <a:ext cx="7617445" cy="4051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2124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495805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839886"/>
            <a:ext cx="6172359" cy="1900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등급 판정일이 최근인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껍질이 거칠고 두꺼운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흔들었을 때 소리가 나지 않는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껍질에 금이 간 달걀은 살모넬라균이 침투되었을 가성이 있으므로 피할 것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763D57-8B13-4843-BE6B-B1D11147CF0C}"/>
              </a:ext>
            </a:extLst>
          </p:cNvPr>
          <p:cNvSpPr txBox="1"/>
          <p:nvPr/>
        </p:nvSpPr>
        <p:spPr>
          <a:xfrm>
            <a:off x="2539840" y="5018276"/>
            <a:ext cx="6172359" cy="1105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선홍색을 띤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고기가 물컹거리지 않고 육즙이 새어 나오지 않으며 개별 포장된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B521D86-F13E-4494-80D8-DF73EF4AFABE}"/>
              </a:ext>
            </a:extLst>
          </p:cNvPr>
          <p:cNvSpPr/>
          <p:nvPr/>
        </p:nvSpPr>
        <p:spPr>
          <a:xfrm>
            <a:off x="1273593" y="5919706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육류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A66C27F-E746-4703-AD26-4F1859BF639B}"/>
              </a:ext>
            </a:extLst>
          </p:cNvPr>
          <p:cNvSpPr/>
          <p:nvPr/>
        </p:nvSpPr>
        <p:spPr>
          <a:xfrm>
            <a:off x="1273593" y="4361808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달걀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FE0B933-AD91-411E-AFD8-602628E2E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2808" y="3206525"/>
            <a:ext cx="1327031" cy="1007337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F34D5E0-93CE-4E05-BB6F-BE6B0B2D90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8464" y="4999420"/>
            <a:ext cx="1327031" cy="84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4910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760795"/>
              </p:ext>
            </p:extLst>
          </p:nvPr>
        </p:nvGraphicFramePr>
        <p:xfrm>
          <a:off x="1094755" y="2274876"/>
          <a:ext cx="7617445" cy="41735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3741549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839886"/>
            <a:ext cx="6172359" cy="3618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반드시 냉장 또는 냉동 보관된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생선 특유의 색이 진하고 윤기가 있을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살이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흐물거리지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않는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비늘이 잘 붙어 있고 눈이 맑고 뚜렷하며 아가미에서 악취가 나지 않는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생선 용기에 물이 많이 고여 있거나 냉동 생선에 김이 서린 것은 피할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산란기</a:t>
            </a:r>
            <a:r>
              <a:rPr lang="en-US" altLang="ko-KR" sz="2000" b="0" i="0" u="none" strike="noStrike" baseline="0" dirty="0">
                <a:solidFill>
                  <a:srgbClr val="C00000"/>
                </a:solidFill>
                <a:latin typeface="?"/>
              </a:rPr>
              <a:t>(</a:t>
            </a: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봄</a:t>
            </a:r>
            <a:r>
              <a:rPr lang="en-US" altLang="ko-KR" sz="2000" b="0" i="0" u="none" strike="noStrike" baseline="0" dirty="0">
                <a:solidFill>
                  <a:srgbClr val="C00000"/>
                </a:solidFill>
                <a:latin typeface="?"/>
              </a:rPr>
              <a:t>~</a:t>
            </a: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여름</a:t>
            </a:r>
            <a:r>
              <a:rPr lang="en-US" altLang="ko-KR" sz="2000" b="0" i="0" u="none" strike="noStrike" baseline="0" dirty="0">
                <a:solidFill>
                  <a:srgbClr val="C00000"/>
                </a:solidFill>
                <a:latin typeface="?"/>
              </a:rPr>
              <a:t>) </a:t>
            </a: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복어의 경우 </a:t>
            </a:r>
            <a:r>
              <a:rPr lang="ko-KR" altLang="en-US" sz="2000" b="0" i="0" u="none" strike="noStrike" baseline="0" dirty="0" err="1">
                <a:solidFill>
                  <a:srgbClr val="C00000"/>
                </a:solidFill>
                <a:latin typeface="?"/>
              </a:rPr>
              <a:t>테트로도톡신이라는</a:t>
            </a:r>
            <a:r>
              <a:rPr lang="ko-KR" altLang="en-US" sz="2000" b="0" i="0" u="none" strike="noStrike" baseline="0" dirty="0">
                <a:solidFill>
                  <a:srgbClr val="C00000"/>
                </a:solidFill>
                <a:latin typeface="?"/>
              </a:rPr>
              <a:t> 복어독이 생성되었을 가능성이 있으므로 가정에서 절대 조리하지 말 것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A66C27F-E746-4703-AD26-4F1859BF639B}"/>
              </a:ext>
            </a:extLst>
          </p:cNvPr>
          <p:cNvSpPr/>
          <p:nvPr/>
        </p:nvSpPr>
        <p:spPr>
          <a:xfrm>
            <a:off x="1273593" y="5941045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rgbClr val="434343"/>
                </a:solidFill>
              </a:rPr>
              <a:t>생선류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59CA2F5-45A8-4B09-80B8-9A18A1C5B2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421" r="9089"/>
          <a:stretch/>
        </p:blipFill>
        <p:spPr>
          <a:xfrm>
            <a:off x="1152524" y="3667125"/>
            <a:ext cx="1295401" cy="18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93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888883"/>
              </p:ext>
            </p:extLst>
          </p:nvPr>
        </p:nvGraphicFramePr>
        <p:xfrm>
          <a:off x="1094755" y="2274876"/>
          <a:ext cx="7617445" cy="367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764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839886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신선도를 위해 되도록 국내산 생물을 선택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움직임이 활발하고 살아있는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껍데기가 딱딱하고 몸이 단단한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763D57-8B13-4843-BE6B-B1D11147CF0C}"/>
              </a:ext>
            </a:extLst>
          </p:cNvPr>
          <p:cNvSpPr txBox="1"/>
          <p:nvPr/>
        </p:nvSpPr>
        <p:spPr>
          <a:xfrm>
            <a:off x="2539840" y="4296218"/>
            <a:ext cx="6172359" cy="1502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표면에 잡티가 없고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건조한 지 오래되지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표면에 구멍이 없고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이물질이 섞여 있지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선명한 색을 띠며 광택이 있거나 흰 가루가 고르게 퍼져 있는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B521D86-F13E-4494-80D8-DF73EF4AFABE}"/>
              </a:ext>
            </a:extLst>
          </p:cNvPr>
          <p:cNvSpPr/>
          <p:nvPr/>
        </p:nvSpPr>
        <p:spPr>
          <a:xfrm>
            <a:off x="1292643" y="5474616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해조류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A66C27F-E746-4703-AD26-4F1859BF639B}"/>
              </a:ext>
            </a:extLst>
          </p:cNvPr>
          <p:cNvSpPr/>
          <p:nvPr/>
        </p:nvSpPr>
        <p:spPr>
          <a:xfrm>
            <a:off x="1292643" y="3703886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조개류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4FEDC771-14BA-4F73-B12D-A49EA571A1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7975" b="4482"/>
          <a:stretch/>
        </p:blipFill>
        <p:spPr>
          <a:xfrm>
            <a:off x="1108605" y="4479130"/>
            <a:ext cx="1317096" cy="72152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A4A75C2-78C4-1228-08A3-027E30941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070" y="2907558"/>
            <a:ext cx="1330945" cy="79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49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자연식품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0712CE52-6EA6-49F9-991C-4F7A8CD9F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742704"/>
              </p:ext>
            </p:extLst>
          </p:nvPr>
        </p:nvGraphicFramePr>
        <p:xfrm>
          <a:off x="1094755" y="2274876"/>
          <a:ext cx="7617445" cy="291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2484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</a:tbl>
          </a:graphicData>
        </a:graphic>
      </p:graphicFrame>
      <p:sp>
        <p:nvSpPr>
          <p:cNvPr id="16" name="Google Shape;375;p27">
            <a:extLst>
              <a:ext uri="{FF2B5EF4-FFF2-40B4-BE49-F238E27FC236}">
                <a16:creationId xmlns:a16="http://schemas.microsoft.com/office/drawing/2014/main" id="{0CBA6261-389E-48AB-8AAF-33E0FA88242C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자연식품을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89DF9F-1622-4F4A-B213-7E4B3B74AD5D}"/>
              </a:ext>
            </a:extLst>
          </p:cNvPr>
          <p:cNvSpPr txBox="1"/>
          <p:nvPr/>
        </p:nvSpPr>
        <p:spPr>
          <a:xfrm>
            <a:off x="2539840" y="2839886"/>
            <a:ext cx="6172359" cy="211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lnSpc>
                <a:spcPts val="3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오징어는 표면이 투명하고 광택이 있으며 눌렀을 때 탄력이 있는 것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냉동은 녹지 않은 것</a:t>
            </a:r>
          </a:p>
          <a:p>
            <a:pPr marL="180975" indent="-180975" latinLnBrk="1">
              <a:lnSpc>
                <a:spcPts val="3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문어는 전체적으로 탄력이 있고 다리의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흡판이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단단하며 껍질이 제대로 붙어 있는 것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특히 다리의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흡판이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일정하게 배열된 수컷이 더 부드럽고 맛이 좋음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A66C27F-E746-4703-AD26-4F1859BF639B}"/>
              </a:ext>
            </a:extLst>
          </p:cNvPr>
          <p:cNvSpPr/>
          <p:nvPr/>
        </p:nvSpPr>
        <p:spPr>
          <a:xfrm>
            <a:off x="1144436" y="4769221"/>
            <a:ext cx="1313014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2000" spc="-150" dirty="0">
                <a:solidFill>
                  <a:srgbClr val="434343"/>
                </a:solidFill>
              </a:rPr>
              <a:t>연체 </a:t>
            </a:r>
            <a:r>
              <a:rPr lang="ko-KR" altLang="en-US" sz="2000" spc="-150" dirty="0" err="1">
                <a:solidFill>
                  <a:srgbClr val="434343"/>
                </a:solidFill>
              </a:rPr>
              <a:t>동물류</a:t>
            </a:r>
            <a:endParaRPr lang="ko-KR" altLang="en-US" sz="2000" spc="-150" dirty="0">
              <a:solidFill>
                <a:srgbClr val="434343"/>
              </a:solidFill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B214D0B9-0D28-4F55-9D4D-DF5EC7A5B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6" t="24375" r="6272" b="19166"/>
          <a:stretch/>
        </p:blipFill>
        <p:spPr>
          <a:xfrm>
            <a:off x="1198345" y="3340100"/>
            <a:ext cx="1199661" cy="118652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37779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889B98-4D22-4D68-BADF-B4A2322E77B8}"/>
              </a:ext>
            </a:extLst>
          </p:cNvPr>
          <p:cNvSpPr txBox="1"/>
          <p:nvPr/>
        </p:nvSpPr>
        <p:spPr>
          <a:xfrm>
            <a:off x="1370562" y="2453055"/>
            <a:ext cx="7376564" cy="1825647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30E5AA-E99A-4610-852F-19EB66D4C2A5}"/>
              </a:ext>
            </a:extLst>
          </p:cNvPr>
          <p:cNvSpPr txBox="1"/>
          <p:nvPr/>
        </p:nvSpPr>
        <p:spPr>
          <a:xfrm>
            <a:off x="1370560" y="1726527"/>
            <a:ext cx="66175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가공식품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967DA343-0116-4B50-99F8-A58B3CCA19BF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659A4C-1CF6-447C-8543-10186DA09E16}"/>
              </a:ext>
            </a:extLst>
          </p:cNvPr>
          <p:cNvSpPr txBox="1"/>
          <p:nvPr/>
        </p:nvSpPr>
        <p:spPr>
          <a:xfrm>
            <a:off x="1487536" y="2571590"/>
            <a:ext cx="7104373" cy="15342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원료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임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축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수산물 등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 식품 또는 식품첨가물을 가하거나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 원형을 알아볼 수 없을 정도로 제조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포장한 식품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0D4636F-7BF6-41B8-9304-44C816A3A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7666" y="4618283"/>
            <a:ext cx="1939243" cy="182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2264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F2A841C-F800-4460-A675-266DBD0E5E26}"/>
              </a:ext>
            </a:extLst>
          </p:cNvPr>
          <p:cNvSpPr/>
          <p:nvPr/>
        </p:nvSpPr>
        <p:spPr>
          <a:xfrm>
            <a:off x="915506" y="1726525"/>
            <a:ext cx="7831619" cy="4817150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4391FE-448C-4F0D-B84B-B53466BD798B}"/>
              </a:ext>
            </a:extLst>
          </p:cNvPr>
          <p:cNvSpPr txBox="1"/>
          <p:nvPr/>
        </p:nvSpPr>
        <p:spPr>
          <a:xfrm>
            <a:off x="1001230" y="1815833"/>
            <a:ext cx="7599845" cy="47164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가공식품은 자연식품에 비해 장기간 저장할 수 있고 오랫동안 맛과 향을 유지하는 장점이 있으나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특정 가공식품을 지나치게 많이 섭취할 경우 영양 불균형을 일으킬 위험성이 높음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가공식품을 올바르게 선택하기 위해서는 제품의 포장 또는 용기에 적혀 있는 식품 성분 표시 및 영양 성분 표시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유통기한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보관 방법 등을 확인해야 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303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176409"/>
              </p:ext>
            </p:extLst>
          </p:nvPr>
        </p:nvGraphicFramePr>
        <p:xfrm>
          <a:off x="1094755" y="2274876"/>
          <a:ext cx="7617445" cy="40482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071494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  <a:tr h="1248792">
                <a:tc>
                  <a:txBody>
                    <a:bodyPr/>
                    <a:lstStyle/>
                    <a:p>
                      <a:pPr algn="ctr"/>
                      <a:endParaRPr lang="ko-KR" altLang="en-US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3634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3047472"/>
            <a:ext cx="61723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나트륨 함량이 낮은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539840" y="3835131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유탕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처리보다는 구운 제품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대용량 제품보다는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소포장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제품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트랜스지방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나트륨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당류 함량이 낮은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400535-13BB-4EFA-9B0D-84E25BDFC156}"/>
              </a:ext>
            </a:extLst>
          </p:cNvPr>
          <p:cNvSpPr/>
          <p:nvPr/>
        </p:nvSpPr>
        <p:spPr>
          <a:xfrm>
            <a:off x="1275388" y="3358829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라면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DCB2F-78BF-46BB-9BE3-3EB6EDA9470B}"/>
              </a:ext>
            </a:extLst>
          </p:cNvPr>
          <p:cNvSpPr txBox="1"/>
          <p:nvPr/>
        </p:nvSpPr>
        <p:spPr>
          <a:xfrm>
            <a:off x="2539840" y="5175345"/>
            <a:ext cx="6172359" cy="1105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경화유가 들어가지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지방의 산패가 발생할 수 있으므로 유통기한이 충분히 남은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138687" y="4650836"/>
            <a:ext cx="1325498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spc="-300" dirty="0">
                <a:solidFill>
                  <a:srgbClr val="434343"/>
                </a:solidFill>
              </a:rPr>
              <a:t>스낵</a:t>
            </a:r>
            <a:r>
              <a:rPr lang="en-US" altLang="ko-KR" sz="2000" spc="-150" dirty="0">
                <a:solidFill>
                  <a:srgbClr val="434343"/>
                </a:solidFill>
              </a:rPr>
              <a:t>,  </a:t>
            </a:r>
            <a:r>
              <a:rPr lang="ko-KR" altLang="en-US" sz="2000" spc="-300" dirty="0">
                <a:solidFill>
                  <a:srgbClr val="434343"/>
                </a:solidFill>
              </a:rPr>
              <a:t>과자류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5381C7A-6BFF-4FED-9CCD-EC3AE163A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391" y="2769048"/>
            <a:ext cx="848465" cy="56235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47C2CA4-E39C-4A5E-A408-B521B857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140" y="3748522"/>
            <a:ext cx="1070024" cy="835957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85305D7-D760-4621-A8AD-CBF169951D0C}"/>
              </a:ext>
            </a:extLst>
          </p:cNvPr>
          <p:cNvSpPr/>
          <p:nvPr/>
        </p:nvSpPr>
        <p:spPr>
          <a:xfrm>
            <a:off x="1265075" y="5891974"/>
            <a:ext cx="103565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초콜릿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A7E26290-B027-4BDC-97DC-2F0952D6CF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391" y="5026489"/>
            <a:ext cx="1035651" cy="85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7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33DFD778-D4BA-455F-9BF7-86367DAC6B31}"/>
              </a:ext>
            </a:extLst>
          </p:cNvPr>
          <p:cNvCxnSpPr>
            <a:cxnSpLocks/>
          </p:cNvCxnSpPr>
          <p:nvPr/>
        </p:nvCxnSpPr>
        <p:spPr>
          <a:xfrm>
            <a:off x="2262517" y="5831457"/>
            <a:ext cx="0" cy="578430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69585F91-3D58-41DC-A060-C5CB48142E90}"/>
              </a:ext>
            </a:extLst>
          </p:cNvPr>
          <p:cNvCxnSpPr>
            <a:cxnSpLocks/>
          </p:cNvCxnSpPr>
          <p:nvPr/>
        </p:nvCxnSpPr>
        <p:spPr>
          <a:xfrm>
            <a:off x="425090" y="5762445"/>
            <a:ext cx="0" cy="647442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007275D5-C488-4B58-BDE8-C7B48A38994F}"/>
              </a:ext>
            </a:extLst>
          </p:cNvPr>
          <p:cNvCxnSpPr>
            <a:cxnSpLocks/>
          </p:cNvCxnSpPr>
          <p:nvPr/>
        </p:nvCxnSpPr>
        <p:spPr>
          <a:xfrm>
            <a:off x="2262517" y="3711212"/>
            <a:ext cx="0" cy="1481890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B6E8647C-927E-4FFC-AC8C-D9DC4D4721A7}"/>
              </a:ext>
            </a:extLst>
          </p:cNvPr>
          <p:cNvCxnSpPr>
            <a:cxnSpLocks/>
          </p:cNvCxnSpPr>
          <p:nvPr/>
        </p:nvCxnSpPr>
        <p:spPr>
          <a:xfrm>
            <a:off x="425090" y="3711212"/>
            <a:ext cx="0" cy="1481890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BB02306F-F590-4A1A-8BDB-59E54CBAEA6F}"/>
              </a:ext>
            </a:extLst>
          </p:cNvPr>
          <p:cNvCxnSpPr>
            <a:cxnSpLocks/>
          </p:cNvCxnSpPr>
          <p:nvPr/>
        </p:nvCxnSpPr>
        <p:spPr>
          <a:xfrm>
            <a:off x="2262517" y="2397729"/>
            <a:ext cx="0" cy="621516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6C543B36-C028-4F7D-B311-CAAC8535C3C0}"/>
              </a:ext>
            </a:extLst>
          </p:cNvPr>
          <p:cNvCxnSpPr>
            <a:cxnSpLocks/>
          </p:cNvCxnSpPr>
          <p:nvPr/>
        </p:nvCxnSpPr>
        <p:spPr>
          <a:xfrm>
            <a:off x="425090" y="2397729"/>
            <a:ext cx="0" cy="699154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22">
            <a:extLst>
              <a:ext uri="{FF2B5EF4-FFF2-40B4-BE49-F238E27FC236}">
                <a16:creationId xmlns:a16="http://schemas.microsoft.com/office/drawing/2014/main" id="{568DCE42-4BD4-46C8-849F-8E7BC3AD9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13987"/>
            <a:ext cx="9144000" cy="14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2E774C9-351C-4A99-848A-A185D56116BA}"/>
              </a:ext>
            </a:extLst>
          </p:cNvPr>
          <p:cNvSpPr/>
          <p:nvPr/>
        </p:nvSpPr>
        <p:spPr>
          <a:xfrm>
            <a:off x="241540" y="879078"/>
            <a:ext cx="2191109" cy="50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학습목표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708C63-1875-46D5-8AD5-57F641F90210}"/>
              </a:ext>
            </a:extLst>
          </p:cNvPr>
          <p:cNvSpPr txBox="1"/>
          <p:nvPr/>
        </p:nvSpPr>
        <p:spPr>
          <a:xfrm>
            <a:off x="2452061" y="884857"/>
            <a:ext cx="34115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이 단원을 배우고 나면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C5E6B42-DBB9-46DB-A3F0-2EA90D145FA5}"/>
              </a:ext>
            </a:extLst>
          </p:cNvPr>
          <p:cNvSpPr/>
          <p:nvPr/>
        </p:nvSpPr>
        <p:spPr>
          <a:xfrm>
            <a:off x="241540" y="1540549"/>
            <a:ext cx="2191109" cy="50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생각열기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AE2F7A-8C60-465A-B34B-0BCC6813C305}"/>
              </a:ext>
            </a:extLst>
          </p:cNvPr>
          <p:cNvSpPr txBox="1"/>
          <p:nvPr/>
        </p:nvSpPr>
        <p:spPr>
          <a:xfrm>
            <a:off x="2452060" y="1546328"/>
            <a:ext cx="669193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600" b="1" dirty="0"/>
              <a:t>식품 선택 유형 보고 질문에 답하기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A27AFD6-6536-4A97-A737-194BD9986A4C}"/>
              </a:ext>
            </a:extLst>
          </p:cNvPr>
          <p:cNvSpPr/>
          <p:nvPr/>
        </p:nvSpPr>
        <p:spPr>
          <a:xfrm>
            <a:off x="241540" y="2202020"/>
            <a:ext cx="2191109" cy="50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1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79A223-F9C1-4175-9431-6D391F54F313}"/>
              </a:ext>
            </a:extLst>
          </p:cNvPr>
          <p:cNvSpPr txBox="1"/>
          <p:nvPr/>
        </p:nvSpPr>
        <p:spPr>
          <a:xfrm>
            <a:off x="2452061" y="2207799"/>
            <a:ext cx="490711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현명한 </a:t>
            </a:r>
            <a:r>
              <a:rPr lang="ko-KR" altLang="en-US" sz="2600" b="1"/>
              <a:t>장보기</a:t>
            </a:r>
            <a:r>
              <a:rPr lang="en-US" altLang="ko-KR" sz="2600" b="1" dirty="0"/>
              <a:t>, </a:t>
            </a:r>
            <a:r>
              <a:rPr lang="ko-KR" altLang="en-US" sz="2600" b="1" dirty="0"/>
              <a:t>어떻게 해야 할까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3FAB8D-111D-476E-A950-2267E81449FF}"/>
              </a:ext>
            </a:extLst>
          </p:cNvPr>
          <p:cNvSpPr txBox="1"/>
          <p:nvPr/>
        </p:nvSpPr>
        <p:spPr>
          <a:xfrm>
            <a:off x="241540" y="2755446"/>
            <a:ext cx="2191109" cy="46800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1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99A9A3-982A-4D56-891E-E8DBC584164A}"/>
              </a:ext>
            </a:extLst>
          </p:cNvPr>
          <p:cNvSpPr txBox="1"/>
          <p:nvPr/>
        </p:nvSpPr>
        <p:spPr>
          <a:xfrm>
            <a:off x="2452061" y="2758614"/>
            <a:ext cx="2408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장보기 게임하기</a:t>
            </a: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50EBFD96-7F54-46E3-867C-CDBE14167E11}"/>
              </a:ext>
            </a:extLst>
          </p:cNvPr>
          <p:cNvCxnSpPr>
            <a:cxnSpLocks/>
          </p:cNvCxnSpPr>
          <p:nvPr/>
        </p:nvCxnSpPr>
        <p:spPr>
          <a:xfrm>
            <a:off x="1337095" y="7954016"/>
            <a:ext cx="0" cy="571299"/>
          </a:xfrm>
          <a:prstGeom prst="line">
            <a:avLst/>
          </a:prstGeom>
          <a:ln w="19050">
            <a:solidFill>
              <a:srgbClr val="EECA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165CCEB-5EE0-4E0F-9D02-4E1D5A79D68F}"/>
              </a:ext>
            </a:extLst>
          </p:cNvPr>
          <p:cNvSpPr/>
          <p:nvPr/>
        </p:nvSpPr>
        <p:spPr>
          <a:xfrm>
            <a:off x="241540" y="5587335"/>
            <a:ext cx="2191109" cy="50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3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226A31-E951-452F-B142-C5E810FC16B2}"/>
              </a:ext>
            </a:extLst>
          </p:cNvPr>
          <p:cNvSpPr txBox="1"/>
          <p:nvPr/>
        </p:nvSpPr>
        <p:spPr>
          <a:xfrm>
            <a:off x="2452061" y="5593114"/>
            <a:ext cx="53158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불량 식품</a:t>
            </a:r>
            <a:r>
              <a:rPr lang="en-US" altLang="ko-KR" sz="2600" b="1" dirty="0"/>
              <a:t>, </a:t>
            </a:r>
            <a:r>
              <a:rPr lang="ko-KR" altLang="en-US" sz="2600" b="1" dirty="0"/>
              <a:t>어떻게 구분할 수 있을까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4611D3-4444-4670-B1F9-02925C7576B1}"/>
              </a:ext>
            </a:extLst>
          </p:cNvPr>
          <p:cNvSpPr txBox="1"/>
          <p:nvPr/>
        </p:nvSpPr>
        <p:spPr>
          <a:xfrm>
            <a:off x="241540" y="6144283"/>
            <a:ext cx="2191109" cy="46800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5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A7813C-BD86-4F51-A77A-36925C10F66A}"/>
              </a:ext>
            </a:extLst>
          </p:cNvPr>
          <p:cNvSpPr txBox="1"/>
          <p:nvPr/>
        </p:nvSpPr>
        <p:spPr>
          <a:xfrm>
            <a:off x="2452061" y="6147451"/>
            <a:ext cx="4323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err="1">
                <a:solidFill>
                  <a:srgbClr val="434343"/>
                </a:solidFill>
              </a:rPr>
              <a:t>허위ㆍ과대광고</a:t>
            </a:r>
            <a:r>
              <a:rPr lang="ko-KR" altLang="en-US" sz="2400" b="1" dirty="0">
                <a:solidFill>
                  <a:srgbClr val="434343"/>
                </a:solidFill>
              </a:rPr>
              <a:t> 사례 분석하기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4740928-3B4D-4E44-A948-10C5068E3B3C}"/>
              </a:ext>
            </a:extLst>
          </p:cNvPr>
          <p:cNvSpPr/>
          <p:nvPr/>
        </p:nvSpPr>
        <p:spPr>
          <a:xfrm>
            <a:off x="241540" y="3380917"/>
            <a:ext cx="2191109" cy="50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2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2A8717-068B-4F92-A963-EA27612DA3BA}"/>
              </a:ext>
            </a:extLst>
          </p:cNvPr>
          <p:cNvSpPr txBox="1"/>
          <p:nvPr/>
        </p:nvSpPr>
        <p:spPr>
          <a:xfrm>
            <a:off x="2452061" y="3386696"/>
            <a:ext cx="41649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안전한 식품</a:t>
            </a:r>
            <a:r>
              <a:rPr lang="en-US" altLang="ko-KR" sz="2600" b="1" dirty="0"/>
              <a:t>, </a:t>
            </a:r>
            <a:r>
              <a:rPr lang="ko-KR" altLang="en-US" sz="2600" b="1" dirty="0"/>
              <a:t>어떻게 고를까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A4B03A-F33C-43F7-83A7-8A882C1C56BD}"/>
              </a:ext>
            </a:extLst>
          </p:cNvPr>
          <p:cNvSpPr txBox="1"/>
          <p:nvPr/>
        </p:nvSpPr>
        <p:spPr>
          <a:xfrm>
            <a:off x="241540" y="3931900"/>
            <a:ext cx="2191109" cy="46800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2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E036D4-9CE3-4920-B356-0FA8DE820E7B}"/>
              </a:ext>
            </a:extLst>
          </p:cNvPr>
          <p:cNvSpPr txBox="1"/>
          <p:nvPr/>
        </p:nvSpPr>
        <p:spPr>
          <a:xfrm>
            <a:off x="2452061" y="3936795"/>
            <a:ext cx="5634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유전자 변형 식품</a:t>
            </a:r>
            <a:r>
              <a:rPr lang="en-US" altLang="ko-KR" sz="2400" b="1" dirty="0">
                <a:solidFill>
                  <a:srgbClr val="434343"/>
                </a:solidFill>
              </a:rPr>
              <a:t>(GMO)</a:t>
            </a:r>
            <a:r>
              <a:rPr lang="ko-KR" altLang="en-US" sz="2400" b="1" dirty="0">
                <a:solidFill>
                  <a:srgbClr val="434343"/>
                </a:solidFill>
              </a:rPr>
              <a:t>에 대해 토론하기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874F55-982F-40A3-9E7E-ED30590A51A9}"/>
              </a:ext>
            </a:extLst>
          </p:cNvPr>
          <p:cNvSpPr txBox="1"/>
          <p:nvPr/>
        </p:nvSpPr>
        <p:spPr>
          <a:xfrm>
            <a:off x="241540" y="4446883"/>
            <a:ext cx="2191109" cy="46800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3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0D4109-AF10-45D6-838B-1D3B1F220C0F}"/>
              </a:ext>
            </a:extLst>
          </p:cNvPr>
          <p:cNvSpPr txBox="1"/>
          <p:nvPr/>
        </p:nvSpPr>
        <p:spPr>
          <a:xfrm>
            <a:off x="2452061" y="4456396"/>
            <a:ext cx="5145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식품 선택을 위한 지식 시장 개최하기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C33DB8-4C9F-436B-ABF6-BCAF0CDC9E8A}"/>
              </a:ext>
            </a:extLst>
          </p:cNvPr>
          <p:cNvSpPr txBox="1"/>
          <p:nvPr/>
        </p:nvSpPr>
        <p:spPr>
          <a:xfrm>
            <a:off x="241540" y="4961866"/>
            <a:ext cx="2191109" cy="46800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4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3C351B-A0AA-4394-BFB3-D1E0970CE2E8}"/>
              </a:ext>
            </a:extLst>
          </p:cNvPr>
          <p:cNvSpPr txBox="1"/>
          <p:nvPr/>
        </p:nvSpPr>
        <p:spPr>
          <a:xfrm>
            <a:off x="2452061" y="4965034"/>
            <a:ext cx="401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수입식품 안전하게 선택하기</a:t>
            </a:r>
          </a:p>
        </p:txBody>
      </p:sp>
    </p:spTree>
    <p:extLst>
      <p:ext uri="{BB962C8B-B14F-4D97-AF65-F5344CB8AC3E}">
        <p14:creationId xmlns:p14="http://schemas.microsoft.com/office/powerpoint/2010/main" val="3713419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032119"/>
              </p:ext>
            </p:extLst>
          </p:nvPr>
        </p:nvGraphicFramePr>
        <p:xfrm>
          <a:off x="1094755" y="2274876"/>
          <a:ext cx="7617445" cy="42858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04400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585886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3634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2843535"/>
            <a:ext cx="6172359" cy="7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첨가물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특히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아질산나트륨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)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의 수가 적을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육 함량이 높은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539840" y="3766123"/>
            <a:ext cx="6172359" cy="1592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캔이 찌그러지거나 부풀거나 녹슬지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고온에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보관되지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주재료의 함량이 높은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시간이 오래되지 않은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400535-13BB-4EFA-9B0D-84E25BDFC156}"/>
              </a:ext>
            </a:extLst>
          </p:cNvPr>
          <p:cNvSpPr/>
          <p:nvPr/>
        </p:nvSpPr>
        <p:spPr>
          <a:xfrm>
            <a:off x="1138687" y="3376081"/>
            <a:ext cx="1309052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rgbClr val="434343"/>
                </a:solidFill>
              </a:rPr>
              <a:t>햄</a:t>
            </a:r>
            <a:r>
              <a:rPr lang="en-US" altLang="ko-KR" sz="2000" spc="-150" dirty="0">
                <a:solidFill>
                  <a:srgbClr val="434343"/>
                </a:solidFill>
              </a:rPr>
              <a:t>, </a:t>
            </a:r>
            <a:r>
              <a:rPr lang="ko-KR" altLang="en-US" sz="2000" spc="-150" dirty="0">
                <a:solidFill>
                  <a:srgbClr val="434343"/>
                </a:solidFill>
              </a:rPr>
              <a:t>소시지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DCB2F-78BF-46BB-9BE3-3EB6EDA9470B}"/>
              </a:ext>
            </a:extLst>
          </p:cNvPr>
          <p:cNvSpPr txBox="1"/>
          <p:nvPr/>
        </p:nvSpPr>
        <p:spPr>
          <a:xfrm>
            <a:off x="2539840" y="5578309"/>
            <a:ext cx="6172359" cy="7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HACCP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인증이 있는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포장 상태가 온전한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302146" y="4941989"/>
            <a:ext cx="99858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>
                <a:solidFill>
                  <a:srgbClr val="434343"/>
                </a:solidFill>
              </a:rPr>
              <a:t>통조림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85305D7-D760-4621-A8AD-CBF169951D0C}"/>
              </a:ext>
            </a:extLst>
          </p:cNvPr>
          <p:cNvSpPr/>
          <p:nvPr/>
        </p:nvSpPr>
        <p:spPr>
          <a:xfrm>
            <a:off x="1138687" y="6173058"/>
            <a:ext cx="1288426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spc="-300" dirty="0">
                <a:solidFill>
                  <a:srgbClr val="434343"/>
                </a:solidFill>
              </a:rPr>
              <a:t>냉동 </a:t>
            </a:r>
            <a:r>
              <a:rPr lang="ko-KR" altLang="en-US" sz="2000" spc="-300" dirty="0" err="1">
                <a:solidFill>
                  <a:srgbClr val="434343"/>
                </a:solidFill>
              </a:rPr>
              <a:t>식품류</a:t>
            </a:r>
            <a:endParaRPr lang="ko-KR" altLang="en-US" sz="2000" spc="-300" dirty="0">
              <a:solidFill>
                <a:srgbClr val="434343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05585CE-B0FE-47E3-A478-7B04A116C7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660" b="11544"/>
          <a:stretch/>
        </p:blipFill>
        <p:spPr>
          <a:xfrm>
            <a:off x="1325439" y="2615595"/>
            <a:ext cx="874297" cy="70557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704834F-E3D7-446D-A309-2C0790E80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159" y="5390446"/>
            <a:ext cx="877577" cy="74594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2C21719-A543-451F-8659-C70F91BCC9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20" t="5083" r="11107" b="9068"/>
          <a:stretch/>
        </p:blipFill>
        <p:spPr>
          <a:xfrm>
            <a:off x="1443662" y="3780512"/>
            <a:ext cx="843271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8882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318363"/>
              </p:ext>
            </p:extLst>
          </p:nvPr>
        </p:nvGraphicFramePr>
        <p:xfrm>
          <a:off x="1094755" y="2274876"/>
          <a:ext cx="7617445" cy="42975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345501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3634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2778481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당 함량이 낮은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열량이 지나치게 높지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형태의 변화가 있는 것은 피할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539840" y="4118695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소화가 힘들다면 유당을 제거한 우유 또는 저지방 우유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탈지분유에 물을 섞은 가공유와 혼동하지 말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멸균유를 제외하고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상온에 보관된 우유는 피할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400535-13BB-4EFA-9B0D-84E25BDFC156}"/>
              </a:ext>
            </a:extLst>
          </p:cNvPr>
          <p:cNvSpPr/>
          <p:nvPr/>
        </p:nvSpPr>
        <p:spPr>
          <a:xfrm>
            <a:off x="1138687" y="3602881"/>
            <a:ext cx="1309052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spc="-150">
                <a:solidFill>
                  <a:srgbClr val="434343"/>
                </a:solidFill>
              </a:rPr>
              <a:t>아이스크림</a:t>
            </a:r>
            <a:endParaRPr lang="ko-KR" altLang="en-US" sz="2000" spc="-150" dirty="0">
              <a:solidFill>
                <a:srgbClr val="434343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DCB2F-78BF-46BB-9BE3-3EB6EDA9470B}"/>
              </a:ext>
            </a:extLst>
          </p:cNvPr>
          <p:cNvSpPr txBox="1"/>
          <p:nvPr/>
        </p:nvSpPr>
        <p:spPr>
          <a:xfrm>
            <a:off x="2539840" y="5409347"/>
            <a:ext cx="6172359" cy="1105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굽거나 찌는 방법으로 만든 것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고온으로 가열한 어묵의 경우 지방의 산패가 촉진됨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)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첨가물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특히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보존료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)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의 수가 적은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302146" y="4930886"/>
            <a:ext cx="99858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우유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85305D7-D760-4621-A8AD-CBF169951D0C}"/>
              </a:ext>
            </a:extLst>
          </p:cNvPr>
          <p:cNvSpPr/>
          <p:nvPr/>
        </p:nvSpPr>
        <p:spPr>
          <a:xfrm>
            <a:off x="1138687" y="6173058"/>
            <a:ext cx="1288426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어묵</a:t>
            </a:r>
            <a:r>
              <a:rPr lang="en-US" altLang="ko-KR" sz="2000" dirty="0">
                <a:solidFill>
                  <a:srgbClr val="434343"/>
                </a:solidFill>
              </a:rPr>
              <a:t>, </a:t>
            </a:r>
            <a:r>
              <a:rPr lang="ko-KR" altLang="en-US" sz="2000" dirty="0">
                <a:solidFill>
                  <a:srgbClr val="434343"/>
                </a:solidFill>
              </a:rPr>
              <a:t>맛살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9D6F212-0811-4E22-9629-7A9E337FB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9553" y="2682816"/>
            <a:ext cx="863564" cy="885707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A2F277C-F484-4C9B-B79A-545D9A8DA9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9553" y="4050746"/>
            <a:ext cx="945811" cy="85982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B7A5513E-B533-4EF0-9267-1A3EE57F54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595"/>
          <a:stretch/>
        </p:blipFill>
        <p:spPr>
          <a:xfrm>
            <a:off x="1324257" y="5417621"/>
            <a:ext cx="954156" cy="68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818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603650"/>
              </p:ext>
            </p:extLst>
          </p:nvPr>
        </p:nvGraphicFramePr>
        <p:xfrm>
          <a:off x="1094755" y="2274876"/>
          <a:ext cx="7617445" cy="42211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436499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27635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  <a:tr h="1076325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3634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2730856"/>
            <a:ext cx="6172359" cy="141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향미증진제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산화방지제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감미료 등의 첨가물이 과하게 사용되지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케첩의 경우 토마토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퓨레나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토마토 </a:t>
            </a: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페이스트의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함량이 높은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539840" y="4195651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용기가 팽창되거나 손상되지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설탕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과당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첨가물의 함량이 높지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대두 </a:t>
            </a:r>
            <a:r>
              <a:rPr lang="ko-KR" altLang="en-US" sz="2000" b="0" i="0" u="none" strike="noStrike" spc="-100" dirty="0" err="1">
                <a:solidFill>
                  <a:srgbClr val="211D1E"/>
                </a:solidFill>
                <a:latin typeface="?"/>
              </a:rPr>
              <a:t>고형분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칼슘의 함량이 높은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400535-13BB-4EFA-9B0D-84E25BDFC156}"/>
              </a:ext>
            </a:extLst>
          </p:cNvPr>
          <p:cNvSpPr/>
          <p:nvPr/>
        </p:nvSpPr>
        <p:spPr>
          <a:xfrm>
            <a:off x="1302146" y="3703926"/>
            <a:ext cx="982134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소스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DCB2F-78BF-46BB-9BE3-3EB6EDA9470B}"/>
              </a:ext>
            </a:extLst>
          </p:cNvPr>
          <p:cNvSpPr txBox="1"/>
          <p:nvPr/>
        </p:nvSpPr>
        <p:spPr>
          <a:xfrm>
            <a:off x="2539840" y="5562240"/>
            <a:ext cx="6172359" cy="7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햇빛을 받지 않는 서늘한 곳에 보관된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15~25℃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에서 보관된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265766" y="4988036"/>
            <a:ext cx="1018514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>
                <a:solidFill>
                  <a:srgbClr val="434343"/>
                </a:solidFill>
              </a:rPr>
              <a:t>두유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85305D7-D760-4621-A8AD-CBF169951D0C}"/>
              </a:ext>
            </a:extLst>
          </p:cNvPr>
          <p:cNvSpPr/>
          <p:nvPr/>
        </p:nvSpPr>
        <p:spPr>
          <a:xfrm>
            <a:off x="1265766" y="6101286"/>
            <a:ext cx="1034268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>
                <a:solidFill>
                  <a:srgbClr val="434343"/>
                </a:solidFill>
              </a:rPr>
              <a:t>식용유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E60FF17-83B9-4C2F-95AC-8D2BE77DA3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95"/>
          <a:stretch/>
        </p:blipFill>
        <p:spPr>
          <a:xfrm>
            <a:off x="1292142" y="2808570"/>
            <a:ext cx="1010527" cy="83619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8ED30BF-47D0-4718-A210-F5F5011CC1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900" y="4143375"/>
            <a:ext cx="655982" cy="81500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920A483-E204-484B-A2D9-69324F186C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6599" y="5448300"/>
            <a:ext cx="612213" cy="61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737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571451"/>
              </p:ext>
            </p:extLst>
          </p:nvPr>
        </p:nvGraphicFramePr>
        <p:xfrm>
          <a:off x="1094755" y="2274876"/>
          <a:ext cx="7617445" cy="42021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265049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228725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  <a:tr h="127635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3634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2730856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0~3.3℃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를 준수하여 보관된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가공 시 표시된 유통기한이 지나지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보관 온도와 기간이 기록된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539840" y="4045646"/>
            <a:ext cx="6172359" cy="1105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습기가 많지 않은 서늘한 곳에 밀봉되어 보관된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수분이 적은 것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한 줌 쥐었다 폈을 때 손바닥에 적게 남는 것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)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400535-13BB-4EFA-9B0D-84E25BDFC156}"/>
              </a:ext>
            </a:extLst>
          </p:cNvPr>
          <p:cNvSpPr/>
          <p:nvPr/>
        </p:nvSpPr>
        <p:spPr>
          <a:xfrm>
            <a:off x="1132854" y="3570576"/>
            <a:ext cx="1332000" cy="36000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1950" spc="-300">
                <a:solidFill>
                  <a:srgbClr val="434343"/>
                </a:solidFill>
              </a:rPr>
              <a:t>진공포장식품</a:t>
            </a:r>
            <a:endParaRPr lang="ko-KR" altLang="en-US" sz="1950" spc="-300" dirty="0">
              <a:solidFill>
                <a:srgbClr val="434343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DCB2F-78BF-46BB-9BE3-3EB6EDA9470B}"/>
              </a:ext>
            </a:extLst>
          </p:cNvPr>
          <p:cNvSpPr txBox="1"/>
          <p:nvPr/>
        </p:nvSpPr>
        <p:spPr>
          <a:xfrm>
            <a:off x="2539840" y="5251845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탈지분유가 아닌 원유로 만들어진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당 함량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칼로리가 지나치게 높지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유통기한이 충분한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151904" y="4810263"/>
            <a:ext cx="1284338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설탕</a:t>
            </a:r>
            <a:r>
              <a:rPr lang="en-US" altLang="ko-KR" sz="2000" dirty="0">
                <a:solidFill>
                  <a:srgbClr val="434343"/>
                </a:solidFill>
              </a:rPr>
              <a:t>, </a:t>
            </a:r>
            <a:r>
              <a:rPr lang="ko-KR" altLang="en-US" sz="2000" dirty="0">
                <a:solidFill>
                  <a:srgbClr val="434343"/>
                </a:solidFill>
              </a:rPr>
              <a:t>소금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85305D7-D760-4621-A8AD-CBF169951D0C}"/>
              </a:ext>
            </a:extLst>
          </p:cNvPr>
          <p:cNvSpPr/>
          <p:nvPr/>
        </p:nvSpPr>
        <p:spPr>
          <a:xfrm>
            <a:off x="1151904" y="6091761"/>
            <a:ext cx="1261992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>
                <a:solidFill>
                  <a:srgbClr val="434343"/>
                </a:solidFill>
              </a:rPr>
              <a:t>요구르트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EC28F58-3C1A-45B3-A387-FE29D4B7F3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410" r="12601" b="9232"/>
          <a:stretch/>
        </p:blipFill>
        <p:spPr>
          <a:xfrm>
            <a:off x="1234436" y="2828925"/>
            <a:ext cx="1042039" cy="733425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42BE251-E97C-43EE-B9A7-F08B5783B9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47" y="4058413"/>
            <a:ext cx="1525617" cy="6345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B10AF824-1D06-4A43-9E1E-FF4565F3385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8512" y="5219700"/>
            <a:ext cx="832993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584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327695"/>
              </p:ext>
            </p:extLst>
          </p:nvPr>
        </p:nvGraphicFramePr>
        <p:xfrm>
          <a:off x="1094754" y="2248504"/>
          <a:ext cx="7617445" cy="42116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58400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919299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  <a:tr h="127635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3634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2730856"/>
            <a:ext cx="6172359" cy="1502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빙초산이 아닌 식초를 사용한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나트륨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첨가물 종류가 지나치게 많지 않은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자르지 않고 통으로 들어 있는 제품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잘린 것은 첨가물이 더 많이 흡수되었을 가능성이 높음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539840" y="4325754"/>
            <a:ext cx="6172359" cy="7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용도에 따라 중간 정도로 분쇄한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빛이 차단되어 있고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뚜껑이 잘 닫혀 있는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400535-13BB-4EFA-9B0D-84E25BDFC156}"/>
              </a:ext>
            </a:extLst>
          </p:cNvPr>
          <p:cNvSpPr/>
          <p:nvPr/>
        </p:nvSpPr>
        <p:spPr>
          <a:xfrm>
            <a:off x="1132854" y="3848592"/>
            <a:ext cx="1332000" cy="36000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1950" spc="-150" dirty="0">
                <a:solidFill>
                  <a:srgbClr val="434343"/>
                </a:solidFill>
              </a:rPr>
              <a:t>단무지</a:t>
            </a:r>
            <a:r>
              <a:rPr lang="en-US" altLang="ko-KR" sz="1950" spc="-150" dirty="0">
                <a:solidFill>
                  <a:srgbClr val="434343"/>
                </a:solidFill>
              </a:rPr>
              <a:t>, </a:t>
            </a:r>
            <a:r>
              <a:rPr lang="ko-KR" altLang="en-US" sz="1950" spc="-150" dirty="0">
                <a:solidFill>
                  <a:srgbClr val="434343"/>
                </a:solidFill>
              </a:rPr>
              <a:t> 피클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3DCB2F-78BF-46BB-9BE3-3EB6EDA9470B}"/>
              </a:ext>
            </a:extLst>
          </p:cNvPr>
          <p:cNvSpPr txBox="1"/>
          <p:nvPr/>
        </p:nvSpPr>
        <p:spPr>
          <a:xfrm>
            <a:off x="2539840" y="5243905"/>
            <a:ext cx="6172359" cy="119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자연치즈의 함량이 높은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식물성 경화유가 아닌 버터를 사용한 것</a:t>
            </a:r>
          </a:p>
          <a:p>
            <a:pPr marL="180975" indent="-180975" latinLnBrk="1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나트륨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지방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특히 트랜스지방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?"/>
              </a:rPr>
              <a:t>)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함량이 높지 않은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352550" y="4791213"/>
            <a:ext cx="883046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커피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85305D7-D760-4621-A8AD-CBF169951D0C}"/>
              </a:ext>
            </a:extLst>
          </p:cNvPr>
          <p:cNvSpPr/>
          <p:nvPr/>
        </p:nvSpPr>
        <p:spPr>
          <a:xfrm>
            <a:off x="1352550" y="6072711"/>
            <a:ext cx="860700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치즈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031C1B7-E3E6-4A13-9A03-A9BB3F7F6A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1202284" y="2678534"/>
            <a:ext cx="1133352" cy="133888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E8A97C1B-E405-40E3-85BA-0026096007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0" y="4227754"/>
            <a:ext cx="806897" cy="57155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ED3B4339-8DC9-4CB8-9B3A-3ED4B869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9243" y="5228286"/>
            <a:ext cx="1025910" cy="80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7898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10" name="표 4">
            <a:extLst>
              <a:ext uri="{FF2B5EF4-FFF2-40B4-BE49-F238E27FC236}">
                <a16:creationId xmlns:a16="http://schemas.microsoft.com/office/drawing/2014/main" id="{4BB32C6B-16F7-4F67-8AE8-9003C118E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742271"/>
              </p:ext>
            </p:extLst>
          </p:nvPr>
        </p:nvGraphicFramePr>
        <p:xfrm>
          <a:off x="1094754" y="2235019"/>
          <a:ext cx="7617445" cy="43277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6906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6210539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분류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kern="1200" dirty="0">
                          <a:solidFill>
                            <a:srgbClr val="434343"/>
                          </a:solidFill>
                          <a:latin typeface="+mn-lt"/>
                          <a:ea typeface="+mn-ea"/>
                          <a:cs typeface="+mn-cs"/>
                        </a:rPr>
                        <a:t>이런 제품을 선택하세요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647806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2247900">
                <a:tc>
                  <a:txBody>
                    <a:bodyPr/>
                    <a:lstStyle/>
                    <a:p>
                      <a:pPr algn="ctr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kern="1200" spc="-150" dirty="0">
                        <a:solidFill>
                          <a:srgbClr val="43434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16152"/>
                  </a:ext>
                </a:extLst>
              </a:tr>
            </a:tbl>
          </a:graphicData>
        </a:graphic>
      </p:graphicFrame>
      <p:sp>
        <p:nvSpPr>
          <p:cNvPr id="11" name="Google Shape;375;p27">
            <a:extLst>
              <a:ext uri="{FF2B5EF4-FFF2-40B4-BE49-F238E27FC236}">
                <a16:creationId xmlns:a16="http://schemas.microsoft.com/office/drawing/2014/main" id="{D700B130-DEDA-4208-A74A-1733DE2733FE}"/>
              </a:ext>
            </a:extLst>
          </p:cNvPr>
          <p:cNvSpPr txBox="1">
            <a:spLocks/>
          </p:cNvSpPr>
          <p:nvPr/>
        </p:nvSpPr>
        <p:spPr>
          <a:xfrm>
            <a:off x="3019245" y="1733861"/>
            <a:ext cx="367405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가공식품을 고르는 방법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C9F63D-7FCE-4567-9DA2-6AC8975318BA}"/>
              </a:ext>
            </a:extLst>
          </p:cNvPr>
          <p:cNvSpPr txBox="1"/>
          <p:nvPr/>
        </p:nvSpPr>
        <p:spPr>
          <a:xfrm>
            <a:off x="2539840" y="2692756"/>
            <a:ext cx="6172359" cy="1618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간장은 제조 방법을 확인하고 용도에 맞게 선택할 것 </a:t>
            </a:r>
            <a:r>
              <a:rPr lang="en-US" altLang="ko-KR" sz="1600" b="0" i="0" u="none" strike="noStrike" baseline="0" dirty="0">
                <a:solidFill>
                  <a:srgbClr val="211D1E"/>
                </a:solidFill>
                <a:latin typeface="?"/>
              </a:rPr>
              <a:t>(</a:t>
            </a:r>
            <a:r>
              <a:rPr lang="ko-KR" altLang="en-US" sz="1600" b="0" i="0" u="none" strike="noStrike" baseline="0" dirty="0">
                <a:solidFill>
                  <a:srgbClr val="211D1E"/>
                </a:solidFill>
                <a:latin typeface="?"/>
              </a:rPr>
              <a:t>예</a:t>
            </a:r>
            <a:r>
              <a:rPr lang="en-US" altLang="ko-KR" sz="1600" b="0" i="0" u="none" strike="noStrike" baseline="0" dirty="0">
                <a:solidFill>
                  <a:srgbClr val="211D1E"/>
                </a:solidFill>
                <a:latin typeface="?"/>
              </a:rPr>
              <a:t>) </a:t>
            </a:r>
            <a:r>
              <a:rPr lang="ko-KR" altLang="en-US" sz="1600" b="0" i="0" u="none" strike="noStrike" baseline="0" dirty="0">
                <a:solidFill>
                  <a:srgbClr val="211D1E"/>
                </a:solidFill>
                <a:latin typeface="?"/>
              </a:rPr>
              <a:t>산분해간장</a:t>
            </a:r>
            <a:r>
              <a:rPr lang="en-US" altLang="ko-KR" sz="1600" b="0" i="0" u="none" strike="noStrike" baseline="0" dirty="0">
                <a:solidFill>
                  <a:srgbClr val="211D1E"/>
                </a:solidFill>
                <a:latin typeface="?"/>
              </a:rPr>
              <a:t>-</a:t>
            </a:r>
            <a:r>
              <a:rPr lang="ko-KR" altLang="en-US" sz="1600" b="0" i="0" u="none" strike="noStrike" baseline="0" dirty="0">
                <a:solidFill>
                  <a:srgbClr val="211D1E"/>
                </a:solidFill>
                <a:latin typeface="?"/>
              </a:rPr>
              <a:t>화학적으로 추출한 간장으로 색소 및 감미료 첨가</a:t>
            </a:r>
          </a:p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된장은 나트륨 섭취를 줄이기 위해 염도를 확인하고 구입할 것</a:t>
            </a:r>
          </a:p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baseline="0" dirty="0" err="1">
                <a:solidFill>
                  <a:srgbClr val="211D1E"/>
                </a:solidFill>
                <a:latin typeface="?"/>
              </a:rPr>
              <a:t>용기째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?"/>
              </a:rPr>
              <a:t> 밀폐되어 보관된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065F0-C8AD-4473-80D7-9089F3827E82}"/>
              </a:ext>
            </a:extLst>
          </p:cNvPr>
          <p:cNvSpPr txBox="1"/>
          <p:nvPr/>
        </p:nvSpPr>
        <p:spPr>
          <a:xfrm>
            <a:off x="2493392" y="4352196"/>
            <a:ext cx="6172359" cy="2233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국수류는 굵기가 일정하고 표면에 윤기가 있으며 매끄럽고 곧게 뻗은 것</a:t>
            </a:r>
          </a:p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250" dirty="0">
                <a:solidFill>
                  <a:srgbClr val="211D1E"/>
                </a:solidFill>
                <a:latin typeface="?"/>
              </a:rPr>
              <a:t>파스타류는 반투명하고 표면이 매끄러우며 윤기가 흐르는 것</a:t>
            </a:r>
          </a:p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마른 국수라도 직사광선을 쬔 상태로 보관됐거나 포장이 찢어진 것은 피할 것</a:t>
            </a:r>
          </a:p>
          <a:p>
            <a:pPr marL="180975" indent="-180975" latinLnBrk="1">
              <a:lnSpc>
                <a:spcPts val="23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파스타류는 갈라지거나 불투명한 것</a:t>
            </a:r>
            <a:r>
              <a:rPr lang="en-US" altLang="ko-KR" sz="2000" b="0" i="0" u="none" strike="noStrike" spc="-100" dirty="0">
                <a:solidFill>
                  <a:srgbClr val="211D1E"/>
                </a:solidFill>
                <a:latin typeface="?"/>
              </a:rPr>
              <a:t>, </a:t>
            </a:r>
            <a:r>
              <a:rPr lang="ko-KR" altLang="en-US" sz="2000" b="0" i="0" u="none" strike="noStrike" spc="-100" dirty="0">
                <a:solidFill>
                  <a:srgbClr val="211D1E"/>
                </a:solidFill>
                <a:latin typeface="?"/>
              </a:rPr>
              <a:t>얼룩이 있거나 색이 다소 어두운 것은 가공한 지 오래된 것이므로 피할 것</a:t>
            </a:r>
            <a:endParaRPr lang="ko-KR" altLang="en-US" sz="2000" b="0" i="0" u="none" strike="noStrike" baseline="0" dirty="0">
              <a:solidFill>
                <a:srgbClr val="C00000"/>
              </a:solidFill>
              <a:latin typeface="?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222498E-2ADC-4482-A323-24E4E2D39FE5}"/>
              </a:ext>
            </a:extLst>
          </p:cNvPr>
          <p:cNvSpPr/>
          <p:nvPr/>
        </p:nvSpPr>
        <p:spPr>
          <a:xfrm>
            <a:off x="1187846" y="5820732"/>
            <a:ext cx="1212454" cy="666424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 dirty="0">
                <a:solidFill>
                  <a:srgbClr val="434343"/>
                </a:solidFill>
              </a:rPr>
              <a:t>국수</a:t>
            </a:r>
            <a:r>
              <a:rPr lang="en-US" altLang="ko-KR" sz="2000" dirty="0">
                <a:solidFill>
                  <a:srgbClr val="434343"/>
                </a:solidFill>
              </a:rPr>
              <a:t>, </a:t>
            </a:r>
            <a:r>
              <a:rPr lang="ko-KR" altLang="en-US" sz="2000" dirty="0">
                <a:solidFill>
                  <a:srgbClr val="434343"/>
                </a:solidFill>
              </a:rPr>
              <a:t>파스타류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5A49752-4E1F-4A83-B3F4-1E355D04C033}"/>
              </a:ext>
            </a:extLst>
          </p:cNvPr>
          <p:cNvSpPr/>
          <p:nvPr/>
        </p:nvSpPr>
        <p:spPr>
          <a:xfrm>
            <a:off x="1352550" y="3885655"/>
            <a:ext cx="883046" cy="341720"/>
          </a:xfrm>
          <a:prstGeom prst="roundRect">
            <a:avLst/>
          </a:prstGeom>
          <a:solidFill>
            <a:srgbClr val="E0D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2000">
                <a:solidFill>
                  <a:srgbClr val="434343"/>
                </a:solidFill>
              </a:rPr>
              <a:t>장류</a:t>
            </a:r>
            <a:endParaRPr lang="ko-KR" altLang="en-US" sz="2000" dirty="0">
              <a:solidFill>
                <a:srgbClr val="434343"/>
              </a:solidFill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EE2843E8-6F5D-4DBD-8B52-0D2C4B56F3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92529" y="2709554"/>
            <a:ext cx="1002475" cy="1460717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A97333BD-6068-4E14-98C3-12096A4B1D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7738" y="4332197"/>
            <a:ext cx="1385179" cy="1097489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5A7512AA-EE73-4FA4-969E-426A08AB30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25" r="8927" b="14416"/>
          <a:stretch/>
        </p:blipFill>
        <p:spPr>
          <a:xfrm>
            <a:off x="1114424" y="5114925"/>
            <a:ext cx="1009651" cy="69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505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F5A6D7B-4AB9-4396-BB4B-744CE8BD8B24}"/>
              </a:ext>
            </a:extLst>
          </p:cNvPr>
          <p:cNvSpPr/>
          <p:nvPr/>
        </p:nvSpPr>
        <p:spPr>
          <a:xfrm>
            <a:off x="366623" y="1906438"/>
            <a:ext cx="8423694" cy="4554747"/>
          </a:xfrm>
          <a:prstGeom prst="roundRect">
            <a:avLst>
              <a:gd name="adj" fmla="val 4701"/>
            </a:avLst>
          </a:prstGeom>
          <a:noFill/>
          <a:ln w="28575">
            <a:solidFill>
              <a:srgbClr val="A962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가공식품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7CBC57-FD18-4A65-9FCB-66A5A0F4977E}"/>
              </a:ext>
            </a:extLst>
          </p:cNvPr>
          <p:cNvSpPr txBox="1"/>
          <p:nvPr/>
        </p:nvSpPr>
        <p:spPr>
          <a:xfrm>
            <a:off x="415924" y="2234466"/>
            <a:ext cx="8296275" cy="4151858"/>
          </a:xfrm>
          <a:prstGeom prst="roundRect">
            <a:avLst>
              <a:gd name="adj" fmla="val 15137"/>
            </a:avLst>
          </a:prstGeom>
          <a:solidFill>
            <a:schemeClr val="bg1"/>
          </a:solidFill>
        </p:spPr>
        <p:txBody>
          <a:bodyPr wrap="square" lIns="0" tIns="0" rIns="0" bIns="0" anchor="ctr">
            <a:spAutoFit/>
          </a:bodyPr>
          <a:lstStyle/>
          <a:p>
            <a:pPr marL="355600" indent="-355600" latinLnBrk="1">
              <a:spcAft>
                <a:spcPts val="600"/>
              </a:spcAft>
              <a:buClr>
                <a:srgbClr val="AB6643"/>
              </a:buClr>
              <a:buFont typeface="Wingdings" panose="05000000000000000000" pitchFamily="2" charset="2"/>
              <a:buChar char="ü"/>
            </a:pP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식품 표시를 확인하여 식품첨가물을 확인하고 제품을 선택한다</a:t>
            </a: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.</a:t>
            </a:r>
          </a:p>
          <a:p>
            <a:pPr marL="355600" indent="-355600" latinLnBrk="1">
              <a:spcAft>
                <a:spcPts val="600"/>
              </a:spcAft>
              <a:buClr>
                <a:srgbClr val="AB6643"/>
              </a:buClr>
              <a:buFont typeface="Wingdings" panose="05000000000000000000" pitchFamily="2" charset="2"/>
              <a:buChar char="ü"/>
            </a:pPr>
            <a:r>
              <a:rPr lang="ko-KR" altLang="en-US" sz="2300" b="1" i="0" u="none" strike="noStrike" spc="-50" dirty="0">
                <a:solidFill>
                  <a:srgbClr val="434343"/>
                </a:solidFill>
                <a:latin typeface="?"/>
              </a:rPr>
              <a:t>사용 날짜를 고려하여 유통기한을 확인하고 제품을 선택한다</a:t>
            </a:r>
            <a:r>
              <a:rPr lang="en-US" altLang="ko-KR" sz="2300" b="1" i="0" u="none" strike="noStrike" spc="-50" dirty="0">
                <a:solidFill>
                  <a:srgbClr val="434343"/>
                </a:solidFill>
                <a:latin typeface="?"/>
              </a:rPr>
              <a:t>.</a:t>
            </a:r>
          </a:p>
          <a:p>
            <a:pPr marL="355600" indent="-355600" latinLnBrk="1">
              <a:spcAft>
                <a:spcPts val="600"/>
              </a:spcAft>
              <a:buClr>
                <a:srgbClr val="AB6643"/>
              </a:buClr>
              <a:buFont typeface="Wingdings" panose="05000000000000000000" pitchFamily="2" charset="2"/>
              <a:buChar char="ü"/>
            </a:pP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가능한 제조일이 최근인 것으로 선택한다</a:t>
            </a: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.</a:t>
            </a:r>
          </a:p>
          <a:p>
            <a:pPr marL="355600" indent="-355600" latinLnBrk="1">
              <a:spcAft>
                <a:spcPts val="600"/>
              </a:spcAft>
              <a:buClr>
                <a:srgbClr val="AB6643"/>
              </a:buClr>
              <a:buFont typeface="Wingdings" panose="05000000000000000000" pitchFamily="2" charset="2"/>
              <a:buChar char="ü"/>
            </a:pP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포장 상태가 좋고 식품 표시에 표시된 기준대로 잘 보관되어 있는 제품을 선택한다</a:t>
            </a: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.</a:t>
            </a:r>
          </a:p>
          <a:p>
            <a:pPr marL="355600" indent="-355600" latinLnBrk="1">
              <a:spcAft>
                <a:spcPts val="600"/>
              </a:spcAft>
              <a:buClr>
                <a:srgbClr val="AB6643"/>
              </a:buClr>
              <a:buFont typeface="Wingdings" panose="05000000000000000000" pitchFamily="2" charset="2"/>
              <a:buChar char="ü"/>
            </a:pPr>
            <a:r>
              <a:rPr lang="ko-KR" altLang="en-US" sz="2300" b="1" i="0" u="none" strike="noStrike" baseline="0" dirty="0" err="1">
                <a:solidFill>
                  <a:srgbClr val="434343"/>
                </a:solidFill>
                <a:latin typeface="?"/>
              </a:rPr>
              <a:t>냉장ㆍ냉동식품은</a:t>
            </a: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 </a:t>
            </a:r>
            <a:r>
              <a:rPr lang="ko-KR" altLang="en-US" sz="2300" b="1" i="0" u="none" strike="noStrike" baseline="0" dirty="0" err="1">
                <a:solidFill>
                  <a:srgbClr val="434343"/>
                </a:solidFill>
                <a:latin typeface="?"/>
              </a:rPr>
              <a:t>냉장ㆍ냉동</a:t>
            </a: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 보관이 잘 되어 있는 제품을 선택한다</a:t>
            </a: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.</a:t>
            </a:r>
          </a:p>
          <a:p>
            <a:pPr marL="355600" indent="-355600" latinLnBrk="1">
              <a:spcAft>
                <a:spcPts val="600"/>
              </a:spcAft>
              <a:buClr>
                <a:srgbClr val="AB6643"/>
              </a:buClr>
              <a:buFont typeface="Wingdings" panose="05000000000000000000" pitchFamily="2" charset="2"/>
              <a:buChar char="ü"/>
            </a:pP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HACCP</a:t>
            </a: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이나 가공식품 </a:t>
            </a: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KS</a:t>
            </a:r>
            <a:r>
              <a:rPr lang="ko-KR" altLang="en-US" sz="2300" b="1" i="0" u="none" strike="noStrike" baseline="0" dirty="0">
                <a:solidFill>
                  <a:srgbClr val="434343"/>
                </a:solidFill>
                <a:latin typeface="?"/>
              </a:rPr>
              <a:t>인증 등의 식품 인증 제도 마크를 확인하고 선택한다</a:t>
            </a:r>
            <a:r>
              <a:rPr lang="en-US" altLang="ko-KR" sz="2300" b="1" i="0" u="none" strike="noStrike" baseline="0" dirty="0">
                <a:solidFill>
                  <a:srgbClr val="434343"/>
                </a:solidFill>
                <a:latin typeface="?"/>
              </a:rPr>
              <a:t>.</a:t>
            </a:r>
            <a:endParaRPr lang="ko-KR" altLang="en-US" sz="2300" b="1" dirty="0">
              <a:solidFill>
                <a:srgbClr val="434343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737F5E-4316-4BB2-9086-ECADE1EF2FAB}"/>
              </a:ext>
            </a:extLst>
          </p:cNvPr>
          <p:cNvSpPr txBox="1"/>
          <p:nvPr/>
        </p:nvSpPr>
        <p:spPr>
          <a:xfrm>
            <a:off x="1178372" y="1695776"/>
            <a:ext cx="6701029" cy="50783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spAutoFit/>
          </a:bodyPr>
          <a:lstStyle/>
          <a:p>
            <a:r>
              <a:rPr lang="ko-KR" altLang="en-US" sz="2700" b="1" spc="-150" dirty="0">
                <a:solidFill>
                  <a:srgbClr val="AB6643"/>
                </a:solidFill>
              </a:rPr>
              <a:t>가공식품 구매 시 일반적으로 확인해야 하는 것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CDCFFB9-C048-4683-A646-97A5C9B66B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212"/>
          <a:stretch/>
        </p:blipFill>
        <p:spPr>
          <a:xfrm>
            <a:off x="847724" y="1604317"/>
            <a:ext cx="349003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271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유전자 변형 식품</a:t>
            </a:r>
            <a:r>
              <a:rPr lang="en-US" altLang="ko-KR" sz="3000" b="1" dirty="0">
                <a:solidFill>
                  <a:schemeClr val="bg1"/>
                </a:solidFill>
                <a:latin typeface="+mj-ea"/>
                <a:ea typeface="+mj-ea"/>
              </a:rPr>
              <a:t>(GMO)</a:t>
            </a: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에 대해 토론하기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BE4AE5-F885-47EC-8ECC-FBEAD8C2D38A}"/>
              </a:ext>
            </a:extLst>
          </p:cNvPr>
          <p:cNvSpPr txBox="1"/>
          <p:nvPr/>
        </p:nvSpPr>
        <p:spPr>
          <a:xfrm>
            <a:off x="612476" y="950205"/>
            <a:ext cx="8057071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유전자 변형 식품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(GMO)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에 관한 두 입장을 읽고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토론해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3A6545EB-D7A0-4839-843C-DF51828CFE0E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9" name="말풍선: 타원형 8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960CB020-55A6-44E4-A0B8-29D05441A2D3}"/>
              </a:ext>
            </a:extLst>
          </p:cNvPr>
          <p:cNvSpPr/>
          <p:nvPr/>
        </p:nvSpPr>
        <p:spPr>
          <a:xfrm>
            <a:off x="612476" y="2571235"/>
            <a:ext cx="1992702" cy="1992702"/>
          </a:xfrm>
          <a:prstGeom prst="wedgeEllipseCallout">
            <a:avLst>
              <a:gd name="adj1" fmla="val 60119"/>
              <a:gd name="adj2" fmla="val 43885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ko-KR" altLang="en-US" sz="2000" b="1" dirty="0">
                <a:solidFill>
                  <a:srgbClr val="434343"/>
                </a:solidFill>
              </a:rPr>
              <a:t>“</a:t>
            </a:r>
            <a:r>
              <a:rPr lang="en-US" altLang="ko-KR" sz="2000" b="1" dirty="0">
                <a:solidFill>
                  <a:srgbClr val="434343"/>
                </a:solidFill>
              </a:rPr>
              <a:t>GMO</a:t>
            </a:r>
            <a:r>
              <a:rPr lang="ko-KR" altLang="en-US" sz="2000" b="1" dirty="0">
                <a:solidFill>
                  <a:srgbClr val="434343"/>
                </a:solidFill>
              </a:rPr>
              <a:t>를 </a:t>
            </a:r>
            <a:r>
              <a:rPr lang="ko-KR" altLang="en-US" sz="2000" b="1" dirty="0">
                <a:solidFill>
                  <a:schemeClr val="accent1"/>
                </a:solidFill>
              </a:rPr>
              <a:t>찬성</a:t>
            </a:r>
            <a:r>
              <a:rPr lang="ko-KR" altLang="en-US" sz="2000" b="1" dirty="0">
                <a:solidFill>
                  <a:srgbClr val="434343"/>
                </a:solidFill>
              </a:rPr>
              <a:t>합니다</a:t>
            </a:r>
            <a:r>
              <a:rPr lang="en-US" altLang="ko-KR" sz="2000" b="1" dirty="0">
                <a:solidFill>
                  <a:srgbClr val="434343"/>
                </a:solidFill>
              </a:rPr>
              <a:t>.”</a:t>
            </a:r>
            <a:br>
              <a:rPr lang="en-US" altLang="ko-KR" sz="2000" b="1" dirty="0">
                <a:solidFill>
                  <a:srgbClr val="434343"/>
                </a:solidFill>
              </a:rPr>
            </a:br>
            <a:endParaRPr lang="en-US" altLang="ko-KR" sz="2000" b="1" dirty="0">
              <a:solidFill>
                <a:srgbClr val="434343"/>
              </a:solidFill>
            </a:endParaRPr>
          </a:p>
          <a:p>
            <a:pPr algn="ctr"/>
            <a:r>
              <a:rPr lang="ko-KR" altLang="en-US" sz="2000" b="1" dirty="0">
                <a:solidFill>
                  <a:srgbClr val="434343"/>
                </a:solidFill>
              </a:rPr>
              <a:t>클릭</a:t>
            </a:r>
          </a:p>
        </p:txBody>
      </p:sp>
      <p:sp>
        <p:nvSpPr>
          <p:cNvPr id="17" name="말풍선: 타원형 16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33B02196-85CE-4E67-AAAE-134BF90E9D18}"/>
              </a:ext>
            </a:extLst>
          </p:cNvPr>
          <p:cNvSpPr/>
          <p:nvPr/>
        </p:nvSpPr>
        <p:spPr>
          <a:xfrm>
            <a:off x="6564697" y="2484973"/>
            <a:ext cx="2035839" cy="2061709"/>
          </a:xfrm>
          <a:prstGeom prst="wedgeEllipseCallout">
            <a:avLst>
              <a:gd name="adj1" fmla="val -58545"/>
              <a:gd name="adj2" fmla="val 40324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ko-KR" altLang="en-US" sz="2000" b="1" dirty="0">
                <a:solidFill>
                  <a:srgbClr val="434343"/>
                </a:solidFill>
              </a:rPr>
              <a:t>“</a:t>
            </a:r>
            <a:r>
              <a:rPr lang="en-US" altLang="ko-KR" sz="2000" b="1" dirty="0">
                <a:solidFill>
                  <a:srgbClr val="434343"/>
                </a:solidFill>
              </a:rPr>
              <a:t>GMO</a:t>
            </a:r>
            <a:r>
              <a:rPr lang="ko-KR" altLang="en-US" sz="2000" b="1" dirty="0">
                <a:solidFill>
                  <a:srgbClr val="434343"/>
                </a:solidFill>
              </a:rPr>
              <a:t>를 </a:t>
            </a:r>
            <a:r>
              <a:rPr lang="ko-KR" altLang="en-US" sz="2000" b="1" dirty="0">
                <a:solidFill>
                  <a:srgbClr val="FF0000"/>
                </a:solidFill>
              </a:rPr>
              <a:t>반대</a:t>
            </a:r>
            <a:r>
              <a:rPr lang="ko-KR" altLang="en-US" sz="2000" b="1" dirty="0">
                <a:solidFill>
                  <a:srgbClr val="434343"/>
                </a:solidFill>
              </a:rPr>
              <a:t>합니다</a:t>
            </a:r>
            <a:r>
              <a:rPr lang="en-US" altLang="ko-KR" sz="2000" b="1" dirty="0">
                <a:solidFill>
                  <a:srgbClr val="434343"/>
                </a:solidFill>
              </a:rPr>
              <a:t>.”</a:t>
            </a:r>
            <a:br>
              <a:rPr lang="en-US" altLang="ko-KR" sz="2000" b="1" dirty="0">
                <a:solidFill>
                  <a:srgbClr val="434343"/>
                </a:solidFill>
              </a:rPr>
            </a:br>
            <a:endParaRPr lang="en-US" altLang="ko-KR" sz="2000" b="1" dirty="0">
              <a:solidFill>
                <a:srgbClr val="434343"/>
              </a:solidFill>
            </a:endParaRPr>
          </a:p>
          <a:p>
            <a:pPr algn="ctr"/>
            <a:r>
              <a:rPr lang="ko-KR" altLang="en-US" sz="2000" b="1" dirty="0">
                <a:solidFill>
                  <a:srgbClr val="434343"/>
                </a:solidFill>
              </a:rPr>
              <a:t>클릭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EE9EED7B-A72D-48D5-BAAF-4CE05B1BA7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552" y="3391335"/>
            <a:ext cx="1666006" cy="2787183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1BF1B23C-5FE9-453C-966A-6F7E1F235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958" y="3391335"/>
            <a:ext cx="1666708" cy="278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589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유전자 변형 식품</a:t>
            </a:r>
            <a:r>
              <a:rPr lang="en-US" altLang="ko-KR" sz="3000" b="1" dirty="0">
                <a:solidFill>
                  <a:schemeClr val="bg1"/>
                </a:solidFill>
                <a:latin typeface="+mj-ea"/>
                <a:ea typeface="+mj-ea"/>
              </a:rPr>
              <a:t>(GMO)</a:t>
            </a: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에 대해 토론하기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5E2DF-2EC8-4C61-9A72-62532A2AEBFE}"/>
              </a:ext>
            </a:extLst>
          </p:cNvPr>
          <p:cNvSpPr txBox="1"/>
          <p:nvPr/>
        </p:nvSpPr>
        <p:spPr>
          <a:xfrm>
            <a:off x="612476" y="952413"/>
            <a:ext cx="8134650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유전자 변형 식품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(GMO)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에 대한 나의 입장을 정하고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그렇게 주장하는 근거를 말해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11EED9DC-6FD6-4032-82DA-5BC7B72F8A8C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1D4F7B-2049-40FE-92A9-3C6013D9ACD1}"/>
              </a:ext>
            </a:extLst>
          </p:cNvPr>
          <p:cNvSpPr txBox="1"/>
          <p:nvPr/>
        </p:nvSpPr>
        <p:spPr>
          <a:xfrm>
            <a:off x="655081" y="2017962"/>
            <a:ext cx="7971683" cy="3169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나는 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의 섭취에 반대한다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</a:t>
            </a:r>
          </a:p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현재의 과학으로 밝혀지지 않아 모르지만 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를 장기간 섭취할 때 나타날 수 있는 위험이 있다고 생각한다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왜냐하면 자연을 거스르는 것은 위험하기 때문이다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6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601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유전자 변형 식품</a:t>
            </a:r>
            <a:r>
              <a:rPr lang="en-US" altLang="ko-KR" sz="3000" b="1" dirty="0">
                <a:solidFill>
                  <a:schemeClr val="bg1"/>
                </a:solidFill>
                <a:latin typeface="+mj-ea"/>
                <a:ea typeface="+mj-ea"/>
              </a:rPr>
              <a:t>(GMO)</a:t>
            </a: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에 대해 토론하기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5E2DF-2EC8-4C61-9A72-62532A2AEBFE}"/>
              </a:ext>
            </a:extLst>
          </p:cNvPr>
          <p:cNvSpPr txBox="1"/>
          <p:nvPr/>
        </p:nvSpPr>
        <p:spPr>
          <a:xfrm>
            <a:off x="612475" y="952413"/>
            <a:ext cx="8340317" cy="492443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예상되는 반론과 그 반론을 반박하는 근거를 말해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11EED9DC-6FD6-4032-82DA-5BC7B72F8A8C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1D4F7B-2049-40FE-92A9-3C6013D9ACD1}"/>
              </a:ext>
            </a:extLst>
          </p:cNvPr>
          <p:cNvSpPr txBox="1"/>
          <p:nvPr/>
        </p:nvSpPr>
        <p:spPr>
          <a:xfrm>
            <a:off x="707342" y="1549511"/>
            <a:ext cx="7971683" cy="1590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000"/>
              </a:lnSpc>
              <a:spcAft>
                <a:spcPts val="600"/>
              </a:spcAft>
            </a:pP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불안감과 위험은 다르다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현재까지 우리나라와 외국 정부 기관에서 심사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·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승인되어 유통 중인 유전자 변형 식품의 안전성에 문제가 있다고 입증된 사례는 없다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그저 불안할 따름이다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불안하다고 자동차 운전을 하지 않고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걸어만 다닐 수는 없는 것 아닌가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? </a:t>
            </a:r>
            <a:endParaRPr lang="ko-KR" altLang="en-US" sz="20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54073-059E-4AEE-8030-1976A0D933F0}"/>
              </a:ext>
            </a:extLst>
          </p:cNvPr>
          <p:cNvSpPr txBox="1"/>
          <p:nvPr/>
        </p:nvSpPr>
        <p:spPr>
          <a:xfrm>
            <a:off x="658982" y="3354213"/>
            <a:ext cx="8088144" cy="3139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000"/>
              </a:lnSpc>
              <a:spcAft>
                <a:spcPts val="600"/>
              </a:spcAft>
            </a:pP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현재까지 알려진 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GMO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섭취에 따른 부작용은 없으나 인위적으로 유전자를 변형시켜서 만든 식품이 사람 몸에서 어떻게 작용할지 현 시점에서 예측하기는 어렵다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그리고 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에 의한 알레르기 유발 가능성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슈퍼 잡초 등 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로 인한 환경 변화 등의 잠재적 위험성도 없다고 단정할 수 없다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또한 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는 다국적 기업의 기술 독점 문제가 있다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재생산할 수 없고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비료까지 구입하여야 하기 때문에 가난한 나라의 농민은 점차 더 가난해지고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다국적 기업들은 부유하게 만드는 시스템이 유지된다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9817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E27DE5-4A80-44AB-A344-809C4D519AA9}"/>
              </a:ext>
            </a:extLst>
          </p:cNvPr>
          <p:cNvSpPr txBox="1"/>
          <p:nvPr/>
        </p:nvSpPr>
        <p:spPr>
          <a:xfrm>
            <a:off x="2109218" y="2111192"/>
            <a:ext cx="548202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식품안전을 고려한 장보기를 실천할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D155E4-EE92-43DD-8D8C-56B40D8A9F87}"/>
              </a:ext>
            </a:extLst>
          </p:cNvPr>
          <p:cNvSpPr txBox="1"/>
          <p:nvPr/>
        </p:nvSpPr>
        <p:spPr>
          <a:xfrm>
            <a:off x="2109218" y="3647577"/>
            <a:ext cx="564592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 유형별 특성을 이해하여 식품안전을 지킬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4" name="Freeform 35">
            <a:extLst>
              <a:ext uri="{FF2B5EF4-FFF2-40B4-BE49-F238E27FC236}">
                <a16:creationId xmlns:a16="http://schemas.microsoft.com/office/drawing/2014/main" id="{2745543F-6311-417A-B221-7FFE037F1E39}"/>
              </a:ext>
            </a:extLst>
          </p:cNvPr>
          <p:cNvSpPr>
            <a:spLocks/>
          </p:cNvSpPr>
          <p:nvPr/>
        </p:nvSpPr>
        <p:spPr bwMode="auto">
          <a:xfrm>
            <a:off x="1671068" y="4010945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35">
            <a:extLst>
              <a:ext uri="{FF2B5EF4-FFF2-40B4-BE49-F238E27FC236}">
                <a16:creationId xmlns:a16="http://schemas.microsoft.com/office/drawing/2014/main" id="{C91A74E7-7BA1-4E93-AC0E-AA997CF2F86B}"/>
              </a:ext>
            </a:extLst>
          </p:cNvPr>
          <p:cNvSpPr>
            <a:spLocks/>
          </p:cNvSpPr>
          <p:nvPr/>
        </p:nvSpPr>
        <p:spPr bwMode="auto">
          <a:xfrm>
            <a:off x="1671068" y="2474561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2E0761-00A5-4BE2-B35F-D93A62505FD7}"/>
              </a:ext>
            </a:extLst>
          </p:cNvPr>
          <p:cNvSpPr txBox="1"/>
          <p:nvPr/>
        </p:nvSpPr>
        <p:spPr>
          <a:xfrm>
            <a:off x="2109218" y="5183962"/>
            <a:ext cx="58529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불량 식품이 무엇인지 알고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식품을 안전하게 구매할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7" name="Freeform 35">
            <a:extLst>
              <a:ext uri="{FF2B5EF4-FFF2-40B4-BE49-F238E27FC236}">
                <a16:creationId xmlns:a16="http://schemas.microsoft.com/office/drawing/2014/main" id="{AFDBF308-93BF-4022-963F-BDB7FB69A0C2}"/>
              </a:ext>
            </a:extLst>
          </p:cNvPr>
          <p:cNvSpPr>
            <a:spLocks/>
          </p:cNvSpPr>
          <p:nvPr/>
        </p:nvSpPr>
        <p:spPr bwMode="auto">
          <a:xfrm>
            <a:off x="1671068" y="5514597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6974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유전자 변형 식품</a:t>
            </a:r>
            <a:r>
              <a:rPr lang="en-US" altLang="ko-KR" sz="3000" b="1" dirty="0">
                <a:solidFill>
                  <a:schemeClr val="bg1"/>
                </a:solidFill>
                <a:latin typeface="+mj-ea"/>
                <a:ea typeface="+mj-ea"/>
              </a:rPr>
              <a:t>(GMO)</a:t>
            </a: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에 대해 토론하기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5E2DF-2EC8-4C61-9A72-62532A2AEBFE}"/>
              </a:ext>
            </a:extLst>
          </p:cNvPr>
          <p:cNvSpPr txBox="1"/>
          <p:nvPr/>
        </p:nvSpPr>
        <p:spPr>
          <a:xfrm>
            <a:off x="612475" y="952413"/>
            <a:ext cx="8340317" cy="492443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최종 결론을 말해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11EED9DC-6FD6-4032-82DA-5BC7B72F8A8C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1D4F7B-2049-40FE-92A9-3C6013D9ACD1}"/>
              </a:ext>
            </a:extLst>
          </p:cNvPr>
          <p:cNvSpPr txBox="1"/>
          <p:nvPr/>
        </p:nvSpPr>
        <p:spPr>
          <a:xfrm>
            <a:off x="707342" y="1549511"/>
            <a:ext cx="7971683" cy="389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나는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의 섭취에 반대한다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그러나 불안하다고 자동차 운전을 하지 않고 살 수 없다고 말한 반대 팀 의견처럼 이미 우리 주변에는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GMO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식품이 매우 많은 것으로 알고 있다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따라서 관련 기관에서는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GMO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에 대한 안전성 심사를 꼼꼼하게 하고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GMO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에 대한 학교 교육도 강화하여야 하며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다국적 기업의 횡포를 부리지도 받지도 않는 농업 기반 조성이 필요하다고 생각한다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891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4860D370-D9E8-4F58-9750-B288E7A8CB52}"/>
              </a:ext>
            </a:extLst>
          </p:cNvPr>
          <p:cNvSpPr txBox="1"/>
          <p:nvPr/>
        </p:nvSpPr>
        <p:spPr>
          <a:xfrm>
            <a:off x="4231134" y="1942412"/>
            <a:ext cx="1062146" cy="4086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b="1"/>
              <a:t>준비물</a:t>
            </a:r>
            <a:endParaRPr lang="ko-KR" altLang="en-US" b="1" dirty="0"/>
          </a:p>
        </p:txBody>
      </p:sp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선택을 위한 지식 시장 개최하기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6684FF-93CC-41E1-B7C1-27A11799340D}"/>
              </a:ext>
            </a:extLst>
          </p:cNvPr>
          <p:cNvSpPr txBox="1"/>
          <p:nvPr/>
        </p:nvSpPr>
        <p:spPr>
          <a:xfrm>
            <a:off x="612476" y="950205"/>
            <a:ext cx="8057071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모둠별로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 식품류를 선택하여 지식 시장을 개최해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7F16F137-0983-4C96-BE7D-10F9F4369FFA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173B4AD2-D54E-44E7-831F-03708F0CFAA7}"/>
              </a:ext>
            </a:extLst>
          </p:cNvPr>
          <p:cNvSpPr/>
          <p:nvPr/>
        </p:nvSpPr>
        <p:spPr>
          <a:xfrm>
            <a:off x="762267" y="2305299"/>
            <a:ext cx="7962633" cy="657225"/>
          </a:xfrm>
          <a:prstGeom prst="roundRect">
            <a:avLst>
              <a:gd name="adj" fmla="val 9649"/>
            </a:avLst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0A680D-A5C4-4ABC-9A41-5DEEC7B6CFEB}"/>
              </a:ext>
            </a:extLst>
          </p:cNvPr>
          <p:cNvSpPr txBox="1"/>
          <p:nvPr/>
        </p:nvSpPr>
        <p:spPr>
          <a:xfrm>
            <a:off x="826293" y="2445138"/>
            <a:ext cx="7871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000" b="0" i="0" u="none" strike="noStrike" spc="-170" dirty="0">
                <a:solidFill>
                  <a:srgbClr val="211D1E"/>
                </a:solidFill>
                <a:latin typeface="+mn-ea"/>
              </a:rPr>
              <a:t>8</a:t>
            </a:r>
            <a:r>
              <a:rPr lang="ko-KR" altLang="en-US" sz="2000" b="0" i="0" u="none" strike="noStrike" spc="-170" dirty="0">
                <a:solidFill>
                  <a:srgbClr val="211D1E"/>
                </a:solidFill>
                <a:latin typeface="+mn-ea"/>
              </a:rPr>
              <a:t>절 도화지</a:t>
            </a:r>
            <a:r>
              <a:rPr lang="en-US" altLang="ko-KR" sz="2000" b="0" i="0" u="none" strike="noStrike" spc="-17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spc="-170" dirty="0">
                <a:solidFill>
                  <a:srgbClr val="211D1E"/>
                </a:solidFill>
                <a:latin typeface="+mn-ea"/>
              </a:rPr>
              <a:t>색연필</a:t>
            </a:r>
            <a:r>
              <a:rPr lang="en-US" altLang="ko-KR" sz="2000" b="0" i="0" u="none" strike="noStrike" spc="-170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spc="-170" dirty="0">
                <a:solidFill>
                  <a:srgbClr val="211D1E"/>
                </a:solidFill>
                <a:latin typeface="+mn-ea"/>
              </a:rPr>
              <a:t>사인펜 등 필기도구</a:t>
            </a:r>
            <a:r>
              <a:rPr lang="en-US" altLang="ko-KR" sz="2000" b="0" i="0" u="none" strike="noStrike" spc="-17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spc="-170" dirty="0">
                <a:solidFill>
                  <a:srgbClr val="211D1E"/>
                </a:solidFill>
                <a:latin typeface="+mn-ea"/>
              </a:rPr>
              <a:t>풀</a:t>
            </a:r>
            <a:r>
              <a:rPr lang="en-US" altLang="ko-KR" sz="2000" b="0" i="0" u="none" strike="noStrike" spc="-17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spc="-170" dirty="0">
                <a:solidFill>
                  <a:srgbClr val="211D1E"/>
                </a:solidFill>
                <a:latin typeface="+mn-ea"/>
              </a:rPr>
              <a:t>가위</a:t>
            </a:r>
            <a:r>
              <a:rPr lang="en-US" altLang="ko-KR" sz="2000" b="0" i="0" u="none" strike="noStrike" spc="-17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spc="-170" dirty="0" err="1">
                <a:solidFill>
                  <a:srgbClr val="211D1E"/>
                </a:solidFill>
                <a:latin typeface="+mn-ea"/>
              </a:rPr>
              <a:t>지식값으로</a:t>
            </a:r>
            <a:r>
              <a:rPr lang="ko-KR" altLang="en-US" sz="2000" b="0" i="0" u="none" strike="noStrike" spc="-170" dirty="0">
                <a:solidFill>
                  <a:srgbClr val="211D1E"/>
                </a:solidFill>
                <a:latin typeface="+mn-ea"/>
              </a:rPr>
              <a:t> 지불할 스티커                          </a:t>
            </a:r>
            <a:endParaRPr lang="ko-KR" altLang="en-US" sz="2000" spc="-170" dirty="0"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CA4FD5-59FD-45C8-B471-6D5210044B0B}"/>
              </a:ext>
            </a:extLst>
          </p:cNvPr>
          <p:cNvSpPr txBox="1"/>
          <p:nvPr/>
        </p:nvSpPr>
        <p:spPr>
          <a:xfrm>
            <a:off x="612476" y="3363511"/>
            <a:ext cx="8134650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4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명씩 모둠을 만들어 다음 </a:t>
            </a:r>
            <a:r>
              <a:rPr lang="ko-KR" altLang="en-US" sz="2600" b="1" dirty="0" err="1">
                <a:solidFill>
                  <a:srgbClr val="434343"/>
                </a:solidFill>
                <a:latin typeface="+mn-ea"/>
              </a:rPr>
              <a:t>식품류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 중에서 주제를 선택한다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9" name="Google Shape;11;p2">
            <a:extLst>
              <a:ext uri="{FF2B5EF4-FFF2-40B4-BE49-F238E27FC236}">
                <a16:creationId xmlns:a16="http://schemas.microsoft.com/office/drawing/2014/main" id="{3E47319C-005B-48FA-A5DD-2D0988BC3F75}"/>
              </a:ext>
            </a:extLst>
          </p:cNvPr>
          <p:cNvSpPr>
            <a:spLocks noChangeAspect="1"/>
          </p:cNvSpPr>
          <p:nvPr/>
        </p:nvSpPr>
        <p:spPr>
          <a:xfrm>
            <a:off x="191207" y="3412476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C351B5CF-EF95-489B-99CF-58C33261F9A0}"/>
              </a:ext>
            </a:extLst>
          </p:cNvPr>
          <p:cNvSpPr/>
          <p:nvPr/>
        </p:nvSpPr>
        <p:spPr>
          <a:xfrm>
            <a:off x="762267" y="4328437"/>
            <a:ext cx="7962633" cy="2091413"/>
          </a:xfrm>
          <a:prstGeom prst="roundRect">
            <a:avLst>
              <a:gd name="adj" fmla="val 6546"/>
            </a:avLst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F2392AD-8455-4882-92D9-997CDCAD05C3}"/>
              </a:ext>
            </a:extLst>
          </p:cNvPr>
          <p:cNvSpPr txBox="1"/>
          <p:nvPr/>
        </p:nvSpPr>
        <p:spPr>
          <a:xfrm>
            <a:off x="826293" y="4420651"/>
            <a:ext cx="7871829" cy="1879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① 곡류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콩류     ② 채소류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과일류     ③ 서류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감자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고구마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) </a:t>
            </a:r>
            <a:b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</a:b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④ </a:t>
            </a:r>
            <a:r>
              <a:rPr lang="ko-KR" altLang="en-US" sz="2000" b="0" i="0" u="none" strike="noStrike" dirty="0" err="1">
                <a:solidFill>
                  <a:srgbClr val="211D1E"/>
                </a:solidFill>
                <a:latin typeface="+mn-ea"/>
              </a:rPr>
              <a:t>달갈류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    ⑤ 육류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쇠고기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돼지고기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닭고기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⑥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해산물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어패류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생선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조개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오징어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김 등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)      ⑦ 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우유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유제품류 </a:t>
            </a:r>
            <a:endParaRPr lang="en-US" altLang="ko-KR" sz="2000" b="0" i="0" u="none" strike="noStrike" dirty="0">
              <a:solidFill>
                <a:srgbClr val="211D1E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⑧ 과자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음료수     ⑨ 냉동식품류</a:t>
            </a:r>
            <a:r>
              <a:rPr lang="en-US" altLang="ko-KR" sz="2000" b="0" i="0" u="none" strike="noStrike" dirty="0">
                <a:solidFill>
                  <a:srgbClr val="211D1E"/>
                </a:solidFill>
                <a:latin typeface="+mn-ea"/>
              </a:rPr>
              <a:t>·</a:t>
            </a:r>
            <a:r>
              <a:rPr lang="ko-KR" altLang="en-US" sz="2000" b="0" i="0" u="none" strike="noStrike" dirty="0">
                <a:solidFill>
                  <a:srgbClr val="211D1E"/>
                </a:solidFill>
                <a:latin typeface="+mn-ea"/>
              </a:rPr>
              <a:t>라면</a:t>
            </a:r>
            <a:endParaRPr lang="ko-KR" altLang="en-US" sz="2000" dirty="0">
              <a:latin typeface="+mn-ea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FBFD2194-4C87-4EA7-BE57-2211D828E7E4}"/>
              </a:ext>
            </a:extLst>
          </p:cNvPr>
          <p:cNvSpPr/>
          <p:nvPr/>
        </p:nvSpPr>
        <p:spPr>
          <a:xfrm>
            <a:off x="6067425" y="5343525"/>
            <a:ext cx="2602122" cy="6404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4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CB8172A1-6BF7-42D2-8AFE-46B4ABE3FCF7}"/>
              </a:ext>
            </a:extLst>
          </p:cNvPr>
          <p:cNvSpPr/>
          <p:nvPr/>
        </p:nvSpPr>
        <p:spPr>
          <a:xfrm>
            <a:off x="304801" y="1981201"/>
            <a:ext cx="8420100" cy="4524374"/>
          </a:xfrm>
          <a:prstGeom prst="roundRect">
            <a:avLst>
              <a:gd name="adj" fmla="val 3388"/>
            </a:avLst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선택을 위한 지식 시장 개최하기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9EBAA8-18CF-4229-909C-C4C9A74DFC27}"/>
              </a:ext>
            </a:extLst>
          </p:cNvPr>
          <p:cNvSpPr txBox="1"/>
          <p:nvPr/>
        </p:nvSpPr>
        <p:spPr>
          <a:xfrm>
            <a:off x="612475" y="952413"/>
            <a:ext cx="8340317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 err="1">
                <a:solidFill>
                  <a:srgbClr val="434343"/>
                </a:solidFill>
                <a:latin typeface="+mn-ea"/>
              </a:rPr>
              <a:t>모둠별로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 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8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절 도화지에 식품 정보 표시 사례와 신선도 확인 방법에 대한 설명회 자료를 만든다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8E4F2A33-D5F5-4E76-BB0C-A4FC64557C7E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9D7CD74C-5BAA-4B17-95F8-BBE5C325C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6" y="3243464"/>
            <a:ext cx="3154918" cy="311340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D83BB43-3FAF-4DE1-9635-E9EEA7A63AF6}"/>
              </a:ext>
            </a:extLst>
          </p:cNvPr>
          <p:cNvSpPr txBox="1"/>
          <p:nvPr/>
        </p:nvSpPr>
        <p:spPr>
          <a:xfrm>
            <a:off x="3838212" y="3229266"/>
            <a:ext cx="471206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>
              <a:buFont typeface="Arial" panose="020B0604020202020204" pitchFamily="34" charset="0"/>
              <a:buChar char="•"/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제품의 유통기한을 확인한다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</a:p>
          <a:p>
            <a:pPr marL="266700" indent="-266700" latinLnBrk="1">
              <a:buFont typeface="Arial" panose="020B0604020202020204" pitchFamily="34" charset="0"/>
              <a:buChar char="•"/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포장 용기가 훼손된 곳이 없는지 확인한다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</a:p>
          <a:p>
            <a:pPr marL="266700" indent="-266700" latinLnBrk="1">
              <a:buFont typeface="Arial" panose="020B0604020202020204" pitchFamily="34" charset="0"/>
              <a:buChar char="•"/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보존 기준 및 보관 방법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(0~10℃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냉장 보관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)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에 맞게 보관되고 있는지 확인한다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</a:p>
          <a:p>
            <a:pPr marL="266700" indent="-266700" latinLnBrk="1">
              <a:buFont typeface="Arial" panose="020B0604020202020204" pitchFamily="34" charset="0"/>
              <a:buChar char="•"/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겉 표면에 곰팡이가 생겼거나 색이 변했다면 변질된 것이다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CD153A-A2CE-4E04-A41E-4BA90515ADD7}"/>
              </a:ext>
            </a:extLst>
          </p:cNvPr>
          <p:cNvSpPr txBox="1"/>
          <p:nvPr/>
        </p:nvSpPr>
        <p:spPr>
          <a:xfrm>
            <a:off x="493156" y="1941762"/>
            <a:ext cx="8092044" cy="615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제품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: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치즈</a:t>
            </a:r>
          </a:p>
        </p:txBody>
      </p:sp>
      <p:sp>
        <p:nvSpPr>
          <p:cNvPr id="28" name="Google Shape;375;p27">
            <a:extLst>
              <a:ext uri="{FF2B5EF4-FFF2-40B4-BE49-F238E27FC236}">
                <a16:creationId xmlns:a16="http://schemas.microsoft.com/office/drawing/2014/main" id="{9F31DF5D-BE00-41F5-975F-C76B416D9236}"/>
              </a:ext>
            </a:extLst>
          </p:cNvPr>
          <p:cNvSpPr txBox="1">
            <a:spLocks/>
          </p:cNvSpPr>
          <p:nvPr/>
        </p:nvSpPr>
        <p:spPr>
          <a:xfrm>
            <a:off x="552561" y="2681232"/>
            <a:ext cx="3095513" cy="485850"/>
          </a:xfrm>
          <a:prstGeom prst="roundRect">
            <a:avLst/>
          </a:prstGeom>
          <a:noFill/>
          <a:ln w="9525">
            <a:solidFill>
              <a:srgbClr val="339966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식품 정보 표시 사례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339966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32" name="Google Shape;375;p27">
            <a:extLst>
              <a:ext uri="{FF2B5EF4-FFF2-40B4-BE49-F238E27FC236}">
                <a16:creationId xmlns:a16="http://schemas.microsoft.com/office/drawing/2014/main" id="{6FDE29E1-0EA8-4D1B-A4B3-E6D4A6DE5324}"/>
              </a:ext>
            </a:extLst>
          </p:cNvPr>
          <p:cNvSpPr txBox="1">
            <a:spLocks/>
          </p:cNvSpPr>
          <p:nvPr/>
        </p:nvSpPr>
        <p:spPr>
          <a:xfrm>
            <a:off x="3886965" y="2681232"/>
            <a:ext cx="4314060" cy="485850"/>
          </a:xfrm>
          <a:prstGeom prst="roundRect">
            <a:avLst/>
          </a:prstGeom>
          <a:noFill/>
          <a:ln w="9525">
            <a:solidFill>
              <a:srgbClr val="339966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신선도 확인 방법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339966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81829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 animBg="1"/>
      <p:bldP spid="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선택을 위한 지식 시장 개최하기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9EBAA8-18CF-4229-909C-C4C9A74DFC27}"/>
              </a:ext>
            </a:extLst>
          </p:cNvPr>
          <p:cNvSpPr txBox="1"/>
          <p:nvPr/>
        </p:nvSpPr>
        <p:spPr>
          <a:xfrm>
            <a:off x="612475" y="952413"/>
            <a:ext cx="8099725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 err="1">
                <a:solidFill>
                  <a:srgbClr val="434343"/>
                </a:solidFill>
                <a:latin typeface="+mn-ea"/>
              </a:rPr>
              <a:t>모둠원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 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4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명 중 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2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명은 남아서 설명을 하고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, 2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명은 다른 모둠을 방문하여 설명을 듣고 질문을 한다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8E4F2A33-D5F5-4E76-BB0C-A4FC64557C7E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946571-3033-4A98-8D93-C340D8B8745F}"/>
              </a:ext>
            </a:extLst>
          </p:cNvPr>
          <p:cNvSpPr txBox="1"/>
          <p:nvPr/>
        </p:nvSpPr>
        <p:spPr>
          <a:xfrm>
            <a:off x="612475" y="2232112"/>
            <a:ext cx="8099725" cy="129266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설명회는 총 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16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번으로 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8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번은 자신의 모둠에 남아서 설명회를 진행하고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, 8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번은 다른 모둠을 방문하여 설명을 듣고 질문을 한다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06EC75C6-94CD-4F84-996C-796669EDC1B2}"/>
              </a:ext>
            </a:extLst>
          </p:cNvPr>
          <p:cNvSpPr>
            <a:spLocks noChangeAspect="1"/>
          </p:cNvSpPr>
          <p:nvPr/>
        </p:nvSpPr>
        <p:spPr>
          <a:xfrm>
            <a:off x="191207" y="2281077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C67DCE-2CA9-48CF-9C52-9934CD7D22A1}"/>
              </a:ext>
            </a:extLst>
          </p:cNvPr>
          <p:cNvSpPr txBox="1"/>
          <p:nvPr/>
        </p:nvSpPr>
        <p:spPr>
          <a:xfrm>
            <a:off x="612475" y="3911921"/>
            <a:ext cx="8099725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모둠을 방문하여 설명을 듣고 난 후 </a:t>
            </a:r>
            <a:r>
              <a:rPr lang="ko-KR" altLang="en-US" sz="2600" b="1" dirty="0" err="1">
                <a:solidFill>
                  <a:srgbClr val="434343"/>
                </a:solidFill>
                <a:latin typeface="+mn-ea"/>
              </a:rPr>
              <a:t>지식값을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 스티커로 발표자에게 지불한다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06B3009B-82FB-4968-89FF-A8E31C463C9C}"/>
              </a:ext>
            </a:extLst>
          </p:cNvPr>
          <p:cNvSpPr>
            <a:spLocks noChangeAspect="1"/>
          </p:cNvSpPr>
          <p:nvPr/>
        </p:nvSpPr>
        <p:spPr>
          <a:xfrm>
            <a:off x="191207" y="3960886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7CF22B-942A-46F6-9B29-6FA9BB0D8245}"/>
              </a:ext>
            </a:extLst>
          </p:cNvPr>
          <p:cNvSpPr txBox="1"/>
          <p:nvPr/>
        </p:nvSpPr>
        <p:spPr>
          <a:xfrm>
            <a:off x="612475" y="5191619"/>
            <a:ext cx="8099725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지식 시장이 끝나면 스티커 개수를 확인하여 평가에 반영한다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Google Shape;11;p2">
            <a:extLst>
              <a:ext uri="{FF2B5EF4-FFF2-40B4-BE49-F238E27FC236}">
                <a16:creationId xmlns:a16="http://schemas.microsoft.com/office/drawing/2014/main" id="{3C2A8364-AB5D-4C4C-9800-A9123B6A6DE5}"/>
              </a:ext>
            </a:extLst>
          </p:cNvPr>
          <p:cNvSpPr>
            <a:spLocks noChangeAspect="1"/>
          </p:cNvSpPr>
          <p:nvPr/>
        </p:nvSpPr>
        <p:spPr>
          <a:xfrm>
            <a:off x="191207" y="5240584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7673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 animBg="1"/>
      <p:bldP spid="19" grpId="0"/>
      <p:bldP spid="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수입식품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F2A841C-F800-4460-A675-266DBD0E5E26}"/>
              </a:ext>
            </a:extLst>
          </p:cNvPr>
          <p:cNvSpPr/>
          <p:nvPr/>
        </p:nvSpPr>
        <p:spPr>
          <a:xfrm>
            <a:off x="915506" y="1726525"/>
            <a:ext cx="7831619" cy="3759875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4391FE-448C-4F0D-B84B-B53466BD798B}"/>
              </a:ext>
            </a:extLst>
          </p:cNvPr>
          <p:cNvSpPr txBox="1"/>
          <p:nvPr/>
        </p:nvSpPr>
        <p:spPr>
          <a:xfrm>
            <a:off x="1001230" y="1815833"/>
            <a:ext cx="7599845" cy="352691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외국에서 생산되어 국내로 수입하여 판매하는 식품은 농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축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수산물에서부터 과자류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통조림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피자에 이르기까지 다양함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주로 자국에서 생산할 수 없는 식품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또는 생산은 가능하지만 외국에서 수입하는 것이 더 저렴한 식품들을 수입함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7327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수입식품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F2A841C-F800-4460-A675-266DBD0E5E26}"/>
              </a:ext>
            </a:extLst>
          </p:cNvPr>
          <p:cNvSpPr/>
          <p:nvPr/>
        </p:nvSpPr>
        <p:spPr>
          <a:xfrm>
            <a:off x="915507" y="1726525"/>
            <a:ext cx="7796694" cy="4559975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4391FE-448C-4F0D-B84B-B53466BD798B}"/>
              </a:ext>
            </a:extLst>
          </p:cNvPr>
          <p:cNvSpPr txBox="1"/>
          <p:nvPr/>
        </p:nvSpPr>
        <p:spPr>
          <a:xfrm>
            <a:off x="1001230" y="1815833"/>
            <a:ext cx="7710969" cy="44158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수입식품을 통해 소비자는 타국의 식문화를 접할 수 있고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수출입이라는 국제 교역을 통해 경제 성장 면에서도 이점이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하지만 장거리 이동에 따른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푸드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마일리지가 높기 때문에 신선도 유지를 </a:t>
            </a: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해 화학 처리를 하거나 농약을 사용하기 쉬움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또한 경우에 따라 수입식품이 국산으로 둔갑하여 부정 유통되는 사례가 있음 </a:t>
            </a:r>
          </a:p>
        </p:txBody>
      </p:sp>
    </p:spTree>
    <p:extLst>
      <p:ext uri="{BB962C8B-B14F-4D97-AF65-F5344CB8AC3E}">
        <p14:creationId xmlns:p14="http://schemas.microsoft.com/office/powerpoint/2010/main" val="21459402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안전한 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고를까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수입식품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F2A841C-F800-4460-A675-266DBD0E5E26}"/>
              </a:ext>
            </a:extLst>
          </p:cNvPr>
          <p:cNvSpPr/>
          <p:nvPr/>
        </p:nvSpPr>
        <p:spPr>
          <a:xfrm>
            <a:off x="915506" y="1726526"/>
            <a:ext cx="7831619" cy="4417100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4391FE-448C-4F0D-B84B-B53466BD798B}"/>
              </a:ext>
            </a:extLst>
          </p:cNvPr>
          <p:cNvSpPr txBox="1"/>
          <p:nvPr/>
        </p:nvSpPr>
        <p:spPr>
          <a:xfrm>
            <a:off x="1001231" y="1815833"/>
            <a:ext cx="7590320" cy="421973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이에 정부에서는 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1991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년부터 ‘원산지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표시제도’를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도입하여 국내 식품과 수입식품을 구별할 수 있도록 하고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또한 식품의 안전성 확보와 영양정보를 알리기 위해 수입식품에 식품 성</a:t>
            </a:r>
            <a:b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분과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제조연월일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또는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유통기</a:t>
            </a:r>
            <a:b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한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 성분 등을 한글로 표</a:t>
            </a:r>
            <a:b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시하도록 의무화하고 있음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3199634-1B58-41A8-A112-F74BF525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2091" y="4243532"/>
            <a:ext cx="2513623" cy="255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723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4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수입식품 안전하게 선택하기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6" y="950205"/>
            <a:ext cx="8057071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수입식품 통계에 대한 다음 기사를 읽고 질문에 답해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96DF53F-1DA2-4BC3-940F-9D449E06FB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05" r="4299" b="4306"/>
          <a:stretch/>
        </p:blipFill>
        <p:spPr>
          <a:xfrm>
            <a:off x="4808208" y="2380808"/>
            <a:ext cx="3835654" cy="3943350"/>
          </a:xfrm>
          <a:prstGeom prst="rect">
            <a:avLst/>
          </a:prstGeom>
        </p:spPr>
      </p:pic>
      <p:sp>
        <p:nvSpPr>
          <p:cNvPr id="16" name="TextBox 15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5FD054E5-40C2-4100-97A0-117AF1F9FAB4}"/>
              </a:ext>
            </a:extLst>
          </p:cNvPr>
          <p:cNvSpPr txBox="1"/>
          <p:nvPr/>
        </p:nvSpPr>
        <p:spPr>
          <a:xfrm>
            <a:off x="783940" y="2380808"/>
            <a:ext cx="3473186" cy="1881366"/>
          </a:xfrm>
          <a:prstGeom prst="wedgeRoundRectCallout">
            <a:avLst>
              <a:gd name="adj1" fmla="val 53666"/>
              <a:gd name="adj2" fmla="val 67342"/>
              <a:gd name="adj3" fmla="val 16667"/>
            </a:avLst>
          </a:prstGeom>
          <a:solidFill>
            <a:schemeClr val="bg1"/>
          </a:solidFill>
          <a:ln w="190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1500"/>
              </a:spcAft>
            </a:pPr>
            <a:r>
              <a:rPr lang="en-US" altLang="ko-KR" sz="2400" b="1" i="0" u="none" strike="noStrike" baseline="0" dirty="0">
                <a:solidFill>
                  <a:srgbClr val="333399"/>
                </a:solidFill>
                <a:latin typeface="GDXJRR+OTKookminchejoL"/>
              </a:rPr>
              <a:t>“2018</a:t>
            </a:r>
            <a:r>
              <a:rPr lang="ko-KR" altLang="en-US" sz="2400" b="1" i="0" u="none" strike="noStrike" baseline="0" dirty="0">
                <a:solidFill>
                  <a:srgbClr val="333399"/>
                </a:solidFill>
                <a:latin typeface="GDXJRR+OTKookminchejoL"/>
              </a:rPr>
              <a:t>년 수입식품 구매 </a:t>
            </a:r>
            <a:br>
              <a:rPr lang="en-US" altLang="ko-KR" sz="2400" b="1" i="0" u="none" strike="noStrike" baseline="0" dirty="0">
                <a:solidFill>
                  <a:srgbClr val="333399"/>
                </a:solidFill>
                <a:latin typeface="GDXJRR+OTKookminchejoL"/>
              </a:rPr>
            </a:br>
            <a:r>
              <a:rPr lang="en-US" altLang="ko-KR" sz="2400" b="1" i="0" u="none" strike="noStrike" baseline="0" dirty="0">
                <a:solidFill>
                  <a:srgbClr val="333399"/>
                </a:solidFill>
                <a:latin typeface="GDXJRR+OTKookminchejoL"/>
              </a:rPr>
              <a:t>30</a:t>
            </a:r>
            <a:r>
              <a:rPr lang="ko-KR" altLang="en-US" sz="2400" b="1" i="0" u="none" strike="noStrike" baseline="0" dirty="0">
                <a:solidFill>
                  <a:srgbClr val="333399"/>
                </a:solidFill>
                <a:latin typeface="GDXJRR+OTKookminchejoL"/>
              </a:rPr>
              <a:t>조 원 넘어</a:t>
            </a:r>
            <a:r>
              <a:rPr lang="en-US" altLang="ko-KR" sz="2400" b="1" i="0" u="none" strike="noStrike" baseline="0" dirty="0">
                <a:solidFill>
                  <a:srgbClr val="333399"/>
                </a:solidFill>
                <a:latin typeface="...딀..."/>
              </a:rPr>
              <a:t>… ” </a:t>
            </a:r>
            <a:br>
              <a:rPr lang="en-US" altLang="ko-KR" sz="2200" b="1" i="0" u="none" strike="noStrike" baseline="0" dirty="0">
                <a:solidFill>
                  <a:srgbClr val="333399"/>
                </a:solidFill>
                <a:latin typeface="...딀..."/>
              </a:rPr>
            </a:br>
            <a:r>
              <a:rPr lang="ko-KR" altLang="en-US" sz="2200" b="0" i="0" u="none" strike="noStrike" baseline="0" dirty="0">
                <a:solidFill>
                  <a:srgbClr val="434343"/>
                </a:solidFill>
                <a:latin typeface="...딀..."/>
              </a:rPr>
              <a:t>기사 읽기</a:t>
            </a:r>
            <a:endParaRPr lang="en-US" altLang="ko-KR" sz="2200" dirty="0">
              <a:solidFill>
                <a:srgbClr val="434343"/>
              </a:solidFill>
              <a:latin typeface="...딀..."/>
            </a:endParaRPr>
          </a:p>
          <a:p>
            <a:pPr algn="ctr"/>
            <a:r>
              <a:rPr lang="ko-KR" altLang="en-US" sz="2200" dirty="0">
                <a:solidFill>
                  <a:srgbClr val="434343"/>
                </a:solidFill>
                <a:latin typeface="...딀..."/>
              </a:rPr>
              <a:t>클릭</a:t>
            </a:r>
            <a:endParaRPr lang="ko-KR" altLang="en-US" sz="2200" dirty="0"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149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4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수입식품 안전하게 선택하기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E85802-4AD1-48D5-A127-DCB19F109FF5}"/>
              </a:ext>
            </a:extLst>
          </p:cNvPr>
          <p:cNvSpPr txBox="1"/>
          <p:nvPr/>
        </p:nvSpPr>
        <p:spPr>
          <a:xfrm>
            <a:off x="612475" y="952413"/>
            <a:ext cx="8340317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최근에 먹은 음식 중에 수입식품은 무엇이 있었는지 </a:t>
            </a:r>
            <a:r>
              <a:rPr lang="ko-KR" altLang="en-US" sz="2600" b="1" dirty="0" err="1">
                <a:solidFill>
                  <a:srgbClr val="434343"/>
                </a:solidFill>
                <a:latin typeface="+mn-ea"/>
              </a:rPr>
              <a:t>모둠별로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 이야기해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ABD24CC8-38D3-4095-A48B-77002BEB3012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B06DF8-9A7C-41A5-8329-FBB0BAB1F3B4}"/>
              </a:ext>
            </a:extLst>
          </p:cNvPr>
          <p:cNvSpPr txBox="1"/>
          <p:nvPr/>
        </p:nvSpPr>
        <p:spPr>
          <a:xfrm>
            <a:off x="664606" y="1768765"/>
            <a:ext cx="79716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Aft>
                <a:spcPts val="600"/>
              </a:spcAft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고등어가 </a:t>
            </a:r>
            <a:r>
              <a:rPr lang="ko-KR" altLang="en-US" sz="2400" b="1" dirty="0" err="1">
                <a:solidFill>
                  <a:srgbClr val="C00000"/>
                </a:solidFill>
                <a:latin typeface="+mn-ea"/>
              </a:rPr>
              <a:t>노르웨이산이었고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소고기도 미국산이었으며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간식으로 먹은 아이스크림과 과자도 미국산이었다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559E6A-D3E7-488C-A56E-3DA9951B1E4B}"/>
              </a:ext>
            </a:extLst>
          </p:cNvPr>
          <p:cNvSpPr txBox="1"/>
          <p:nvPr/>
        </p:nvSpPr>
        <p:spPr>
          <a:xfrm>
            <a:off x="612475" y="2677402"/>
            <a:ext cx="8340317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우리 식탁에 수입식품이 </a:t>
            </a:r>
            <a:r>
              <a:rPr lang="ko-KR" altLang="en-US" sz="2600" b="1" dirty="0" err="1">
                <a:solidFill>
                  <a:srgbClr val="434343"/>
                </a:solidFill>
                <a:latin typeface="+mn-ea"/>
              </a:rPr>
              <a:t>많아짐으로써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 나타날 수 있는 문제점에 대해 이야기해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2" name="Google Shape;11;p2">
            <a:extLst>
              <a:ext uri="{FF2B5EF4-FFF2-40B4-BE49-F238E27FC236}">
                <a16:creationId xmlns:a16="http://schemas.microsoft.com/office/drawing/2014/main" id="{6DECFD57-CF0C-41CB-9679-EAF86E943805}"/>
              </a:ext>
            </a:extLst>
          </p:cNvPr>
          <p:cNvSpPr>
            <a:spLocks noChangeAspect="1"/>
          </p:cNvSpPr>
          <p:nvPr/>
        </p:nvSpPr>
        <p:spPr>
          <a:xfrm>
            <a:off x="191207" y="2726367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728613-7D97-4246-9970-7CA2CFE2570D}"/>
              </a:ext>
            </a:extLst>
          </p:cNvPr>
          <p:cNvSpPr txBox="1"/>
          <p:nvPr/>
        </p:nvSpPr>
        <p:spPr>
          <a:xfrm>
            <a:off x="664606" y="3571394"/>
            <a:ext cx="7971683" cy="312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Aft>
                <a:spcPts val="600"/>
              </a:spcAft>
            </a:pPr>
            <a:r>
              <a:rPr lang="ko-KR" altLang="en-US" sz="2400" b="1" dirty="0" err="1">
                <a:solidFill>
                  <a:srgbClr val="C00000"/>
                </a:solidFill>
                <a:latin typeface="+mn-ea"/>
              </a:rPr>
              <a:t>푸드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 마일리지가 높아져서 지구 환경에 악영향을 미칠 수 있다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또한 수입식품의 유통기한이 길어져서 변질되는 것을 막기 위해 화학 처리나 농약 처리를 할 수도 있고 변질되어 식중독에 걸릴 위험이 높아질 수 있다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그리고 축산가공품 및 육류를 수입하는 과정에서 수입식품안전관리를 철저히 하겠지만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국내에 아직 들어오지 않은 미생물 등에 의해 전염병이 퍼지는 등 우리나라 축산업에 위협이 될 수 있다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035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4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수입식품 안전하게 선택하기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E85802-4AD1-48D5-A127-DCB19F109FF5}"/>
              </a:ext>
            </a:extLst>
          </p:cNvPr>
          <p:cNvSpPr txBox="1"/>
          <p:nvPr/>
        </p:nvSpPr>
        <p:spPr>
          <a:xfrm>
            <a:off x="612475" y="952413"/>
            <a:ext cx="8340317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수입식품의 부적합 사유가 나타나는 원인은 무엇인지 토론해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ABD24CC8-38D3-4095-A48B-77002BEB3012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B06DF8-9A7C-41A5-8329-FBB0BAB1F3B4}"/>
              </a:ext>
            </a:extLst>
          </p:cNvPr>
          <p:cNvSpPr txBox="1"/>
          <p:nvPr/>
        </p:nvSpPr>
        <p:spPr>
          <a:xfrm>
            <a:off x="664606" y="1844965"/>
            <a:ext cx="7971683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Aft>
                <a:spcPts val="600"/>
              </a:spcAft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국내에서는 금지되어 있는 화학 약품이나 농약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식품첨가물이 포함되거나 기준치를 초과하는 경우가 있는데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유통기한을 늘리기 위해 그러한 첨가물이 들어가거나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자기 국민이 먹지 않는다는 생각에 비양심적인 수출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유통업자가 있을 수 있다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57077E-DEB7-430E-AA24-65C86583397E}"/>
              </a:ext>
            </a:extLst>
          </p:cNvPr>
          <p:cNvSpPr txBox="1"/>
          <p:nvPr/>
        </p:nvSpPr>
        <p:spPr>
          <a:xfrm>
            <a:off x="612475" y="3886591"/>
            <a:ext cx="8099725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수입식품을 안전하게 구입하기 위한 방법을 토의해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EDA9F80F-5393-40A6-BDD8-61383FC8301F}"/>
              </a:ext>
            </a:extLst>
          </p:cNvPr>
          <p:cNvSpPr>
            <a:spLocks noChangeAspect="1"/>
          </p:cNvSpPr>
          <p:nvPr/>
        </p:nvSpPr>
        <p:spPr>
          <a:xfrm>
            <a:off x="191207" y="3935556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AFAD0F-2FA3-47FA-A19C-A4ADD5C710A4}"/>
              </a:ext>
            </a:extLst>
          </p:cNvPr>
          <p:cNvSpPr txBox="1"/>
          <p:nvPr/>
        </p:nvSpPr>
        <p:spPr>
          <a:xfrm>
            <a:off x="664606" y="4705828"/>
            <a:ext cx="7971683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Aft>
                <a:spcPts val="600"/>
              </a:spcAft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수입식품에는 한글로 식품 성분과 </a:t>
            </a:r>
            <a:r>
              <a:rPr lang="ko-KR" altLang="en-US" sz="2400" b="1" dirty="0" err="1">
                <a:solidFill>
                  <a:srgbClr val="C00000"/>
                </a:solidFill>
                <a:latin typeface="+mn-ea"/>
              </a:rPr>
              <a:t>제조연월일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유통기한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영양 성분 등이 표시되어 있으므로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수입식품에 표기된 한글 표시사항을 확인하는 습관을 갖는다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포장 상태가 좋고 식품 표시에 표시된 기준대로 잘 보관되어 있는 제품을 선택한다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376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D8638-3DFC-4FE3-BA9E-B0FDC92853B2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다음 식품 선택 유형을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D516CAD-1F8D-490F-914F-D1A3FD501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582" y="1526876"/>
            <a:ext cx="3987201" cy="244675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2EEE3B4C-11F2-4B3F-BC3E-602DE263D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594" y="1526876"/>
            <a:ext cx="3721049" cy="244675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846EFFB-A57C-4594-841E-436A89C5416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BBD85F"/>
              </a:clrFrom>
              <a:clrTo>
                <a:srgbClr val="BBD85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3594" y="4107746"/>
            <a:ext cx="4313793" cy="244675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04FE8A4E-8F46-4ACC-83D1-F33B14960B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6" r="-1"/>
          <a:stretch/>
        </p:blipFill>
        <p:spPr>
          <a:xfrm>
            <a:off x="646982" y="3965003"/>
            <a:ext cx="4121482" cy="289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624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불량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구분할 수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216543"/>
                </a:solidFill>
                <a:latin typeface="Calibri" panose="020F0502020204030204"/>
                <a:ea typeface="맑은 고딕" panose="020B0503020000020004" pitchFamily="50" charset="-127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불량 식품이란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F2A841C-F800-4460-A675-266DBD0E5E26}"/>
              </a:ext>
            </a:extLst>
          </p:cNvPr>
          <p:cNvSpPr/>
          <p:nvPr/>
        </p:nvSpPr>
        <p:spPr>
          <a:xfrm>
            <a:off x="915507" y="1726525"/>
            <a:ext cx="7796694" cy="4588011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4391FE-448C-4F0D-B84B-B53466BD798B}"/>
              </a:ext>
            </a:extLst>
          </p:cNvPr>
          <p:cNvSpPr txBox="1"/>
          <p:nvPr/>
        </p:nvSpPr>
        <p:spPr>
          <a:xfrm>
            <a:off x="1001230" y="1815833"/>
            <a:ext cx="7710969" cy="44223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생산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판매 등 식품 관련 전 단계에서 반드시 지켜야 하는 규정을 위반하여 제조된 식품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또한 신고 사항 등을 속인 허위 표시 식품이나 질병 치료나 의약품으로 혼동되게 광고하여 판매하는 식품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또는 수입 신고를 하지 않거나 수입 금지된 식품을 반입하여 판매하는 식품도 불량 식품에 속함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42859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불량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구분할 수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216543"/>
                </a:solidFill>
                <a:latin typeface="Calibri" panose="020F0502020204030204"/>
                <a:ea typeface="맑은 고딕" panose="020B0503020000020004" pitchFamily="50" charset="-127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불량 식품이란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F2A841C-F800-4460-A675-266DBD0E5E26}"/>
              </a:ext>
            </a:extLst>
          </p:cNvPr>
          <p:cNvSpPr/>
          <p:nvPr/>
        </p:nvSpPr>
        <p:spPr>
          <a:xfrm>
            <a:off x="915507" y="1726525"/>
            <a:ext cx="7796694" cy="4407575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4391FE-448C-4F0D-B84B-B53466BD798B}"/>
              </a:ext>
            </a:extLst>
          </p:cNvPr>
          <p:cNvSpPr txBox="1"/>
          <p:nvPr/>
        </p:nvSpPr>
        <p:spPr>
          <a:xfrm>
            <a:off x="1001231" y="1815833"/>
            <a:ext cx="7571270" cy="421973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일반적으로 불량 식품은 대부분 품질과 위생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영양가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기호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포장 상태 등이 기대되는 기준보다 떨어지거나 결함이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불량 식품을 섭취하면 개인의 건강을 해쳐 국민의 안전한 식생활을 위협할 수 있기 때문에 불량 식품이 빈번하게 생산되는 분야에 대해 강도 높은 단속을 실시하는 등의 불량 식품을 근절하려는 노력이 필요함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5076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불량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구분할 수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216543"/>
                </a:solidFill>
                <a:latin typeface="Calibri" panose="020F0502020204030204"/>
                <a:ea typeface="맑은 고딕" panose="020B0503020000020004" pitchFamily="50" charset="-127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불량 식품이란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8" name="Google Shape;375;p27">
            <a:extLst>
              <a:ext uri="{FF2B5EF4-FFF2-40B4-BE49-F238E27FC236}">
                <a16:creationId xmlns:a16="http://schemas.microsoft.com/office/drawing/2014/main" id="{32C5D32D-0A2C-4BC1-84BD-77E60E9B10E3}"/>
              </a:ext>
            </a:extLst>
          </p:cNvPr>
          <p:cNvSpPr txBox="1">
            <a:spLocks/>
          </p:cNvSpPr>
          <p:nvPr/>
        </p:nvSpPr>
        <p:spPr>
          <a:xfrm>
            <a:off x="1658829" y="1609997"/>
            <a:ext cx="5826342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식품 전 과정에서 발생 가능한 불량 식품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8345A170-E816-4B8E-8B4A-384EC24A95FB}"/>
              </a:ext>
            </a:extLst>
          </p:cNvPr>
          <p:cNvSpPr/>
          <p:nvPr/>
        </p:nvSpPr>
        <p:spPr>
          <a:xfrm>
            <a:off x="1971674" y="5548899"/>
            <a:ext cx="6740525" cy="972000"/>
          </a:xfrm>
          <a:prstGeom prst="roundRect">
            <a:avLst>
              <a:gd name="adj" fmla="val 1372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2E946A70-A571-46DB-B68C-96033542A6E0}"/>
              </a:ext>
            </a:extLst>
          </p:cNvPr>
          <p:cNvSpPr/>
          <p:nvPr/>
        </p:nvSpPr>
        <p:spPr>
          <a:xfrm>
            <a:off x="1971674" y="4414590"/>
            <a:ext cx="6740525" cy="972000"/>
          </a:xfrm>
          <a:prstGeom prst="roundRect">
            <a:avLst>
              <a:gd name="adj" fmla="val 1372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81ED4DB-0DA0-4044-850A-DB31BB1C0F12}"/>
              </a:ext>
            </a:extLst>
          </p:cNvPr>
          <p:cNvSpPr/>
          <p:nvPr/>
        </p:nvSpPr>
        <p:spPr>
          <a:xfrm>
            <a:off x="1971674" y="3288841"/>
            <a:ext cx="6740525" cy="972000"/>
          </a:xfrm>
          <a:prstGeom prst="roundRect">
            <a:avLst>
              <a:gd name="adj" fmla="val 1372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BE1F2A1-2AD9-4316-ADAD-A5A0C6CE096B}"/>
              </a:ext>
            </a:extLst>
          </p:cNvPr>
          <p:cNvSpPr/>
          <p:nvPr/>
        </p:nvSpPr>
        <p:spPr>
          <a:xfrm>
            <a:off x="1971674" y="2163092"/>
            <a:ext cx="6740525" cy="972000"/>
          </a:xfrm>
          <a:prstGeom prst="roundRect">
            <a:avLst>
              <a:gd name="adj" fmla="val 1372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D519BA2-0504-4A85-BF57-7D190844B6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3" b="54180"/>
          <a:stretch/>
        </p:blipFill>
        <p:spPr>
          <a:xfrm>
            <a:off x="360915" y="2122989"/>
            <a:ext cx="3420509" cy="105220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14B1404-0ACC-40CE-BFD9-83DA8A0B44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915" y="3247067"/>
            <a:ext cx="3420509" cy="105554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5D37768-90E6-4E15-97C1-77720198EA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916" y="4374487"/>
            <a:ext cx="3420509" cy="105758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50E0E75-9495-4712-A0C3-EFFA9D515E6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916" y="5503947"/>
            <a:ext cx="3420509" cy="106190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BBAB26A-6769-4481-AD72-38DBC1F53DF4}"/>
              </a:ext>
            </a:extLst>
          </p:cNvPr>
          <p:cNvSpPr txBox="1"/>
          <p:nvPr/>
        </p:nvSpPr>
        <p:spPr>
          <a:xfrm>
            <a:off x="3762375" y="2147411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잔류 농약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항생제 초과 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불법 도축    </a:t>
            </a:r>
            <a:endParaRPr lang="en-US" altLang="ko-KR" sz="2000" b="1" i="0" u="none" strike="noStrike" baseline="0" dirty="0">
              <a:solidFill>
                <a:srgbClr val="434343"/>
              </a:solidFill>
              <a:latin typeface="+mn-ea"/>
            </a:endParaRP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불법 수입 </a:t>
            </a:r>
            <a:endParaRPr lang="ko-KR" altLang="en-US" sz="2000" b="1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8BD524-971D-41A8-BF86-679F8FBAA980}"/>
              </a:ext>
            </a:extLst>
          </p:cNvPr>
          <p:cNvSpPr txBox="1"/>
          <p:nvPr/>
        </p:nvSpPr>
        <p:spPr>
          <a:xfrm>
            <a:off x="3762375" y="3274958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부패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변질된 원료 사용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이물질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식중독균에 오염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무허가 제조</a:t>
            </a:r>
            <a:endParaRPr lang="ko-KR" altLang="en-US" sz="2000" b="1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C6A912-A7C6-41F6-8F8F-C7DA2D4E0030}"/>
              </a:ext>
            </a:extLst>
          </p:cNvPr>
          <p:cNvSpPr txBox="1"/>
          <p:nvPr/>
        </p:nvSpPr>
        <p:spPr>
          <a:xfrm>
            <a:off x="3762375" y="3275049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부패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변질된 원료 사용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이물질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식중독균에 오염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무허가 제조</a:t>
            </a:r>
            <a:endParaRPr lang="ko-KR" altLang="en-US" sz="2000" b="1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83F989-309E-4CEA-9A56-A37EB30FC64C}"/>
              </a:ext>
            </a:extLst>
          </p:cNvPr>
          <p:cNvSpPr txBox="1"/>
          <p:nvPr/>
        </p:nvSpPr>
        <p:spPr>
          <a:xfrm>
            <a:off x="3762375" y="4549338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유통기한 위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·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변조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보관 기준 위반</a:t>
            </a:r>
            <a:endParaRPr lang="ko-KR" altLang="en-US" sz="2000" b="1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602FF3-059D-429A-B786-FC16FD8D530C}"/>
              </a:ext>
            </a:extLst>
          </p:cNvPr>
          <p:cNvSpPr txBox="1"/>
          <p:nvPr/>
        </p:nvSpPr>
        <p:spPr>
          <a:xfrm>
            <a:off x="3762375" y="5680956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허위</a:t>
            </a:r>
            <a:r>
              <a:rPr lang="en-US" altLang="ko-KR" sz="2000" b="1" i="0" u="none" strike="noStrike" baseline="0" dirty="0">
                <a:solidFill>
                  <a:srgbClr val="434343"/>
                </a:solidFill>
                <a:latin typeface="+mn-ea"/>
              </a:rPr>
              <a:t>·</a:t>
            </a: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과대광고</a:t>
            </a:r>
          </a:p>
          <a:p>
            <a:pPr marL="266700" indent="-266700" algn="just">
              <a:buFont typeface="Arial" panose="020B0604020202020204" pitchFamily="34" charset="0"/>
              <a:buChar char="•"/>
            </a:pPr>
            <a:r>
              <a:rPr lang="ko-KR" altLang="en-US" sz="2000" b="1" i="0" u="none" strike="noStrike" baseline="0" dirty="0">
                <a:solidFill>
                  <a:srgbClr val="434343"/>
                </a:solidFill>
                <a:latin typeface="+mn-ea"/>
              </a:rPr>
              <a:t>원산지 허위 표시</a:t>
            </a:r>
            <a:endParaRPr lang="ko-KR" altLang="en-US" sz="2000" b="1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57006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불량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구분할 수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216543"/>
                </a:solidFill>
                <a:latin typeface="Calibri" panose="020F0502020204030204"/>
                <a:ea typeface="맑은 고딕" panose="020B0503020000020004" pitchFamily="50" charset="-127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불량 식품 구분법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58B77F-7315-413E-9467-684D9664E504}"/>
              </a:ext>
            </a:extLst>
          </p:cNvPr>
          <p:cNvSpPr txBox="1"/>
          <p:nvPr/>
        </p:nvSpPr>
        <p:spPr>
          <a:xfrm>
            <a:off x="1370562" y="2453055"/>
            <a:ext cx="7376564" cy="3119070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7D1045-44C1-49A5-A6C4-BEF3E8FCDFF6}"/>
              </a:ext>
            </a:extLst>
          </p:cNvPr>
          <p:cNvSpPr txBox="1"/>
          <p:nvPr/>
        </p:nvSpPr>
        <p:spPr>
          <a:xfrm>
            <a:off x="1370560" y="1726527"/>
            <a:ext cx="66175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구매 시 불량 식품을 구분하려면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Google Shape;11;p2">
            <a:extLst>
              <a:ext uri="{FF2B5EF4-FFF2-40B4-BE49-F238E27FC236}">
                <a16:creationId xmlns:a16="http://schemas.microsoft.com/office/drawing/2014/main" id="{C0C9AC55-1965-42B7-ABF0-D7F6E856E1AA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68BBC2-452A-4DAE-9406-663876730098}"/>
              </a:ext>
            </a:extLst>
          </p:cNvPr>
          <p:cNvSpPr txBox="1"/>
          <p:nvPr/>
        </p:nvSpPr>
        <p:spPr>
          <a:xfrm>
            <a:off x="1487536" y="2571590"/>
            <a:ext cx="7104373" cy="278918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유통기한 및 영양 표시 등의 제품 표시 사항을 확인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보관 및 포장 상태를 통해 품질 변질 확인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허위 과대광고 여부 등을 확인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7395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불량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구분할 수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216543"/>
                </a:solidFill>
                <a:latin typeface="Calibri" panose="020F0502020204030204"/>
                <a:ea typeface="맑은 고딕" panose="020B0503020000020004" pitchFamily="50" charset="-127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불량 식품 구분법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F493F08-F4B1-4A63-9BE4-9D2EDABA39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916" t="3872" r="2813" b="3809"/>
          <a:stretch/>
        </p:blipFill>
        <p:spPr>
          <a:xfrm>
            <a:off x="285750" y="1581150"/>
            <a:ext cx="8620125" cy="2733675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80C3D3C-AB5A-425D-90DD-ED0E1C271444}"/>
              </a:ext>
            </a:extLst>
          </p:cNvPr>
          <p:cNvSpPr/>
          <p:nvPr/>
        </p:nvSpPr>
        <p:spPr>
          <a:xfrm>
            <a:off x="285750" y="4400550"/>
            <a:ext cx="2733675" cy="2190750"/>
          </a:xfrm>
          <a:prstGeom prst="roundRect">
            <a:avLst>
              <a:gd name="adj" fmla="val 733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380B9C1-D2BC-42C9-A01E-BDE7C85C462E}"/>
              </a:ext>
            </a:extLst>
          </p:cNvPr>
          <p:cNvSpPr/>
          <p:nvPr/>
        </p:nvSpPr>
        <p:spPr>
          <a:xfrm>
            <a:off x="3176588" y="4400550"/>
            <a:ext cx="2681288" cy="2190750"/>
          </a:xfrm>
          <a:prstGeom prst="roundRect">
            <a:avLst>
              <a:gd name="adj" fmla="val 733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205FA61-5C08-47A7-89A7-5A025ABB9398}"/>
              </a:ext>
            </a:extLst>
          </p:cNvPr>
          <p:cNvSpPr/>
          <p:nvPr/>
        </p:nvSpPr>
        <p:spPr>
          <a:xfrm>
            <a:off x="5943600" y="4400550"/>
            <a:ext cx="2800352" cy="2190750"/>
          </a:xfrm>
          <a:prstGeom prst="roundRect">
            <a:avLst>
              <a:gd name="adj" fmla="val 733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75D058-420F-4109-AB71-2AEBA5645AB7}"/>
              </a:ext>
            </a:extLst>
          </p:cNvPr>
          <p:cNvSpPr txBox="1"/>
          <p:nvPr/>
        </p:nvSpPr>
        <p:spPr>
          <a:xfrm>
            <a:off x="341865" y="4408140"/>
            <a:ext cx="265851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700" b="1" i="0" u="none" strike="noStrike" baseline="0" dirty="0">
                <a:solidFill>
                  <a:srgbClr val="B11015"/>
                </a:solidFill>
                <a:latin typeface="+mn-ea"/>
              </a:rPr>
              <a:t>제품 표시사항 확인하기 </a:t>
            </a:r>
          </a:p>
          <a:p>
            <a:pPr latinLnBrk="1"/>
            <a:r>
              <a:rPr lang="ko-KR" altLang="en-US" sz="1700" b="0" i="0" u="none" strike="noStrike" baseline="0" dirty="0">
                <a:solidFill>
                  <a:srgbClr val="221E1F"/>
                </a:solidFill>
                <a:latin typeface="+mn-ea"/>
              </a:rPr>
              <a:t>어디서 만들었는지</a:t>
            </a:r>
            <a:r>
              <a:rPr lang="en-US" altLang="ko-KR" sz="1700" b="0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1700" b="0" i="0" u="none" strike="noStrike" baseline="0" dirty="0">
                <a:solidFill>
                  <a:srgbClr val="221E1F"/>
                </a:solidFill>
                <a:latin typeface="+mn-ea"/>
              </a:rPr>
              <a:t>판매할 수 있는 날짜가 지나지 않았는지</a:t>
            </a:r>
            <a:r>
              <a:rPr lang="en-US" altLang="ko-KR" sz="1700" b="0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1700" i="0" u="none" strike="noStrike" baseline="0" dirty="0">
                <a:solidFill>
                  <a:srgbClr val="221E1F"/>
                </a:solidFill>
                <a:latin typeface="+mn-ea"/>
              </a:rPr>
              <a:t>수입식품이라면</a:t>
            </a:r>
            <a:r>
              <a:rPr lang="ko-KR" altLang="en-US" sz="1700" b="0" i="0" u="none" strike="noStrike" baseline="0" dirty="0">
                <a:solidFill>
                  <a:srgbClr val="221E1F"/>
                </a:solidFill>
                <a:latin typeface="+mn-ea"/>
              </a:rPr>
              <a:t> 한글로 표시사항이 잘 적혀 있는지</a:t>
            </a:r>
            <a:r>
              <a:rPr lang="en-US" altLang="ko-KR" sz="1700" b="0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1700" b="0" i="0" u="none" strike="noStrike" baseline="0" dirty="0">
                <a:solidFill>
                  <a:srgbClr val="221E1F"/>
                </a:solidFill>
                <a:latin typeface="+mn-ea"/>
              </a:rPr>
              <a:t>표시 내용을 고친 흔적이 없는지 꼼꼼히 봐야 한다</a:t>
            </a:r>
            <a:r>
              <a:rPr lang="en-US" altLang="ko-KR" sz="1700" b="0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endParaRPr lang="ko-KR" altLang="en-US" sz="1700" dirty="0"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A04A17-6B30-4BF9-BB31-D4483516F00E}"/>
              </a:ext>
            </a:extLst>
          </p:cNvPr>
          <p:cNvSpPr txBox="1"/>
          <p:nvPr/>
        </p:nvSpPr>
        <p:spPr>
          <a:xfrm>
            <a:off x="3199366" y="4408140"/>
            <a:ext cx="2658510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1700" b="1" i="0" u="none" strike="noStrike" spc="-150" baseline="0" dirty="0">
                <a:solidFill>
                  <a:srgbClr val="B11015"/>
                </a:solidFill>
                <a:latin typeface="+mn-ea"/>
              </a:rPr>
              <a:t>보관 및 포장 상태 확인하기</a:t>
            </a:r>
          </a:p>
          <a:p>
            <a:pPr latinLnBrk="1"/>
            <a:r>
              <a:rPr lang="ko-KR" altLang="en-US" sz="1700" b="0" i="0" u="none" strike="noStrike" baseline="0" dirty="0">
                <a:latin typeface="+mn-ea"/>
              </a:rPr>
              <a:t>냉장</a:t>
            </a:r>
            <a:r>
              <a:rPr lang="en-US" altLang="ko-KR" sz="1700" b="0" i="0" u="none" strike="noStrike" baseline="0" dirty="0">
                <a:latin typeface="+mn-ea"/>
              </a:rPr>
              <a:t>·</a:t>
            </a:r>
            <a:r>
              <a:rPr lang="ko-KR" altLang="en-US" sz="1700" b="0" i="0" u="none" strike="noStrike" baseline="0" dirty="0">
                <a:latin typeface="+mn-ea"/>
              </a:rPr>
              <a:t>냉동식품이 냉장고 밖에 나와 있거나 포장이 뜯어져 있지 </a:t>
            </a:r>
            <a:r>
              <a:rPr lang="ko-KR" altLang="en-US" sz="1700" b="0" i="0" u="none" strike="noStrike" baseline="0" dirty="0" err="1">
                <a:latin typeface="+mn-ea"/>
              </a:rPr>
              <a:t>않은지</a:t>
            </a:r>
            <a:r>
              <a:rPr lang="en-US" altLang="ko-KR" sz="1700" b="0" i="0" u="none" strike="noStrike" baseline="0" dirty="0">
                <a:latin typeface="+mn-ea"/>
              </a:rPr>
              <a:t>, </a:t>
            </a:r>
            <a:r>
              <a:rPr lang="ko-KR" altLang="en-US" sz="1700" b="0" i="0" u="none" strike="noStrike" baseline="0" dirty="0">
                <a:latin typeface="+mn-ea"/>
              </a:rPr>
              <a:t>이상한 내용물이 들어 있거나</a:t>
            </a:r>
            <a:r>
              <a:rPr lang="en-US" altLang="ko-KR" sz="1700" b="0" i="0" u="none" strike="noStrike" baseline="0" dirty="0">
                <a:latin typeface="+mn-ea"/>
              </a:rPr>
              <a:t>, </a:t>
            </a:r>
            <a:r>
              <a:rPr lang="ko-KR" altLang="en-US" sz="1700" b="0" i="0" u="none" strike="noStrike" baseline="0" dirty="0">
                <a:latin typeface="+mn-ea"/>
              </a:rPr>
              <a:t>나쁜 냄새나 맛이 나지 않는지 잘 살펴본다</a:t>
            </a:r>
            <a:r>
              <a:rPr lang="en-US" altLang="ko-KR" sz="1700" b="0" i="0" u="none" strike="noStrike" baseline="0" dirty="0">
                <a:latin typeface="+mn-ea"/>
              </a:rPr>
              <a:t>.</a:t>
            </a:r>
            <a:endParaRPr lang="ko-KR" altLang="en-US" sz="1700" dirty="0"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118FD6-6DB4-4208-A908-BCF5FEFE7427}"/>
              </a:ext>
            </a:extLst>
          </p:cNvPr>
          <p:cNvSpPr txBox="1"/>
          <p:nvPr/>
        </p:nvSpPr>
        <p:spPr>
          <a:xfrm>
            <a:off x="5995471" y="4408140"/>
            <a:ext cx="2700854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1700" b="1" i="0" u="none" strike="noStrike" spc="-150" baseline="0" dirty="0">
                <a:solidFill>
                  <a:srgbClr val="B11015"/>
                </a:solidFill>
                <a:latin typeface="+mn-ea"/>
              </a:rPr>
              <a:t>허위</a:t>
            </a:r>
            <a:r>
              <a:rPr lang="en-US" altLang="ko-KR" sz="1700" b="1" i="0" u="none" strike="noStrike" spc="-150" baseline="0" dirty="0">
                <a:solidFill>
                  <a:srgbClr val="B11015"/>
                </a:solidFill>
                <a:latin typeface="+mn-ea"/>
              </a:rPr>
              <a:t>·</a:t>
            </a:r>
            <a:r>
              <a:rPr lang="ko-KR" altLang="en-US" sz="1700" b="1" i="0" u="none" strike="noStrike" spc="-150" baseline="0" dirty="0">
                <a:solidFill>
                  <a:srgbClr val="B11015"/>
                </a:solidFill>
                <a:latin typeface="+mn-ea"/>
              </a:rPr>
              <a:t>과대광고 여부 확인하기</a:t>
            </a:r>
          </a:p>
          <a:p>
            <a:pPr latinLnBrk="1"/>
            <a:r>
              <a:rPr lang="ko-KR" altLang="en-US" sz="1700" b="0" i="0" u="none" strike="noStrike" baseline="0" dirty="0">
                <a:latin typeface="+mn-ea"/>
              </a:rPr>
              <a:t>식품이 질병의 예방과 치료에 효능</a:t>
            </a:r>
            <a:r>
              <a:rPr lang="en-US" altLang="ko-KR" sz="1700" b="0" i="0" u="none" strike="noStrike" baseline="0" dirty="0">
                <a:latin typeface="+mn-ea"/>
              </a:rPr>
              <a:t>·</a:t>
            </a:r>
            <a:r>
              <a:rPr lang="ko-KR" altLang="en-US" sz="1700" b="0" i="0" u="none" strike="noStrike" baseline="0" dirty="0">
                <a:latin typeface="+mn-ea"/>
              </a:rPr>
              <a:t>효과가 있다는 내용이 있는지 확인하고</a:t>
            </a:r>
            <a:r>
              <a:rPr lang="en-US" altLang="ko-KR" sz="1700" b="0" i="0" u="none" strike="noStrike" baseline="0" dirty="0">
                <a:latin typeface="+mn-ea"/>
              </a:rPr>
              <a:t>, </a:t>
            </a:r>
            <a:r>
              <a:rPr lang="ko-KR" altLang="en-US" sz="1700" b="0" i="0" u="none" strike="noStrike" baseline="0" dirty="0">
                <a:latin typeface="+mn-ea"/>
              </a:rPr>
              <a:t>체중 조절용 조제 식품의 경우 표시 및 광고 심의 여부를 반드시 확인한다</a:t>
            </a:r>
            <a:r>
              <a:rPr lang="en-US" altLang="ko-KR" sz="1700" b="0" i="0" u="none" strike="noStrike" baseline="0" dirty="0">
                <a:latin typeface="+mn-ea"/>
              </a:rPr>
              <a:t>.</a:t>
            </a:r>
            <a:endParaRPr lang="ko-KR" altLang="en-US" sz="17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600185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불량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어떻게 구분할 수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>
                <a:solidFill>
                  <a:srgbClr val="216543"/>
                </a:solidFill>
                <a:latin typeface="Calibri" panose="020F0502020204030204"/>
                <a:ea typeface="맑은 고딕" panose="020B0503020000020004" pitchFamily="50" charset="-127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1994515D-1B97-4FB4-AE35-6DC8F7792372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4496D-1423-463A-B79A-6527837B0FFE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불량 식품 구분법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6E2E181-4040-47C8-BAAB-D3832E1F30FB}"/>
              </a:ext>
            </a:extLst>
          </p:cNvPr>
          <p:cNvSpPr/>
          <p:nvPr/>
        </p:nvSpPr>
        <p:spPr>
          <a:xfrm>
            <a:off x="915507" y="1726525"/>
            <a:ext cx="7796694" cy="4788575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800"/>
              </a:lnSpc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C2CFF1-E76A-4BC1-A8A3-774F225F71B8}"/>
              </a:ext>
            </a:extLst>
          </p:cNvPr>
          <p:cNvSpPr txBox="1"/>
          <p:nvPr/>
        </p:nvSpPr>
        <p:spPr>
          <a:xfrm>
            <a:off x="1001231" y="1815833"/>
            <a:ext cx="7571270" cy="471405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360363" marR="0" lvl="0" indent="-360363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국가에서 시행하는 식품안전관리인증제도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(HACCP)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우수건강기능식품제조기준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(GMP)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등을 활용하여 불량 식품 구분 가능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60363" marR="0" lvl="0" indent="-360363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정부 및 지자체에서 제공하는 원산지위반표시정보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국립농산물품질관리원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부정불량식품신고센터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보건소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및 식품안전정보 앱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내손안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安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식품안전정보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등을 활용하여 불량 식품 구매 예방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60363" marR="0" lvl="0" indent="-360363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소비자상담센터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한국소비자원</a:t>
            </a:r>
            <a:r>
              <a:rPr kumimoji="0" lang="en-US" altLang="ko-KR" sz="2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(1372))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를 통해 발생한 피해를 구제받을 수도 있음</a:t>
            </a:r>
          </a:p>
        </p:txBody>
      </p:sp>
    </p:spTree>
    <p:extLst>
      <p:ext uri="{BB962C8B-B14F-4D97-AF65-F5344CB8AC3E}">
        <p14:creationId xmlns:p14="http://schemas.microsoft.com/office/powerpoint/2010/main" val="32074391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5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 err="1">
                <a:solidFill>
                  <a:schemeClr val="bg1"/>
                </a:solidFill>
                <a:latin typeface="+mj-ea"/>
                <a:ea typeface="+mj-ea"/>
              </a:rPr>
              <a:t>허위ㆍ과대광고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 사례 분석하기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6" y="950205"/>
            <a:ext cx="8057071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식품의 </a:t>
            </a:r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허위ㆍ과대광고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 사례에 관한 다음 질문에 답해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D2A1BA-AAF2-4566-81D7-73B4BF57D3D5}"/>
              </a:ext>
            </a:extLst>
          </p:cNvPr>
          <p:cNvSpPr txBox="1"/>
          <p:nvPr/>
        </p:nvSpPr>
        <p:spPr>
          <a:xfrm>
            <a:off x="612475" y="1927498"/>
            <a:ext cx="8340317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아래의 사례는 어떤 점에서 허위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·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과대광고인지 생각해 보고 그 이유를 써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3F765823-F210-43CC-B154-F6B5BB117F7F}"/>
              </a:ext>
            </a:extLst>
          </p:cNvPr>
          <p:cNvSpPr>
            <a:spLocks noChangeAspect="1"/>
          </p:cNvSpPr>
          <p:nvPr/>
        </p:nvSpPr>
        <p:spPr>
          <a:xfrm>
            <a:off x="191207" y="1976463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8955BB7-B7F5-4677-80A7-B88F8808A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DDEE6"/>
              </a:clrFrom>
              <a:clrTo>
                <a:srgbClr val="CDDEE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2880378"/>
            <a:ext cx="7991475" cy="15970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64BCE50-7AE7-48BF-877B-310E9162582E}"/>
              </a:ext>
            </a:extLst>
          </p:cNvPr>
          <p:cNvSpPr txBox="1"/>
          <p:nvPr/>
        </p:nvSpPr>
        <p:spPr>
          <a:xfrm>
            <a:off x="388381" y="4516328"/>
            <a:ext cx="845081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Aft>
                <a:spcPts val="600"/>
              </a:spcAft>
            </a:pP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특정 질병의 예방 및 치료에 효과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완치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)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가 있다고 광고하고 있으며 “◯◯◯박사 연구개발” 등 특정 분야의 전문가가 개발하여 기능성을 보증하는 것처럼 광고하고 있다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또한 “판매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2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시간 만에 </a:t>
            </a:r>
            <a:r>
              <a:rPr lang="ko-KR" altLang="en-US" sz="2300" b="1" dirty="0" err="1">
                <a:solidFill>
                  <a:srgbClr val="C00000"/>
                </a:solidFill>
                <a:latin typeface="+mn-ea"/>
              </a:rPr>
              <a:t>완판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 기록”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, “1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시간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2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분 만에 매진” 등 소비자를 기만하거나 오인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·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혼동시킬 우려가 있는 광고를 하고 있으며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, “1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주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5.3KG 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감량” 등 사실과 다르거나 과장된 표시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·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광고를 하고 있다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3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9370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5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 err="1">
                <a:solidFill>
                  <a:schemeClr val="bg1"/>
                </a:solidFill>
                <a:latin typeface="+mj-ea"/>
                <a:ea typeface="+mj-ea"/>
              </a:rPr>
              <a:t>허위ㆍ과대광고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 사례 분석하기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4BCE50-7AE7-48BF-877B-310E9162582E}"/>
              </a:ext>
            </a:extLst>
          </p:cNvPr>
          <p:cNvSpPr txBox="1"/>
          <p:nvPr/>
        </p:nvSpPr>
        <p:spPr>
          <a:xfrm>
            <a:off x="607457" y="1573103"/>
            <a:ext cx="8022194" cy="3344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SNS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를 통해 다이어트 보조제를 먹고 살이 빠진 사진과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2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주에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7kg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이 빠졌다는 사례를 보고 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10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만 원어치를 구매했는데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다이어트 보조제를 먹은 이후부터 무기력증을 느꼈고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체중이 빠지지 않았다는 피해 사례를 인터넷 뉴스로 보았다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 SNS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는 지인을 통해 광고가 실제 사례인 것처럼 전달되기 때문에 쉽게 신뢰하게 되어 피해 사례가 많다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DC60C4-DCB9-4509-BB2D-C546B2C32853}"/>
              </a:ext>
            </a:extLst>
          </p:cNvPr>
          <p:cNvSpPr txBox="1"/>
          <p:nvPr/>
        </p:nvSpPr>
        <p:spPr>
          <a:xfrm>
            <a:off x="612475" y="952413"/>
            <a:ext cx="8340318" cy="492443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허위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·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과대광고나 광고로 인한 피해 사례를 조사해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04C9BB7C-2045-4DF5-B0DF-BA9EE0C08946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765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5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 err="1">
                <a:solidFill>
                  <a:schemeClr val="bg1"/>
                </a:solidFill>
                <a:latin typeface="+mj-ea"/>
                <a:ea typeface="+mj-ea"/>
              </a:rPr>
              <a:t>허위ㆍ과대광고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 사례 분석하기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4BCE50-7AE7-48BF-877B-310E9162582E}"/>
              </a:ext>
            </a:extLst>
          </p:cNvPr>
          <p:cNvSpPr txBox="1"/>
          <p:nvPr/>
        </p:nvSpPr>
        <p:spPr>
          <a:xfrm>
            <a:off x="607457" y="1844965"/>
            <a:ext cx="8022194" cy="3344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식품을 먹으면 극적으로 건강이 좋아진다고 광고하면서 비싼 가격을 받는 식품은 일단 의심해 봐야 하며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의심이 되거나 확인해 보고 싶으면 </a:t>
            </a:r>
            <a:r>
              <a:rPr lang="ko-KR" altLang="en-US" sz="2400" b="1" dirty="0" err="1">
                <a:solidFill>
                  <a:srgbClr val="C00000"/>
                </a:solidFill>
                <a:latin typeface="+mn-ea"/>
              </a:rPr>
              <a:t>식품안전정보포털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 식품안전나라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(https://www.foodsafetykorea.go.kr)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에 들어가서 허위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·</a:t>
            </a: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과대광고를 모니터링 하고 있으므로 피해 사례가 있는지 확인해 보아야 한다</a:t>
            </a:r>
            <a:r>
              <a:rPr lang="en-US" altLang="ko-KR" sz="24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DC60C4-DCB9-4509-BB2D-C546B2C32853}"/>
              </a:ext>
            </a:extLst>
          </p:cNvPr>
          <p:cNvSpPr txBox="1"/>
          <p:nvPr/>
        </p:nvSpPr>
        <p:spPr>
          <a:xfrm>
            <a:off x="612475" y="952413"/>
            <a:ext cx="8099725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식품의 허위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·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과대광고로 인한 피해를 예방하기 위한 방법에 대해 토의해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04C9BB7C-2045-4DF5-B0DF-BA9EE0C08946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393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11;p2">
            <a:extLst>
              <a:ext uri="{FF2B5EF4-FFF2-40B4-BE49-F238E27FC236}">
                <a16:creationId xmlns:a16="http://schemas.microsoft.com/office/drawing/2014/main" id="{95C8AB94-3F67-4A03-9F39-E84C556C9BD6}"/>
              </a:ext>
            </a:extLst>
          </p:cNvPr>
          <p:cNvSpPr/>
          <p:nvPr/>
        </p:nvSpPr>
        <p:spPr>
          <a:xfrm>
            <a:off x="48" y="6728608"/>
            <a:ext cx="9143952" cy="129391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21" name="Google Shape;9;p2">
            <a:extLst>
              <a:ext uri="{FF2B5EF4-FFF2-40B4-BE49-F238E27FC236}">
                <a16:creationId xmlns:a16="http://schemas.microsoft.com/office/drawing/2014/main" id="{820DBB74-30BE-4EA8-B46C-602ADED9877B}"/>
              </a:ext>
            </a:extLst>
          </p:cNvPr>
          <p:cNvSpPr/>
          <p:nvPr/>
        </p:nvSpPr>
        <p:spPr>
          <a:xfrm>
            <a:off x="0" y="-4174"/>
            <a:ext cx="9144000" cy="34462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74;p27">
            <a:extLst>
              <a:ext uri="{FF2B5EF4-FFF2-40B4-BE49-F238E27FC236}">
                <a16:creationId xmlns:a16="http://schemas.microsoft.com/office/drawing/2014/main" id="{82283FC4-621A-4E78-B092-5CAE02C27AA6}"/>
              </a:ext>
            </a:extLst>
          </p:cNvPr>
          <p:cNvSpPr txBox="1">
            <a:spLocks/>
          </p:cNvSpPr>
          <p:nvPr/>
        </p:nvSpPr>
        <p:spPr>
          <a:xfrm>
            <a:off x="1306200" y="2301490"/>
            <a:ext cx="6531600" cy="236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65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lang="ko-KR" altLang="en-US" sz="7000" kern="0" dirty="0">
                <a:latin typeface="+mj-ea"/>
                <a:ea typeface="+mj-ea"/>
              </a:rPr>
              <a:t>단원이</a:t>
            </a:r>
            <a:endParaRPr lang="en-US" altLang="ko-KR" sz="7000" kern="0" dirty="0"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lang="ko-KR" altLang="en-US" sz="7000" kern="0" dirty="0">
                <a:latin typeface="+mj-ea"/>
                <a:ea typeface="+mj-ea"/>
              </a:rPr>
              <a:t>끝났습니다</a:t>
            </a:r>
            <a:r>
              <a:rPr lang="en-US" altLang="ko-KR" sz="7000" kern="0" dirty="0">
                <a:latin typeface="+mj-ea"/>
                <a:ea typeface="+mj-ea"/>
              </a:rPr>
              <a:t>.</a:t>
            </a:r>
            <a:endParaRPr kumimoji="0" lang="en-US" sz="7000" b="1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+mj-ea"/>
              <a:ea typeface="+mj-ea"/>
              <a:sym typeface="Rokkitt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5EE8A76-A4F2-4355-8717-ABB24BB0F946}"/>
              </a:ext>
            </a:extLst>
          </p:cNvPr>
          <p:cNvGrpSpPr/>
          <p:nvPr/>
        </p:nvGrpSpPr>
        <p:grpSpPr>
          <a:xfrm>
            <a:off x="1000125" y="3182247"/>
            <a:ext cx="7013815" cy="1948551"/>
            <a:chOff x="1000125" y="3175899"/>
            <a:chExt cx="7013815" cy="1948551"/>
          </a:xfrm>
        </p:grpSpPr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3AA2BB15-1B9B-48EC-97EA-70044F1A6BAB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71DAA674-3C62-40DA-937F-DFAD4BA4A3F0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322624EB-C2F6-4D50-9767-AB67B6BDBB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C9744513-2264-4603-A903-7B86236E1D0F}"/>
              </a:ext>
            </a:extLst>
          </p:cNvPr>
          <p:cNvGrpSpPr/>
          <p:nvPr/>
        </p:nvGrpSpPr>
        <p:grpSpPr>
          <a:xfrm flipV="1">
            <a:off x="1000125" y="1487919"/>
            <a:ext cx="7013815" cy="1947600"/>
            <a:chOff x="1000125" y="3175899"/>
            <a:chExt cx="7013815" cy="1948551"/>
          </a:xfrm>
        </p:grpSpPr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8DC7BD53-F766-46DD-A2C4-AFF3CDE8CD4A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657A202D-472C-4D47-9A0E-18475894FE0A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00A56C9B-B3C8-492B-A161-6D2DE3B85B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Google Shape;11;p2">
            <a:extLst>
              <a:ext uri="{FF2B5EF4-FFF2-40B4-BE49-F238E27FC236}">
                <a16:creationId xmlns:a16="http://schemas.microsoft.com/office/drawing/2014/main" id="{8D6C24DF-8CEC-402F-8152-E6294A84F454}"/>
              </a:ext>
            </a:extLst>
          </p:cNvPr>
          <p:cNvSpPr/>
          <p:nvPr/>
        </p:nvSpPr>
        <p:spPr>
          <a:xfrm>
            <a:off x="48" y="-5015"/>
            <a:ext cx="9143952" cy="143038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312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D8638-3DFC-4FE3-BA9E-B0FDC92853B2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다음 식품 선택 유형을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A528A01-FB78-403E-AAEA-6970E93323BE}"/>
              </a:ext>
            </a:extLst>
          </p:cNvPr>
          <p:cNvSpPr/>
          <p:nvPr/>
        </p:nvSpPr>
        <p:spPr>
          <a:xfrm>
            <a:off x="679548" y="1754113"/>
            <a:ext cx="995868" cy="644010"/>
          </a:xfrm>
          <a:prstGeom prst="roundRect">
            <a:avLst/>
          </a:prstGeom>
          <a:ln w="57150">
            <a:solidFill>
              <a:srgbClr val="33996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rgbClr val="339966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0D252F-FEED-4B21-82D8-F19213863B9B}"/>
              </a:ext>
            </a:extLst>
          </p:cNvPr>
          <p:cNvSpPr txBox="1"/>
          <p:nvPr/>
        </p:nvSpPr>
        <p:spPr>
          <a:xfrm>
            <a:off x="1923643" y="1814508"/>
            <a:ext cx="69682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나는 어떤 유형에 해당하는가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?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8947CD-EEAE-4E8C-8267-5E1E98F4CADB}"/>
              </a:ext>
            </a:extLst>
          </p:cNvPr>
          <p:cNvSpPr txBox="1"/>
          <p:nvPr/>
        </p:nvSpPr>
        <p:spPr>
          <a:xfrm>
            <a:off x="633277" y="2576299"/>
            <a:ext cx="8115436" cy="260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나는 가격을 중요하게 생각해서 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1+1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행사 식품을 주로 구입한다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모두 나와 같은 줄 알았는데 우리 모둠에서 ◯◯이는 품질을 중요하게 여기고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, △△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이는 기능을 중요하게 생각했으며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, □□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이는 나와 같이 가격을 중요하게 여겼다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 </a:t>
            </a:r>
            <a:endParaRPr lang="ko-KR" altLang="en-US" sz="26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278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D8638-3DFC-4FE3-BA9E-B0FDC92853B2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다음 식품 선택 유형을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A528A01-FB78-403E-AAEA-6970E93323BE}"/>
              </a:ext>
            </a:extLst>
          </p:cNvPr>
          <p:cNvSpPr/>
          <p:nvPr/>
        </p:nvSpPr>
        <p:spPr>
          <a:xfrm>
            <a:off x="679548" y="1754113"/>
            <a:ext cx="995868" cy="1049472"/>
          </a:xfrm>
          <a:prstGeom prst="roundRect">
            <a:avLst/>
          </a:prstGeom>
          <a:ln w="57150">
            <a:solidFill>
              <a:srgbClr val="33996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rgbClr val="339966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0D252F-FEED-4B21-82D8-F19213863B9B}"/>
              </a:ext>
            </a:extLst>
          </p:cNvPr>
          <p:cNvSpPr txBox="1"/>
          <p:nvPr/>
        </p:nvSpPr>
        <p:spPr>
          <a:xfrm>
            <a:off x="1923643" y="1624737"/>
            <a:ext cx="67885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자신의 소비 스타일에 따라 식품을 구매할 경우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어떤 장단점이 있는지 친구들과 이야기해 보자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449AC3-5A2A-4803-A847-13F3A2452CD3}"/>
              </a:ext>
            </a:extLst>
          </p:cNvPr>
          <p:cNvSpPr txBox="1"/>
          <p:nvPr/>
        </p:nvSpPr>
        <p:spPr>
          <a:xfrm>
            <a:off x="659156" y="3145254"/>
            <a:ext cx="8089557" cy="311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나와 같이 가격을 중요하게 생각해서 프로모션이나 행사 상품을 주로 구입하는 경우에는 같은 상품을 더 저렴하게 구입할 수 있는 것이 가장 큰 장점이고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대신 식품의 양이 많아져서 유통기한이 짧은 것은 먹지 못하고 버리게 되는 경우도 있다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또한 열량이 높은 것은 많이 먹게 되어 살이 찐다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6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08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현명한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장보기</a:t>
            </a:r>
            <a:r>
              <a:rPr lang="en-US" altLang="ko-KR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어떻게 해야 할까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4AC0419-3E74-4767-A775-3C067F6F6834}"/>
              </a:ext>
            </a:extLst>
          </p:cNvPr>
          <p:cNvSpPr/>
          <p:nvPr/>
        </p:nvSpPr>
        <p:spPr>
          <a:xfrm>
            <a:off x="1052422" y="1593576"/>
            <a:ext cx="7694763" cy="2900786"/>
          </a:xfrm>
          <a:prstGeom prst="roundRect">
            <a:avLst>
              <a:gd name="adj" fmla="val 483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91FDF-ACC3-47E3-81C3-79831B9693D7}"/>
              </a:ext>
            </a:extLst>
          </p:cNvPr>
          <p:cNvSpPr txBox="1"/>
          <p:nvPr/>
        </p:nvSpPr>
        <p:spPr>
          <a:xfrm>
            <a:off x="993144" y="1665552"/>
            <a:ext cx="7779441" cy="2687845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건강하고 합리적인 식생활을 위해 식품 구매가 중요함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개개인의 식단에 맞춰 구매할 식품을 결정한 후 예산에 맞게 신선하고 품질 좋은 식품을 구매해야 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E8CEE635-FCD1-4D7F-8C56-507C6CAA4B3E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E0C88-B1E9-420D-A0DC-54F2894506A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2D4BC4A-334B-4449-B5E4-7ACD24B91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D5B7"/>
              </a:clrFrom>
              <a:clrTo>
                <a:srgbClr val="FDD5B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555" y="4628214"/>
            <a:ext cx="2454583" cy="190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8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현명한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장보기</a:t>
            </a:r>
            <a:r>
              <a:rPr lang="en-US" altLang="ko-KR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, </a:t>
            </a:r>
            <a:r>
              <a:rPr lang="ko-KR" altLang="en-US" sz="3600" b="1" dirty="0">
                <a:solidFill>
                  <a:prstClr val="white"/>
                </a:solidFill>
                <a:latin typeface="Calibri" panose="020F0502020204030204"/>
                <a:ea typeface="맑은 고딕" panose="020B0503020000020004" pitchFamily="50" charset="-127"/>
              </a:rPr>
              <a:t>어떻게 해야 할까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4AC0419-3E74-4767-A775-3C067F6F6834}"/>
              </a:ext>
            </a:extLst>
          </p:cNvPr>
          <p:cNvSpPr/>
          <p:nvPr/>
        </p:nvSpPr>
        <p:spPr>
          <a:xfrm>
            <a:off x="1052422" y="1593576"/>
            <a:ext cx="7694763" cy="3228590"/>
          </a:xfrm>
          <a:prstGeom prst="roundRect">
            <a:avLst>
              <a:gd name="adj" fmla="val 483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91FDF-ACC3-47E3-81C3-79831B9693D7}"/>
              </a:ext>
            </a:extLst>
          </p:cNvPr>
          <p:cNvSpPr txBox="1"/>
          <p:nvPr/>
        </p:nvSpPr>
        <p:spPr>
          <a:xfrm>
            <a:off x="993145" y="1690752"/>
            <a:ext cx="7694764" cy="2947997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품질의 변화가 적은 가공식품은 자주 구매하지 않아도 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하지만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부패가 일어나기 쉬운 육류 및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생선류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과일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채소류 등의 자연식품은 계획을 세워 구매하는 것이 좋음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E8CEE635-FCD1-4D7F-8C56-507C6CAA4B3E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1E0C88-B1E9-420D-A0DC-54F2894506A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구매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3729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3116</TotalTime>
  <Words>3495</Words>
  <Application>Microsoft Office PowerPoint</Application>
  <PresentationFormat>화면 슬라이드 쇼(4:3)</PresentationFormat>
  <Paragraphs>526</Paragraphs>
  <Slides>59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59</vt:i4>
      </vt:variant>
    </vt:vector>
  </HeadingPairs>
  <TitlesOfParts>
    <vt:vector size="70" baseType="lpstr">
      <vt:lpstr>...딀...</vt:lpstr>
      <vt:lpstr>?</vt:lpstr>
      <vt:lpstr>Arimo</vt:lpstr>
      <vt:lpstr>GDXJRR+OTKookminchejoL</vt:lpstr>
      <vt:lpstr>Rokkitt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150</cp:revision>
  <dcterms:created xsi:type="dcterms:W3CDTF">2021-02-16T08:40:53Z</dcterms:created>
  <dcterms:modified xsi:type="dcterms:W3CDTF">2023-03-02T05:03:20Z</dcterms:modified>
</cp:coreProperties>
</file>