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74" r:id="rId3"/>
    <p:sldId id="275" r:id="rId4"/>
    <p:sldId id="269" r:id="rId5"/>
    <p:sldId id="270" r:id="rId6"/>
    <p:sldId id="271" r:id="rId7"/>
    <p:sldId id="272" r:id="rId8"/>
    <p:sldId id="282" r:id="rId9"/>
    <p:sldId id="283" r:id="rId10"/>
    <p:sldId id="277" r:id="rId11"/>
    <p:sldId id="279" r:id="rId12"/>
    <p:sldId id="278" r:id="rId13"/>
    <p:sldId id="281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303" r:id="rId23"/>
    <p:sldId id="292" r:id="rId24"/>
    <p:sldId id="293" r:id="rId25"/>
    <p:sldId id="294" r:id="rId26"/>
    <p:sldId id="295" r:id="rId27"/>
    <p:sldId id="296" r:id="rId28"/>
    <p:sldId id="297" r:id="rId29"/>
    <p:sldId id="298" r:id="rId30"/>
    <p:sldId id="300" r:id="rId31"/>
    <p:sldId id="299" r:id="rId32"/>
    <p:sldId id="301" r:id="rId33"/>
    <p:sldId id="302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9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834E"/>
    <a:srgbClr val="F69E9C"/>
    <a:srgbClr val="D1E7C3"/>
    <a:srgbClr val="F7A5A3"/>
    <a:srgbClr val="F47B78"/>
    <a:srgbClr val="CAE4BA"/>
    <a:srgbClr val="F69492"/>
    <a:srgbClr val="CB3E4A"/>
    <a:srgbClr val="DB7B7A"/>
    <a:srgbClr val="F04D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70" autoAdjust="0"/>
  </p:normalViewPr>
  <p:slideViewPr>
    <p:cSldViewPr snapToGrid="0" showGuides="1">
      <p:cViewPr varScale="1">
        <p:scale>
          <a:sx n="106" d="100"/>
          <a:sy n="106" d="100"/>
        </p:scale>
        <p:origin x="1662" y="138"/>
      </p:cViewPr>
      <p:guideLst>
        <p:guide orient="horz" pos="595"/>
        <p:guide pos="90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7A1675E7-DD7C-48AA-8658-AE6C805F7695}"/>
              </a:ext>
            </a:extLst>
          </p:cNvPr>
          <p:cNvSpPr/>
          <p:nvPr userDrawn="1"/>
        </p:nvSpPr>
        <p:spPr>
          <a:xfrm>
            <a:off x="49" y="-12050"/>
            <a:ext cx="250118" cy="6870050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/>
          </a:p>
        </p:txBody>
      </p:sp>
      <p:sp>
        <p:nvSpPr>
          <p:cNvPr id="9" name="Rectangle 33">
            <a:extLst>
              <a:ext uri="{FF2B5EF4-FFF2-40B4-BE49-F238E27FC236}">
                <a16:creationId xmlns:a16="http://schemas.microsoft.com/office/drawing/2014/main" id="{6FDD9B53-A7F1-4EEE-B354-F776320EB1C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50167" y="0"/>
            <a:ext cx="38215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54000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sz="7200" b="1" dirty="0">
              <a:solidFill>
                <a:srgbClr val="434343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05282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726BDF9-7B28-4CD1-8DB7-0AF43BD84568}" type="datetimeFigureOut">
              <a:rPr lang="ko-KR" altLang="en-US" smtClean="0"/>
              <a:t>2021-05-04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86F8A17-CABA-4B73-9217-31AB87AF6B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9181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726BDF9-7B28-4CD1-8DB7-0AF43BD84568}" type="datetimeFigureOut">
              <a:rPr lang="ko-KR" altLang="en-US" smtClean="0"/>
              <a:t>2021-05-04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86F8A17-CABA-4B73-9217-31AB87AF6B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7703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5">
            <a:extLst>
              <a:ext uri="{FF2B5EF4-FFF2-40B4-BE49-F238E27FC236}">
                <a16:creationId xmlns:a16="http://schemas.microsoft.com/office/drawing/2014/main" id="{52FB302A-F1AE-4467-8DEA-B5F3B99C369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770559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4000" b="1">
                <a:solidFill>
                  <a:schemeClr val="bg1"/>
                </a:solidFill>
              </a:rPr>
              <a:t>목차</a:t>
            </a:r>
            <a:endParaRPr lang="ko-KR" alt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950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3">
            <a:extLst>
              <a:ext uri="{FF2B5EF4-FFF2-40B4-BE49-F238E27FC236}">
                <a16:creationId xmlns:a16="http://schemas.microsoft.com/office/drawing/2014/main" id="{288CFF73-1965-4464-A4AC-F10F1E41721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66800" y="603250"/>
            <a:ext cx="8077200" cy="6254750"/>
          </a:xfrm>
          <a:prstGeom prst="rect">
            <a:avLst/>
          </a:prstGeom>
          <a:solidFill>
            <a:srgbClr val="EA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7" name="Google Shape;11;p2">
            <a:extLst>
              <a:ext uri="{FF2B5EF4-FFF2-40B4-BE49-F238E27FC236}">
                <a16:creationId xmlns:a16="http://schemas.microsoft.com/office/drawing/2014/main" id="{98A9C536-6B5F-4BA4-A224-19DF71AE749C}"/>
              </a:ext>
            </a:extLst>
          </p:cNvPr>
          <p:cNvSpPr/>
          <p:nvPr userDrawn="1"/>
        </p:nvSpPr>
        <p:spPr>
          <a:xfrm>
            <a:off x="1" y="-12050"/>
            <a:ext cx="345009" cy="6870050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89413400-3C09-40D9-A964-1C0A98C0E1D6}"/>
              </a:ext>
            </a:extLst>
          </p:cNvPr>
          <p:cNvCxnSpPr>
            <a:cxnSpLocks/>
          </p:cNvCxnSpPr>
          <p:nvPr userDrawn="1"/>
        </p:nvCxnSpPr>
        <p:spPr>
          <a:xfrm>
            <a:off x="3838756" y="1293962"/>
            <a:ext cx="5305244" cy="0"/>
          </a:xfrm>
          <a:prstGeom prst="line">
            <a:avLst/>
          </a:prstGeom>
          <a:ln>
            <a:solidFill>
              <a:srgbClr val="F47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B77DCE80-C779-4A35-A46D-0531166A3A98}"/>
              </a:ext>
            </a:extLst>
          </p:cNvPr>
          <p:cNvCxnSpPr>
            <a:cxnSpLocks/>
          </p:cNvCxnSpPr>
          <p:nvPr userDrawn="1"/>
        </p:nvCxnSpPr>
        <p:spPr>
          <a:xfrm>
            <a:off x="1813943" y="1610264"/>
            <a:ext cx="0" cy="5247736"/>
          </a:xfrm>
          <a:prstGeom prst="line">
            <a:avLst/>
          </a:prstGeom>
          <a:ln>
            <a:solidFill>
              <a:srgbClr val="F47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125">
            <a:extLst>
              <a:ext uri="{FF2B5EF4-FFF2-40B4-BE49-F238E27FC236}">
                <a16:creationId xmlns:a16="http://schemas.microsoft.com/office/drawing/2014/main" id="{4B0CF0AD-3C1F-42E6-A6B3-9B1193E4A8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604513" y="888521"/>
            <a:ext cx="5408762" cy="770559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ko-KR" altLang="en-US" sz="3600" b="1" dirty="0">
                <a:solidFill>
                  <a:schemeClr val="bg1"/>
                </a:solidFill>
              </a:rPr>
              <a:t>학습목표</a:t>
            </a:r>
            <a:r>
              <a:rPr lang="en-US" altLang="ko-KR" sz="3600" b="1" dirty="0">
                <a:solidFill>
                  <a:schemeClr val="bg1"/>
                </a:solidFill>
              </a:rPr>
              <a:t>: </a:t>
            </a:r>
            <a:r>
              <a:rPr lang="ko-KR" altLang="en-US" sz="2400" b="1" dirty="0">
                <a:solidFill>
                  <a:schemeClr val="bg1"/>
                </a:solidFill>
              </a:rPr>
              <a:t>이 단원을 배우고 나면</a:t>
            </a:r>
            <a:endParaRPr lang="ko-KR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901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;p2">
            <a:extLst>
              <a:ext uri="{FF2B5EF4-FFF2-40B4-BE49-F238E27FC236}">
                <a16:creationId xmlns:a16="http://schemas.microsoft.com/office/drawing/2014/main" id="{4D667017-7B71-498F-A361-A56BCD0683CB}"/>
              </a:ext>
            </a:extLst>
          </p:cNvPr>
          <p:cNvSpPr/>
          <p:nvPr userDrawn="1"/>
        </p:nvSpPr>
        <p:spPr>
          <a:xfrm>
            <a:off x="1" y="-12050"/>
            <a:ext cx="345009" cy="6870050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CAE4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8" name="Rectangle 125">
            <a:extLst>
              <a:ext uri="{FF2B5EF4-FFF2-40B4-BE49-F238E27FC236}">
                <a16:creationId xmlns:a16="http://schemas.microsoft.com/office/drawing/2014/main" id="{E6F90CC5-108C-4301-9788-F1F8411386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81131" y="253291"/>
            <a:ext cx="2234243" cy="1015663"/>
          </a:xfrm>
          <a:prstGeom prst="rect">
            <a:avLst/>
          </a:prstGeom>
          <a:solidFill>
            <a:srgbClr val="F5827F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ko-KR" altLang="en-US" sz="3600" b="1">
                <a:solidFill>
                  <a:schemeClr val="bg1"/>
                </a:solidFill>
              </a:rPr>
              <a:t>생각 열기</a:t>
            </a:r>
            <a:endParaRPr lang="ko-KR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913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2319D6CA-4F9A-4D4B-B152-93E6763C52DF}"/>
              </a:ext>
            </a:extLst>
          </p:cNvPr>
          <p:cNvSpPr/>
          <p:nvPr userDrawn="1"/>
        </p:nvSpPr>
        <p:spPr>
          <a:xfrm>
            <a:off x="48" y="0"/>
            <a:ext cx="9143952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latin typeface="+mj-ea"/>
              <a:ea typeface="+mj-ea"/>
            </a:endParaRPr>
          </a:p>
        </p:txBody>
      </p:sp>
      <p:sp>
        <p:nvSpPr>
          <p:cNvPr id="7" name="Google Shape;11;p2">
            <a:extLst>
              <a:ext uri="{FF2B5EF4-FFF2-40B4-BE49-F238E27FC236}">
                <a16:creationId xmlns:a16="http://schemas.microsoft.com/office/drawing/2014/main" id="{ACF0DE66-F39A-44D7-B845-881CD238CF54}"/>
              </a:ext>
            </a:extLst>
          </p:cNvPr>
          <p:cNvSpPr/>
          <p:nvPr userDrawn="1"/>
        </p:nvSpPr>
        <p:spPr>
          <a:xfrm>
            <a:off x="0" y="0"/>
            <a:ext cx="759125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solidFill>
                <a:srgbClr val="216543"/>
              </a:solidFill>
              <a:latin typeface="+mj-ea"/>
              <a:ea typeface="+mj-ea"/>
            </a:endParaRPr>
          </a:p>
        </p:txBody>
      </p:sp>
      <p:sp>
        <p:nvSpPr>
          <p:cNvPr id="9" name="Rectangle 122">
            <a:extLst>
              <a:ext uri="{FF2B5EF4-FFF2-40B4-BE49-F238E27FC236}">
                <a16:creationId xmlns:a16="http://schemas.microsoft.com/office/drawing/2014/main" id="{2CE42459-FDCE-4EBA-8665-F4485EDD19A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77024"/>
            <a:ext cx="9144000" cy="180975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54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2">
            <a:extLst>
              <a:ext uri="{FF2B5EF4-FFF2-40B4-BE49-F238E27FC236}">
                <a16:creationId xmlns:a16="http://schemas.microsoft.com/office/drawing/2014/main" id="{78013E53-2590-4B26-A481-EED7C10F43B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77024"/>
            <a:ext cx="9144000" cy="180975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6" name="Rectangle 125">
            <a:extLst>
              <a:ext uri="{FF2B5EF4-FFF2-40B4-BE49-F238E27FC236}">
                <a16:creationId xmlns:a16="http://schemas.microsoft.com/office/drawing/2014/main" id="{88E4AC67-BB71-4C14-AC7F-522A85D364A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770559"/>
          </a:xfrm>
          <a:prstGeom prst="rect">
            <a:avLst/>
          </a:prstGeom>
          <a:solidFill>
            <a:srgbClr val="F58A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sz="3600" b="1" dirty="0">
              <a:solidFill>
                <a:schemeClr val="bg1"/>
              </a:solidFill>
            </a:endParaRPr>
          </a:p>
        </p:txBody>
      </p:sp>
      <p:sp>
        <p:nvSpPr>
          <p:cNvPr id="7" name="Rectangle 125">
            <a:extLst>
              <a:ext uri="{FF2B5EF4-FFF2-40B4-BE49-F238E27FC236}">
                <a16:creationId xmlns:a16="http://schemas.microsoft.com/office/drawing/2014/main" id="{5F42819D-CF42-4E11-87FD-F4541E22ED4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2145" y="0"/>
            <a:ext cx="1259408" cy="770559"/>
          </a:xfrm>
          <a:prstGeom prst="rect">
            <a:avLst/>
          </a:prstGeom>
          <a:solidFill>
            <a:srgbClr val="FAC7C6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ko-KR" altLang="en-US" sz="3600" b="1" dirty="0">
                <a:solidFill>
                  <a:schemeClr val="bg1"/>
                </a:solidFill>
              </a:rPr>
              <a:t>  </a:t>
            </a:r>
            <a:endParaRPr lang="en-US" altLang="ko-KR" sz="3600" b="1" dirty="0">
              <a:solidFill>
                <a:schemeClr val="bg1"/>
              </a:solidFill>
            </a:endParaRPr>
          </a:p>
          <a:p>
            <a:endParaRPr lang="ko-KR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368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726BDF9-7B28-4CD1-8DB7-0AF43BD84568}" type="datetimeFigureOut">
              <a:rPr lang="ko-KR" altLang="en-US" smtClean="0"/>
              <a:t>2021-05-04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86F8A17-CABA-4B73-9217-31AB87AF6B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5995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726BDF9-7B28-4CD1-8DB7-0AF43BD84568}" type="datetimeFigureOut">
              <a:rPr lang="ko-KR" altLang="en-US" smtClean="0"/>
              <a:t>2021-05-04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86F8A17-CABA-4B73-9217-31AB87AF6B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3094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726BDF9-7B28-4CD1-8DB7-0AF43BD84568}" type="datetimeFigureOut">
              <a:rPr lang="ko-KR" altLang="en-US" smtClean="0"/>
              <a:t>2021-05-04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86F8A17-CABA-4B73-9217-31AB87AF6B2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520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292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1" r:id="rId2"/>
    <p:sldLayoutId id="2147483666" r:id="rId3"/>
    <p:sldLayoutId id="2147483663" r:id="rId4"/>
    <p:sldLayoutId id="2147483662" r:id="rId5"/>
    <p:sldLayoutId id="2147483667" r:id="rId6"/>
    <p:sldLayoutId id="2147483665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&#47553;&#53356;&#50857;%20&#49836;&#46972;&#51060;&#46300;/18&#51901;%20&#49324;&#47168;.pptx" TargetMode="Externa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foodsafetykorea.go.kr/guide" TargetMode="Externa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1;p2">
            <a:extLst>
              <a:ext uri="{FF2B5EF4-FFF2-40B4-BE49-F238E27FC236}">
                <a16:creationId xmlns:a16="http://schemas.microsoft.com/office/drawing/2014/main" id="{04C5563B-CE5C-456D-8BD0-3902586EB0D1}"/>
              </a:ext>
            </a:extLst>
          </p:cNvPr>
          <p:cNvSpPr/>
          <p:nvPr/>
        </p:nvSpPr>
        <p:spPr>
          <a:xfrm>
            <a:off x="48" y="-12050"/>
            <a:ext cx="9143952" cy="243333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latin typeface="+mj-ea"/>
              <a:ea typeface="+mj-ea"/>
            </a:endParaRPr>
          </a:p>
        </p:txBody>
      </p:sp>
      <p:sp>
        <p:nvSpPr>
          <p:cNvPr id="23" name="Google Shape;9;p2">
            <a:extLst>
              <a:ext uri="{FF2B5EF4-FFF2-40B4-BE49-F238E27FC236}">
                <a16:creationId xmlns:a16="http://schemas.microsoft.com/office/drawing/2014/main" id="{8D102781-7076-4BC0-B944-B18C8DC8DC2F}"/>
              </a:ext>
            </a:extLst>
          </p:cNvPr>
          <p:cNvSpPr/>
          <p:nvPr/>
        </p:nvSpPr>
        <p:spPr>
          <a:xfrm>
            <a:off x="0" y="3429000"/>
            <a:ext cx="9144000" cy="34462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2" name="Google Shape;374;p27">
            <a:extLst>
              <a:ext uri="{FF2B5EF4-FFF2-40B4-BE49-F238E27FC236}">
                <a16:creationId xmlns:a16="http://schemas.microsoft.com/office/drawing/2014/main" id="{802B561C-C2D1-4EBF-B898-10A9A2B0B3DC}"/>
              </a:ext>
            </a:extLst>
          </p:cNvPr>
          <p:cNvSpPr txBox="1">
            <a:spLocks/>
          </p:cNvSpPr>
          <p:nvPr/>
        </p:nvSpPr>
        <p:spPr>
          <a:xfrm>
            <a:off x="1306200" y="2301490"/>
            <a:ext cx="6531600" cy="2364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65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85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tabLst/>
              <a:defRPr/>
            </a:pPr>
            <a:r>
              <a:rPr kumimoji="0" lang="ko-KR" altLang="en-US" sz="7000" b="1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+mj-ea"/>
                <a:ea typeface="+mj-ea"/>
                <a:sym typeface="Rokkitt"/>
              </a:rPr>
              <a:t>식품안전과</a:t>
            </a:r>
            <a:br>
              <a:rPr kumimoji="0" lang="en-US" altLang="ko-KR" sz="7000" b="1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+mj-ea"/>
                <a:ea typeface="+mj-ea"/>
                <a:sym typeface="Rokkitt"/>
              </a:rPr>
            </a:br>
            <a:r>
              <a:rPr kumimoji="0" lang="ko-KR" altLang="en-US" sz="7000" b="1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+mj-ea"/>
                <a:ea typeface="+mj-ea"/>
                <a:sym typeface="Rokkitt"/>
              </a:rPr>
              <a:t>건강</a:t>
            </a:r>
            <a:endParaRPr kumimoji="0" lang="en-US" sz="7000" b="1" i="0" u="none" strike="noStrike" kern="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+mj-ea"/>
              <a:ea typeface="+mj-ea"/>
              <a:sym typeface="Rokkitt"/>
            </a:endParaRPr>
          </a:p>
        </p:txBody>
      </p:sp>
      <p:grpSp>
        <p:nvGrpSpPr>
          <p:cNvPr id="62" name="그룹 61">
            <a:extLst>
              <a:ext uri="{FF2B5EF4-FFF2-40B4-BE49-F238E27FC236}">
                <a16:creationId xmlns:a16="http://schemas.microsoft.com/office/drawing/2014/main" id="{2A2C4B88-CA8A-4216-B52F-D384B790FB50}"/>
              </a:ext>
            </a:extLst>
          </p:cNvPr>
          <p:cNvGrpSpPr/>
          <p:nvPr/>
        </p:nvGrpSpPr>
        <p:grpSpPr>
          <a:xfrm>
            <a:off x="1000125" y="3182247"/>
            <a:ext cx="7013815" cy="1948551"/>
            <a:chOff x="1000125" y="3175899"/>
            <a:chExt cx="7013815" cy="1948551"/>
          </a:xfrm>
        </p:grpSpPr>
        <p:cxnSp>
          <p:nvCxnSpPr>
            <p:cNvPr id="55" name="직선 연결선 54">
              <a:extLst>
                <a:ext uri="{FF2B5EF4-FFF2-40B4-BE49-F238E27FC236}">
                  <a16:creationId xmlns:a16="http://schemas.microsoft.com/office/drawing/2014/main" id="{636A28C8-7EF1-41B3-A654-CA7A491F3A5B}"/>
                </a:ext>
              </a:extLst>
            </p:cNvPr>
            <p:cNvCxnSpPr/>
            <p:nvPr/>
          </p:nvCxnSpPr>
          <p:spPr>
            <a:xfrm>
              <a:off x="1000125" y="3175899"/>
              <a:ext cx="0" cy="193267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연결선 56">
              <a:extLst>
                <a:ext uri="{FF2B5EF4-FFF2-40B4-BE49-F238E27FC236}">
                  <a16:creationId xmlns:a16="http://schemas.microsoft.com/office/drawing/2014/main" id="{7BEC7588-2FB4-43E8-B65F-0BB724E7D6B5}"/>
                </a:ext>
              </a:extLst>
            </p:cNvPr>
            <p:cNvCxnSpPr>
              <a:cxnSpLocks/>
            </p:cNvCxnSpPr>
            <p:nvPr/>
          </p:nvCxnSpPr>
          <p:spPr>
            <a:xfrm>
              <a:off x="1000125" y="5124450"/>
              <a:ext cx="70138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직선 연결선 58">
              <a:extLst>
                <a:ext uri="{FF2B5EF4-FFF2-40B4-BE49-F238E27FC236}">
                  <a16:creationId xmlns:a16="http://schemas.microsoft.com/office/drawing/2014/main" id="{76BC24C0-59CE-4415-8CB1-DDEA88721D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13940" y="3191774"/>
              <a:ext cx="0" cy="193267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그룹 75">
            <a:extLst>
              <a:ext uri="{FF2B5EF4-FFF2-40B4-BE49-F238E27FC236}">
                <a16:creationId xmlns:a16="http://schemas.microsoft.com/office/drawing/2014/main" id="{DB2DA9B4-6FD7-4B76-9DF5-54D13617506B}"/>
              </a:ext>
            </a:extLst>
          </p:cNvPr>
          <p:cNvGrpSpPr/>
          <p:nvPr/>
        </p:nvGrpSpPr>
        <p:grpSpPr>
          <a:xfrm flipV="1">
            <a:off x="1000125" y="1487919"/>
            <a:ext cx="7013815" cy="1947600"/>
            <a:chOff x="1000125" y="3175899"/>
            <a:chExt cx="7013815" cy="1948551"/>
          </a:xfrm>
        </p:grpSpPr>
        <p:cxnSp>
          <p:nvCxnSpPr>
            <p:cNvPr id="77" name="직선 연결선 76">
              <a:extLst>
                <a:ext uri="{FF2B5EF4-FFF2-40B4-BE49-F238E27FC236}">
                  <a16:creationId xmlns:a16="http://schemas.microsoft.com/office/drawing/2014/main" id="{3FAEEBA0-1147-49EB-A21B-F0152B199468}"/>
                </a:ext>
              </a:extLst>
            </p:cNvPr>
            <p:cNvCxnSpPr/>
            <p:nvPr/>
          </p:nvCxnSpPr>
          <p:spPr>
            <a:xfrm>
              <a:off x="1000125" y="3175899"/>
              <a:ext cx="0" cy="1932676"/>
            </a:xfrm>
            <a:prstGeom prst="line">
              <a:avLst/>
            </a:prstGeom>
            <a:ln w="28575">
              <a:solidFill>
                <a:srgbClr val="CAE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id="{43D3F185-055A-43C8-A560-24D7C70738A2}"/>
                </a:ext>
              </a:extLst>
            </p:cNvPr>
            <p:cNvCxnSpPr>
              <a:cxnSpLocks/>
            </p:cNvCxnSpPr>
            <p:nvPr/>
          </p:nvCxnSpPr>
          <p:spPr>
            <a:xfrm>
              <a:off x="1000125" y="5124450"/>
              <a:ext cx="7013815" cy="0"/>
            </a:xfrm>
            <a:prstGeom prst="line">
              <a:avLst/>
            </a:prstGeom>
            <a:ln w="28575">
              <a:solidFill>
                <a:srgbClr val="CAE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직선 연결선 78">
              <a:extLst>
                <a:ext uri="{FF2B5EF4-FFF2-40B4-BE49-F238E27FC236}">
                  <a16:creationId xmlns:a16="http://schemas.microsoft.com/office/drawing/2014/main" id="{1BBE534F-CA28-4F0B-82CF-6B51B8FC579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13940" y="3191774"/>
              <a:ext cx="0" cy="1932676"/>
            </a:xfrm>
            <a:prstGeom prst="line">
              <a:avLst/>
            </a:prstGeom>
            <a:ln w="28575">
              <a:solidFill>
                <a:srgbClr val="CAE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Google Shape;11;p2">
            <a:extLst>
              <a:ext uri="{FF2B5EF4-FFF2-40B4-BE49-F238E27FC236}">
                <a16:creationId xmlns:a16="http://schemas.microsoft.com/office/drawing/2014/main" id="{F0639F92-9B67-4F48-A1E8-2403E599ECC0}"/>
              </a:ext>
            </a:extLst>
          </p:cNvPr>
          <p:cNvSpPr/>
          <p:nvPr/>
        </p:nvSpPr>
        <p:spPr>
          <a:xfrm>
            <a:off x="48" y="6615141"/>
            <a:ext cx="9143952" cy="243333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latin typeface="+mj-ea"/>
              <a:ea typeface="+mj-ea"/>
            </a:endParaRPr>
          </a:p>
        </p:txBody>
      </p:sp>
      <p:sp>
        <p:nvSpPr>
          <p:cNvPr id="45" name="Google Shape;375;p27">
            <a:extLst>
              <a:ext uri="{FF2B5EF4-FFF2-40B4-BE49-F238E27FC236}">
                <a16:creationId xmlns:a16="http://schemas.microsoft.com/office/drawing/2014/main" id="{A86B5BD3-DC8F-4A66-9EED-27ADD0DA07BD}"/>
              </a:ext>
            </a:extLst>
          </p:cNvPr>
          <p:cNvSpPr txBox="1">
            <a:spLocks/>
          </p:cNvSpPr>
          <p:nvPr/>
        </p:nvSpPr>
        <p:spPr>
          <a:xfrm>
            <a:off x="3493025" y="6549683"/>
            <a:ext cx="2028014" cy="39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㈜ </a:t>
            </a:r>
            <a:r>
              <a:rPr kumimoji="0" lang="ko-KR" altLang="en-US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삼양미디어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209214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4BB0FFA0-3753-423B-91E1-77888006D161}"/>
              </a:ext>
            </a:extLst>
          </p:cNvPr>
          <p:cNvSpPr/>
          <p:nvPr/>
        </p:nvSpPr>
        <p:spPr>
          <a:xfrm>
            <a:off x="915506" y="1857503"/>
            <a:ext cx="7758593" cy="4560550"/>
          </a:xfrm>
          <a:prstGeom prst="roundRect">
            <a:avLst>
              <a:gd name="adj" fmla="val 10835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8D2F52B2-65F0-4736-94F3-8DE0CC8BF6FE}"/>
              </a:ext>
            </a:extLst>
          </p:cNvPr>
          <p:cNvSpPr/>
          <p:nvPr/>
        </p:nvSpPr>
        <p:spPr>
          <a:xfrm>
            <a:off x="877053" y="1756599"/>
            <a:ext cx="7758593" cy="4661454"/>
          </a:xfrm>
          <a:prstGeom prst="roundRect">
            <a:avLst>
              <a:gd name="adj" fmla="val 4274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BA9D36-F407-4A0C-80B7-F6099E4632CB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식생활에서 식품안전은 왜 중요할까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?</a:t>
            </a:r>
            <a:endParaRPr lang="ko-KR" alt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4B7D8D-F70C-46F6-ABA8-3281314ED23D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1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1B3998BD-D672-4E03-B218-FBCD3253519A}"/>
              </a:ext>
            </a:extLst>
          </p:cNvPr>
          <p:cNvSpPr/>
          <p:nvPr/>
        </p:nvSpPr>
        <p:spPr>
          <a:xfrm rot="20974956">
            <a:off x="370598" y="1028527"/>
            <a:ext cx="468000" cy="468000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E441121-43AD-4C02-AE16-D13FEC726F63}"/>
              </a:ext>
            </a:extLst>
          </p:cNvPr>
          <p:cNvSpPr txBox="1"/>
          <p:nvPr/>
        </p:nvSpPr>
        <p:spPr>
          <a:xfrm>
            <a:off x="915505" y="950207"/>
            <a:ext cx="7896351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식생활과 지구 환경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290C5E-187F-45DE-B2E8-914073C59C9C}"/>
              </a:ext>
            </a:extLst>
          </p:cNvPr>
          <p:cNvSpPr txBox="1"/>
          <p:nvPr/>
        </p:nvSpPr>
        <p:spPr>
          <a:xfrm>
            <a:off x="915509" y="1857503"/>
            <a:ext cx="7609656" cy="4118192"/>
          </a:xfrm>
          <a:prstGeom prst="roundRect">
            <a:avLst>
              <a:gd name="adj" fmla="val 2537"/>
            </a:avLst>
          </a:prstGeom>
          <a:noFill/>
        </p:spPr>
        <p:txBody>
          <a:bodyPr wrap="square" lIns="144000" rtlCol="0" anchor="t" anchorCtr="0">
            <a:noAutofit/>
          </a:bodyPr>
          <a:lstStyle/>
          <a:p>
            <a:pPr marL="457200" indent="-457200" algn="l" latinLnBrk="1">
              <a:lnSpc>
                <a:spcPts val="40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ko-KR" altLang="en-US" sz="28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식품 산업의 발달로 식품의 대량 생산과 광범위한 유통이 </a:t>
            </a:r>
            <a:r>
              <a:rPr lang="ko-KR" altLang="en-US" sz="2800" b="1" dirty="0" err="1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가능해졌으며</a:t>
            </a:r>
            <a:r>
              <a:rPr lang="en-US" altLang="ko-KR" sz="28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소비자는 전 세계 각지에서 생산된 식품을 손쉽게 구매할 수 있게 됨</a:t>
            </a:r>
            <a:endParaRPr lang="en-US" altLang="ko-KR" sz="28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algn="l" latinLnBrk="1">
              <a:lnSpc>
                <a:spcPts val="40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ko-KR" altLang="en-US" sz="28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그러나 식품 생산과 수송 과정에서 사용된 화석 연료와 식품 소비 후 발생하는 음식물 쓰레기로 인해 온실가스 배출이 증가하면서 지구 온난화 문제가 심각해지고 있음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21451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B6C64FA-371B-4FFE-9582-0CF0A55DD2B0}"/>
              </a:ext>
            </a:extLst>
          </p:cNvPr>
          <p:cNvSpPr/>
          <p:nvPr/>
        </p:nvSpPr>
        <p:spPr>
          <a:xfrm>
            <a:off x="915505" y="1856099"/>
            <a:ext cx="7758595" cy="3492000"/>
          </a:xfrm>
          <a:prstGeom prst="roundRect">
            <a:avLst>
              <a:gd name="adj" fmla="val 7142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BA9D36-F407-4A0C-80B7-F6099E4632CB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식생활에서 식품안전은 왜 중요할까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?</a:t>
            </a:r>
            <a:endParaRPr lang="ko-KR" alt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4B7D8D-F70C-46F6-ABA8-3281314ED23D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1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1B3998BD-D672-4E03-B218-FBCD3253519A}"/>
              </a:ext>
            </a:extLst>
          </p:cNvPr>
          <p:cNvSpPr/>
          <p:nvPr/>
        </p:nvSpPr>
        <p:spPr>
          <a:xfrm rot="20974956">
            <a:off x="370598" y="1028527"/>
            <a:ext cx="468000" cy="468000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E441121-43AD-4C02-AE16-D13FEC726F63}"/>
              </a:ext>
            </a:extLst>
          </p:cNvPr>
          <p:cNvSpPr txBox="1"/>
          <p:nvPr/>
        </p:nvSpPr>
        <p:spPr>
          <a:xfrm>
            <a:off x="915505" y="950207"/>
            <a:ext cx="7896351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식생활과 지구 환경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290C5E-187F-45DE-B2E8-914073C59C9C}"/>
              </a:ext>
            </a:extLst>
          </p:cNvPr>
          <p:cNvSpPr txBox="1"/>
          <p:nvPr/>
        </p:nvSpPr>
        <p:spPr>
          <a:xfrm>
            <a:off x="915507" y="1856099"/>
            <a:ext cx="7758593" cy="3492000"/>
          </a:xfrm>
          <a:prstGeom prst="roundRect">
            <a:avLst>
              <a:gd name="adj" fmla="val 2537"/>
            </a:avLst>
          </a:prstGeom>
          <a:noFill/>
        </p:spPr>
        <p:txBody>
          <a:bodyPr wrap="square" lIns="144000" rtlCol="0" anchor="ctr" anchorCtr="0">
            <a:spAutoFit/>
          </a:bodyPr>
          <a:lstStyle/>
          <a:p>
            <a:pPr marL="457200" indent="-457200" algn="l">
              <a:lnSpc>
                <a:spcPts val="3800"/>
              </a:lnSpc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ko-KR" altLang="en-US" sz="28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지구 온난화는 이상 기후 현상을 일으키고 있으며</a:t>
            </a:r>
            <a:r>
              <a:rPr lang="en-US" altLang="ko-KR" sz="28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이는 자연재해로 이어져 식품 오염의 위험성 역시 커지고 있음</a:t>
            </a:r>
            <a:endParaRPr lang="en-US" altLang="ko-KR" sz="28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algn="l">
              <a:lnSpc>
                <a:spcPts val="3800"/>
              </a:lnSpc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ko-KR" altLang="en-US" sz="28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이처럼 우리의 식생활과 지구 환경 간의 상호 작용은 식품안전</a:t>
            </a:r>
            <a:r>
              <a:rPr lang="en-US" altLang="ko-KR" sz="28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나아가 건강한 삶을 영위하는 데 큰 영향을 끼침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45357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ABA9D36-F407-4A0C-80B7-F6099E4632CB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식생활에서 식품안전은 왜 중요할까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?</a:t>
            </a:r>
            <a:endParaRPr lang="ko-KR" alt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4B7D8D-F70C-46F6-ABA8-3281314ED23D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1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290C5E-187F-45DE-B2E8-914073C59C9C}"/>
              </a:ext>
            </a:extLst>
          </p:cNvPr>
          <p:cNvSpPr txBox="1"/>
          <p:nvPr/>
        </p:nvSpPr>
        <p:spPr>
          <a:xfrm>
            <a:off x="915507" y="7446954"/>
            <a:ext cx="8025293" cy="528280"/>
          </a:xfrm>
          <a:prstGeom prst="roundRect">
            <a:avLst>
              <a:gd name="adj" fmla="val 2537"/>
            </a:avLst>
          </a:prstGeom>
          <a:solidFill>
            <a:srgbClr val="E7E6E6"/>
          </a:solidFill>
        </p:spPr>
        <p:txBody>
          <a:bodyPr wrap="square" lIns="144000" rtlCol="0" anchor="ctr" anchorCtr="0">
            <a:sp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082DA56-EC6B-4EED-919D-22C7E527F4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494" y="1661191"/>
            <a:ext cx="8721306" cy="4694813"/>
          </a:xfrm>
          <a:prstGeom prst="rect">
            <a:avLst/>
          </a:prstGeom>
        </p:spPr>
      </p:pic>
      <p:sp>
        <p:nvSpPr>
          <p:cNvPr id="9" name="Google Shape;375;p27">
            <a:extLst>
              <a:ext uri="{FF2B5EF4-FFF2-40B4-BE49-F238E27FC236}">
                <a16:creationId xmlns:a16="http://schemas.microsoft.com/office/drawing/2014/main" id="{CEEFF776-8007-4F1B-B8DB-BC728CA818AF}"/>
              </a:ext>
            </a:extLst>
          </p:cNvPr>
          <p:cNvSpPr txBox="1">
            <a:spLocks/>
          </p:cNvSpPr>
          <p:nvPr/>
        </p:nvSpPr>
        <p:spPr>
          <a:xfrm>
            <a:off x="2897996" y="967370"/>
            <a:ext cx="3364302" cy="525000"/>
          </a:xfrm>
          <a:prstGeom prst="roundRect">
            <a:avLst/>
          </a:prstGeom>
          <a:noFill/>
          <a:ln w="9525"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시대별 식생활 환경의 변화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8423285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식생활이 지구 환경에 미치는 영향 알아보기</a:t>
            </a:r>
            <a:endParaRPr sz="3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64CFD4-DD0C-4C3F-B995-A0C0B25141F1}"/>
              </a:ext>
            </a:extLst>
          </p:cNvPr>
          <p:cNvSpPr txBox="1"/>
          <p:nvPr/>
        </p:nvSpPr>
        <p:spPr>
          <a:xfrm>
            <a:off x="612475" y="950205"/>
            <a:ext cx="8531525" cy="138499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‘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우리의 식생활이 자신의 건강과 지구 환경에 미치는 영향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’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을 주제로 하여 다음 카드를 원인과 결과 순으로 나열해 보자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7" name="Google Shape;11;p2">
            <a:extLst>
              <a:ext uri="{FF2B5EF4-FFF2-40B4-BE49-F238E27FC236}">
                <a16:creationId xmlns:a16="http://schemas.microsoft.com/office/drawing/2014/main" id="{810087BD-B104-47EA-8432-8A973D99EC2B}"/>
              </a:ext>
            </a:extLst>
          </p:cNvPr>
          <p:cNvSpPr/>
          <p:nvPr/>
        </p:nvSpPr>
        <p:spPr>
          <a:xfrm>
            <a:off x="125110" y="993337"/>
            <a:ext cx="487365" cy="378262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E9BBDF13-1CEE-4740-BFDF-07E0B7AA1A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E2F4FD"/>
              </a:clrFrom>
              <a:clrTo>
                <a:srgbClr val="E2F4FD">
                  <a:alpha val="0"/>
                </a:srgbClr>
              </a:clrTo>
            </a:clrChange>
          </a:blip>
          <a:srcRect b="18960"/>
          <a:stretch/>
        </p:blipFill>
        <p:spPr>
          <a:xfrm>
            <a:off x="88600" y="2525956"/>
            <a:ext cx="8960510" cy="2686995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1515A0D8-5955-4B40-A484-9EEA131FD1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E2F4FD"/>
              </a:clrFrom>
              <a:clrTo>
                <a:srgbClr val="E2F4FD">
                  <a:alpha val="0"/>
                </a:srgbClr>
              </a:clrTo>
            </a:clrChange>
          </a:blip>
          <a:srcRect t="79433"/>
          <a:stretch/>
        </p:blipFill>
        <p:spPr>
          <a:xfrm>
            <a:off x="97227" y="5379982"/>
            <a:ext cx="8951884" cy="76896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9EEED7C-2D49-4E44-9EBE-50176AB36D13}"/>
              </a:ext>
            </a:extLst>
          </p:cNvPr>
          <p:cNvSpPr txBox="1"/>
          <p:nvPr/>
        </p:nvSpPr>
        <p:spPr>
          <a:xfrm>
            <a:off x="296959" y="4578187"/>
            <a:ext cx="1656272" cy="323165"/>
          </a:xfrm>
          <a:prstGeom prst="rect">
            <a:avLst/>
          </a:prstGeom>
          <a:solidFill>
            <a:srgbClr val="EF9FA0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ko-KR" altLang="en-US" sz="1500" b="1" dirty="0">
                <a:solidFill>
                  <a:schemeClr val="bg1"/>
                </a:solidFill>
              </a:rPr>
              <a:t>지나친 육류 소비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1BF4CE-03E5-414F-A905-EDF9C620F7AF}"/>
              </a:ext>
            </a:extLst>
          </p:cNvPr>
          <p:cNvSpPr txBox="1"/>
          <p:nvPr/>
        </p:nvSpPr>
        <p:spPr>
          <a:xfrm>
            <a:off x="1975452" y="4492020"/>
            <a:ext cx="1656272" cy="542032"/>
          </a:xfrm>
          <a:prstGeom prst="roundRect">
            <a:avLst>
              <a:gd name="adj" fmla="val 26000"/>
            </a:avLst>
          </a:prstGeom>
          <a:solidFill>
            <a:srgbClr val="EF9FA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1500" b="1" dirty="0">
                <a:solidFill>
                  <a:schemeClr val="bg1"/>
                </a:solidFill>
              </a:rPr>
              <a:t>지구 평균 온도</a:t>
            </a:r>
            <a:endParaRPr lang="en-US" altLang="ko-KR" sz="1500" b="1" dirty="0">
              <a:solidFill>
                <a:schemeClr val="bg1"/>
              </a:solidFill>
            </a:endParaRPr>
          </a:p>
          <a:p>
            <a:pPr algn="ctr"/>
            <a:r>
              <a:rPr lang="en-US" altLang="ko-KR" sz="1500" b="1" dirty="0">
                <a:solidFill>
                  <a:schemeClr val="bg1"/>
                </a:solidFill>
              </a:rPr>
              <a:t>0.6℃ </a:t>
            </a:r>
            <a:r>
              <a:rPr lang="ko-KR" altLang="en-US" sz="1500" b="1" dirty="0">
                <a:solidFill>
                  <a:schemeClr val="bg1"/>
                </a:solidFill>
              </a:rPr>
              <a:t>상승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3C1083-35A7-4ED2-98C3-246FE61F0F7F}"/>
              </a:ext>
            </a:extLst>
          </p:cNvPr>
          <p:cNvSpPr txBox="1"/>
          <p:nvPr/>
        </p:nvSpPr>
        <p:spPr>
          <a:xfrm>
            <a:off x="3754880" y="4587423"/>
            <a:ext cx="1656272" cy="323165"/>
          </a:xfrm>
          <a:prstGeom prst="rect">
            <a:avLst/>
          </a:prstGeom>
          <a:solidFill>
            <a:srgbClr val="EF9FA0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ko-KR" altLang="en-US" sz="1500" b="1" dirty="0">
                <a:solidFill>
                  <a:schemeClr val="bg1"/>
                </a:solidFill>
              </a:rPr>
              <a:t>이상 기후 현상 발생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F6E47AD-E0F3-44AA-B752-395FE1767935}"/>
              </a:ext>
            </a:extLst>
          </p:cNvPr>
          <p:cNvSpPr txBox="1"/>
          <p:nvPr/>
        </p:nvSpPr>
        <p:spPr>
          <a:xfrm>
            <a:off x="5497364" y="4492020"/>
            <a:ext cx="1656272" cy="542032"/>
          </a:xfrm>
          <a:prstGeom prst="roundRect">
            <a:avLst>
              <a:gd name="adj" fmla="val 26000"/>
            </a:avLst>
          </a:prstGeom>
          <a:solidFill>
            <a:srgbClr val="EF9FA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1500" b="1" dirty="0">
                <a:solidFill>
                  <a:schemeClr val="bg1"/>
                </a:solidFill>
              </a:rPr>
              <a:t>육류 소비를 위한</a:t>
            </a:r>
            <a:endParaRPr lang="en-US" altLang="ko-KR" sz="1500" b="1" dirty="0">
              <a:solidFill>
                <a:schemeClr val="bg1"/>
              </a:solidFill>
            </a:endParaRPr>
          </a:p>
          <a:p>
            <a:pPr algn="ctr"/>
            <a:r>
              <a:rPr lang="ko-KR" altLang="en-US" sz="1500" b="1" dirty="0">
                <a:solidFill>
                  <a:schemeClr val="bg1"/>
                </a:solidFill>
              </a:rPr>
              <a:t>목초지 개발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813A55-8984-409B-BE88-663518A155E9}"/>
              </a:ext>
            </a:extLst>
          </p:cNvPr>
          <p:cNvSpPr txBox="1"/>
          <p:nvPr/>
        </p:nvSpPr>
        <p:spPr>
          <a:xfrm>
            <a:off x="7258320" y="4492020"/>
            <a:ext cx="1656272" cy="542032"/>
          </a:xfrm>
          <a:prstGeom prst="roundRect">
            <a:avLst>
              <a:gd name="adj" fmla="val 26000"/>
            </a:avLst>
          </a:prstGeom>
          <a:solidFill>
            <a:srgbClr val="EF9FA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1500" b="1" dirty="0">
                <a:solidFill>
                  <a:schemeClr val="bg1"/>
                </a:solidFill>
              </a:rPr>
              <a:t>비만 및</a:t>
            </a:r>
            <a:endParaRPr lang="en-US" altLang="ko-KR" sz="1500" b="1" dirty="0">
              <a:solidFill>
                <a:schemeClr val="bg1"/>
              </a:solidFill>
            </a:endParaRPr>
          </a:p>
          <a:p>
            <a:pPr algn="ctr"/>
            <a:r>
              <a:rPr lang="ko-KR" altLang="en-US" sz="1500" b="1" dirty="0">
                <a:solidFill>
                  <a:schemeClr val="bg1"/>
                </a:solidFill>
              </a:rPr>
              <a:t>만성 질환 증가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4BE742F-0071-4D52-84C6-29C3329E3011}"/>
              </a:ext>
            </a:extLst>
          </p:cNvPr>
          <p:cNvSpPr txBox="1"/>
          <p:nvPr/>
        </p:nvSpPr>
        <p:spPr>
          <a:xfrm>
            <a:off x="241540" y="5705788"/>
            <a:ext cx="948906" cy="271016"/>
          </a:xfrm>
          <a:prstGeom prst="roundRect">
            <a:avLst>
              <a:gd name="adj" fmla="val 26000"/>
            </a:avLst>
          </a:prstGeom>
          <a:solidFill>
            <a:srgbClr val="EF9FA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1500" b="1">
                <a:solidFill>
                  <a:schemeClr val="bg1"/>
                </a:solidFill>
              </a:rPr>
              <a:t>카드 순서</a:t>
            </a:r>
            <a:endParaRPr lang="ko-KR" altLang="en-US" sz="1500" b="1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AE9B5C1-876F-4D3E-A2CC-F14A4A23546B}"/>
              </a:ext>
            </a:extLst>
          </p:cNvPr>
          <p:cNvSpPr txBox="1"/>
          <p:nvPr/>
        </p:nvSpPr>
        <p:spPr>
          <a:xfrm>
            <a:off x="1614988" y="5496075"/>
            <a:ext cx="541618" cy="54418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atinLnBrk="1">
              <a:lnSpc>
                <a:spcPts val="4000"/>
              </a:lnSpc>
            </a:pP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①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9600281-3BD9-4F91-BF05-4981A565DF07}"/>
              </a:ext>
            </a:extLst>
          </p:cNvPr>
          <p:cNvSpPr txBox="1"/>
          <p:nvPr/>
        </p:nvSpPr>
        <p:spPr>
          <a:xfrm>
            <a:off x="3243157" y="5496075"/>
            <a:ext cx="541618" cy="54418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atinLnBrk="1">
              <a:lnSpc>
                <a:spcPts val="4000"/>
              </a:lnSpc>
            </a:pP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④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AA997B9-AC43-4033-B357-361D0F0E601C}"/>
              </a:ext>
            </a:extLst>
          </p:cNvPr>
          <p:cNvSpPr txBox="1"/>
          <p:nvPr/>
        </p:nvSpPr>
        <p:spPr>
          <a:xfrm>
            <a:off x="4783105" y="5496075"/>
            <a:ext cx="541618" cy="54418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atinLnBrk="1">
              <a:lnSpc>
                <a:spcPts val="4000"/>
              </a:lnSpc>
            </a:pP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②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616AF4F-F5B5-429E-B5D7-2D83E8181087}"/>
              </a:ext>
            </a:extLst>
          </p:cNvPr>
          <p:cNvSpPr txBox="1"/>
          <p:nvPr/>
        </p:nvSpPr>
        <p:spPr>
          <a:xfrm>
            <a:off x="6374787" y="5496075"/>
            <a:ext cx="541618" cy="54418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atinLnBrk="1">
              <a:lnSpc>
                <a:spcPts val="4000"/>
              </a:lnSpc>
            </a:pP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③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09C4104-089A-41D1-94B2-90F36BD4F346}"/>
              </a:ext>
            </a:extLst>
          </p:cNvPr>
          <p:cNvSpPr txBox="1"/>
          <p:nvPr/>
        </p:nvSpPr>
        <p:spPr>
          <a:xfrm>
            <a:off x="7966469" y="5496075"/>
            <a:ext cx="541618" cy="54418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atinLnBrk="1">
              <a:lnSpc>
                <a:spcPts val="4000"/>
              </a:lnSpc>
            </a:pPr>
            <a:r>
              <a:rPr lang="ko-KR" altLang="en-US" sz="2400" b="1" dirty="0">
                <a:solidFill>
                  <a:srgbClr val="C00000"/>
                </a:solidFill>
                <a:latin typeface="+mn-ea"/>
              </a:rPr>
              <a:t>⑤</a:t>
            </a:r>
          </a:p>
        </p:txBody>
      </p:sp>
    </p:spTree>
    <p:extLst>
      <p:ext uri="{BB962C8B-B14F-4D97-AF65-F5344CB8AC3E}">
        <p14:creationId xmlns:p14="http://schemas.microsoft.com/office/powerpoint/2010/main" val="2971993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식생활이 지구 환경에 미치는 영향 알아보기</a:t>
            </a:r>
            <a:endParaRPr sz="3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64CFD4-DD0C-4C3F-B995-A0C0B25141F1}"/>
              </a:ext>
            </a:extLst>
          </p:cNvPr>
          <p:cNvSpPr txBox="1"/>
          <p:nvPr/>
        </p:nvSpPr>
        <p:spPr>
          <a:xfrm>
            <a:off x="612475" y="950205"/>
            <a:ext cx="8531525" cy="954107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카드 순서를     과 같이 나열한 이유에 대해 친구들과 함께 이야기해 보자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7" name="Google Shape;11;p2">
            <a:extLst>
              <a:ext uri="{FF2B5EF4-FFF2-40B4-BE49-F238E27FC236}">
                <a16:creationId xmlns:a16="http://schemas.microsoft.com/office/drawing/2014/main" id="{810087BD-B104-47EA-8432-8A973D99EC2B}"/>
              </a:ext>
            </a:extLst>
          </p:cNvPr>
          <p:cNvSpPr/>
          <p:nvPr/>
        </p:nvSpPr>
        <p:spPr>
          <a:xfrm>
            <a:off x="125110" y="993337"/>
            <a:ext cx="487365" cy="378262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D54DEA7-F01E-4948-BDB5-696E6A469989}"/>
              </a:ext>
            </a:extLst>
          </p:cNvPr>
          <p:cNvSpPr txBox="1"/>
          <p:nvPr/>
        </p:nvSpPr>
        <p:spPr>
          <a:xfrm>
            <a:off x="646956" y="1942853"/>
            <a:ext cx="8074349" cy="458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  <a:spcAft>
                <a:spcPts val="600"/>
              </a:spcAft>
            </a:pPr>
            <a:r>
              <a:rPr lang="ko-KR" altLang="en-US" sz="2800" b="1" dirty="0">
                <a:solidFill>
                  <a:srgbClr val="C00000"/>
                </a:solidFill>
                <a:latin typeface="+mn-ea"/>
              </a:rPr>
              <a:t>햄버거 등의 지나친 육류 소비로 인해 소를 많이 길러야 하고</a:t>
            </a:r>
            <a:r>
              <a:rPr lang="en-US" altLang="ko-KR" sz="28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800" b="1" dirty="0">
                <a:solidFill>
                  <a:srgbClr val="C00000"/>
                </a:solidFill>
                <a:latin typeface="+mn-ea"/>
              </a:rPr>
              <a:t>소를 많이 기르기 위해 숲에서 나무를 잘라 목초지를 개발한다</a:t>
            </a:r>
            <a:r>
              <a:rPr lang="en-US" altLang="ko-KR" sz="2800" b="1" dirty="0">
                <a:solidFill>
                  <a:srgbClr val="C00000"/>
                </a:solidFill>
                <a:latin typeface="+mn-ea"/>
              </a:rPr>
              <a:t>. </a:t>
            </a:r>
          </a:p>
          <a:p>
            <a:pPr>
              <a:lnSpc>
                <a:spcPts val="3800"/>
              </a:lnSpc>
              <a:spcAft>
                <a:spcPts val="600"/>
              </a:spcAft>
            </a:pPr>
            <a:r>
              <a:rPr lang="ko-KR" altLang="en-US" sz="2800" b="1" dirty="0">
                <a:solidFill>
                  <a:srgbClr val="C00000"/>
                </a:solidFill>
                <a:latin typeface="+mn-ea"/>
              </a:rPr>
              <a:t>소의 먹이로 쓰일 옥수수를 기르고 물을 사용하면서 지구의 평균 온도가 </a:t>
            </a:r>
            <a:r>
              <a:rPr lang="en-US" altLang="ko-KR" sz="2800" b="1" dirty="0">
                <a:solidFill>
                  <a:srgbClr val="C00000"/>
                </a:solidFill>
                <a:latin typeface="+mn-ea"/>
              </a:rPr>
              <a:t>0.6℃ </a:t>
            </a:r>
            <a:r>
              <a:rPr lang="ko-KR" altLang="en-US" sz="2800" b="1" dirty="0">
                <a:solidFill>
                  <a:srgbClr val="C00000"/>
                </a:solidFill>
                <a:latin typeface="+mn-ea"/>
              </a:rPr>
              <a:t>상승하고</a:t>
            </a:r>
            <a:r>
              <a:rPr lang="en-US" altLang="ko-KR" sz="28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800" b="1" dirty="0">
                <a:solidFill>
                  <a:srgbClr val="C00000"/>
                </a:solidFill>
                <a:latin typeface="+mn-ea"/>
              </a:rPr>
              <a:t>세계 곳곳에서 쓰나미 등의 이상 기후 현상이 발생한다</a:t>
            </a:r>
            <a:r>
              <a:rPr lang="en-US" altLang="ko-KR" sz="2800" b="1" dirty="0">
                <a:solidFill>
                  <a:srgbClr val="C00000"/>
                </a:solidFill>
                <a:latin typeface="+mn-ea"/>
              </a:rPr>
              <a:t>. </a:t>
            </a:r>
          </a:p>
          <a:p>
            <a:pPr>
              <a:lnSpc>
                <a:spcPts val="3800"/>
              </a:lnSpc>
              <a:spcAft>
                <a:spcPts val="600"/>
              </a:spcAft>
            </a:pPr>
            <a:r>
              <a:rPr lang="ko-KR" altLang="en-US" sz="2800" b="1" dirty="0">
                <a:solidFill>
                  <a:srgbClr val="C00000"/>
                </a:solidFill>
                <a:latin typeface="+mn-ea"/>
              </a:rPr>
              <a:t>그리고 지나친 육류 소비로 인해 나 자신은 비만이 된다</a:t>
            </a:r>
            <a:r>
              <a:rPr lang="en-US" altLang="ko-KR" sz="2800" b="1" dirty="0">
                <a:solidFill>
                  <a:srgbClr val="C00000"/>
                </a:solidFill>
                <a:latin typeface="+mn-ea"/>
              </a:rPr>
              <a:t>. </a:t>
            </a:r>
            <a:endParaRPr lang="ko-KR" altLang="en-US" sz="28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845F9975-4C28-4B1D-ACED-003F0007FAB0}"/>
              </a:ext>
            </a:extLst>
          </p:cNvPr>
          <p:cNvSpPr/>
          <p:nvPr/>
        </p:nvSpPr>
        <p:spPr>
          <a:xfrm>
            <a:off x="2803583" y="1040368"/>
            <a:ext cx="409680" cy="322603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2570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 uiExpan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38A1F69-408E-41F1-9C8A-E770E092DC0C}"/>
              </a:ext>
            </a:extLst>
          </p:cNvPr>
          <p:cNvSpPr/>
          <p:nvPr/>
        </p:nvSpPr>
        <p:spPr>
          <a:xfrm>
            <a:off x="915506" y="1726527"/>
            <a:ext cx="7904644" cy="2526654"/>
          </a:xfrm>
          <a:prstGeom prst="roundRect">
            <a:avLst>
              <a:gd name="adj" fmla="val 8252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 위해요소에는 어떤 것들이 있을까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4" name="Google Shape;11;p2">
            <a:extLst>
              <a:ext uri="{FF2B5EF4-FFF2-40B4-BE49-F238E27FC236}">
                <a16:creationId xmlns:a16="http://schemas.microsoft.com/office/drawing/2014/main" id="{3C0C951E-72BE-48B5-9349-B4B084F3F1CB}"/>
              </a:ext>
            </a:extLst>
          </p:cNvPr>
          <p:cNvSpPr/>
          <p:nvPr/>
        </p:nvSpPr>
        <p:spPr>
          <a:xfrm rot="20974956">
            <a:off x="370598" y="1005312"/>
            <a:ext cx="468000" cy="468000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A27270-A823-4AFD-A006-90B989775374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식품 위해요소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F43B88-35E5-4962-AEA7-9CB28B3D6D94}"/>
              </a:ext>
            </a:extLst>
          </p:cNvPr>
          <p:cNvSpPr txBox="1"/>
          <p:nvPr/>
        </p:nvSpPr>
        <p:spPr>
          <a:xfrm>
            <a:off x="915505" y="1726527"/>
            <a:ext cx="7904645" cy="2526653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ctr" anchorCtr="0">
            <a:noAutofit/>
          </a:bodyPr>
          <a:lstStyle/>
          <a:p>
            <a:pPr marR="0" lvl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식품의 안전성을 확보하여 건강한 식생활을 하기 위해서는 식품안전을 위협하는 위해요소에 대해 알고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이들이 식품에 존재하게 되는 원인과 경로를 차단하는 것이 중요함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68BAAC85-6B0A-400A-AED3-0BB1078A72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9778" y="4404877"/>
            <a:ext cx="2584845" cy="2303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2044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C08E8AAD-948B-49CB-A696-0E40A1A45382}"/>
              </a:ext>
            </a:extLst>
          </p:cNvPr>
          <p:cNvSpPr/>
          <p:nvPr/>
        </p:nvSpPr>
        <p:spPr>
          <a:xfrm>
            <a:off x="915506" y="1726527"/>
            <a:ext cx="7999894" cy="4425304"/>
          </a:xfrm>
          <a:prstGeom prst="roundRect">
            <a:avLst>
              <a:gd name="adj" fmla="val 6347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 위해요소에는 어떤 것들이 있을까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4" name="Google Shape;11;p2">
            <a:extLst>
              <a:ext uri="{FF2B5EF4-FFF2-40B4-BE49-F238E27FC236}">
                <a16:creationId xmlns:a16="http://schemas.microsoft.com/office/drawing/2014/main" id="{3C0C951E-72BE-48B5-9349-B4B084F3F1CB}"/>
              </a:ext>
            </a:extLst>
          </p:cNvPr>
          <p:cNvSpPr/>
          <p:nvPr/>
        </p:nvSpPr>
        <p:spPr>
          <a:xfrm rot="20974956">
            <a:off x="370598" y="1005312"/>
            <a:ext cx="468000" cy="468000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A27270-A823-4AFD-A006-90B989775374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식품 위해요소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F43B88-35E5-4962-AEA7-9CB28B3D6D94}"/>
              </a:ext>
            </a:extLst>
          </p:cNvPr>
          <p:cNvSpPr txBox="1"/>
          <p:nvPr/>
        </p:nvSpPr>
        <p:spPr>
          <a:xfrm>
            <a:off x="915505" y="1726526"/>
            <a:ext cx="7999895" cy="4425304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no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 위해요소란 음식물 섭취를 통해 사람의 건강을 해칠 우려가 있는 요소나 물질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 원료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생산 및 유통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조리 또는 섭취 각 과정 어디에서나 발생할 수 있음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sz="2800" b="1" dirty="0" err="1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위해의</a:t>
            </a:r>
            <a:r>
              <a:rPr lang="ko-KR" altLang="en-US" sz="28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원인물질에 따라 다음과 같이 분류</a:t>
            </a: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자유형: 도형 8">
            <a:extLst>
              <a:ext uri="{FF2B5EF4-FFF2-40B4-BE49-F238E27FC236}">
                <a16:creationId xmlns:a16="http://schemas.microsoft.com/office/drawing/2014/main" id="{8576356D-F4A0-46EF-A1EA-4E739E885282}"/>
              </a:ext>
            </a:extLst>
          </p:cNvPr>
          <p:cNvSpPr/>
          <p:nvPr/>
        </p:nvSpPr>
        <p:spPr>
          <a:xfrm>
            <a:off x="1923058" y="4900233"/>
            <a:ext cx="1601390" cy="959497"/>
          </a:xfrm>
          <a:custGeom>
            <a:avLst/>
            <a:gdLst>
              <a:gd name="connsiteX0" fmla="*/ 0 w 1601390"/>
              <a:gd name="connsiteY0" fmla="*/ 96083 h 960834"/>
              <a:gd name="connsiteX1" fmla="*/ 96083 w 1601390"/>
              <a:gd name="connsiteY1" fmla="*/ 0 h 960834"/>
              <a:gd name="connsiteX2" fmla="*/ 1505307 w 1601390"/>
              <a:gd name="connsiteY2" fmla="*/ 0 h 960834"/>
              <a:gd name="connsiteX3" fmla="*/ 1601390 w 1601390"/>
              <a:gd name="connsiteY3" fmla="*/ 96083 h 960834"/>
              <a:gd name="connsiteX4" fmla="*/ 1601390 w 1601390"/>
              <a:gd name="connsiteY4" fmla="*/ 864751 h 960834"/>
              <a:gd name="connsiteX5" fmla="*/ 1505307 w 1601390"/>
              <a:gd name="connsiteY5" fmla="*/ 960834 h 960834"/>
              <a:gd name="connsiteX6" fmla="*/ 96083 w 1601390"/>
              <a:gd name="connsiteY6" fmla="*/ 960834 h 960834"/>
              <a:gd name="connsiteX7" fmla="*/ 0 w 1601390"/>
              <a:gd name="connsiteY7" fmla="*/ 864751 h 960834"/>
              <a:gd name="connsiteX8" fmla="*/ 0 w 1601390"/>
              <a:gd name="connsiteY8" fmla="*/ 96083 h 96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01390" h="960834">
                <a:moveTo>
                  <a:pt x="0" y="96083"/>
                </a:moveTo>
                <a:cubicBezTo>
                  <a:pt x="0" y="43018"/>
                  <a:pt x="43018" y="0"/>
                  <a:pt x="96083" y="0"/>
                </a:cubicBezTo>
                <a:lnTo>
                  <a:pt x="1505307" y="0"/>
                </a:lnTo>
                <a:cubicBezTo>
                  <a:pt x="1558372" y="0"/>
                  <a:pt x="1601390" y="43018"/>
                  <a:pt x="1601390" y="96083"/>
                </a:cubicBezTo>
                <a:lnTo>
                  <a:pt x="1601390" y="864751"/>
                </a:lnTo>
                <a:cubicBezTo>
                  <a:pt x="1601390" y="917816"/>
                  <a:pt x="1558372" y="960834"/>
                  <a:pt x="1505307" y="960834"/>
                </a:cubicBezTo>
                <a:lnTo>
                  <a:pt x="96083" y="960834"/>
                </a:lnTo>
                <a:cubicBezTo>
                  <a:pt x="43018" y="960834"/>
                  <a:pt x="0" y="917816"/>
                  <a:pt x="0" y="864751"/>
                </a:cubicBezTo>
                <a:lnTo>
                  <a:pt x="0" y="96083"/>
                </a:lnTo>
                <a:close/>
              </a:path>
            </a:pathLst>
          </a:custGeom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3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7202" tIns="127202" rIns="127202" bIns="127202" numCol="1" spcCol="1270" anchor="ctr" anchorCtr="0">
            <a:noAutofit/>
          </a:bodyPr>
          <a:lstStyle/>
          <a:p>
            <a:pPr marL="0" lvl="0" indent="0" algn="ctr" defTabSz="115570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ko-KR" altLang="en-US" sz="2600" b="1" kern="1200" dirty="0">
                <a:solidFill>
                  <a:schemeClr val="bg2">
                    <a:lumMod val="25000"/>
                  </a:schemeClr>
                </a:solidFill>
              </a:rPr>
              <a:t>생물학적</a:t>
            </a:r>
          </a:p>
        </p:txBody>
      </p:sp>
      <p:sp>
        <p:nvSpPr>
          <p:cNvPr id="11" name="자유형: 도형 10">
            <a:extLst>
              <a:ext uri="{FF2B5EF4-FFF2-40B4-BE49-F238E27FC236}">
                <a16:creationId xmlns:a16="http://schemas.microsoft.com/office/drawing/2014/main" id="{6E92F831-B5F2-42B2-B0A9-3BF0E979EB07}"/>
              </a:ext>
            </a:extLst>
          </p:cNvPr>
          <p:cNvSpPr/>
          <p:nvPr/>
        </p:nvSpPr>
        <p:spPr>
          <a:xfrm>
            <a:off x="4165005" y="4900233"/>
            <a:ext cx="1601390" cy="959497"/>
          </a:xfrm>
          <a:custGeom>
            <a:avLst/>
            <a:gdLst>
              <a:gd name="connsiteX0" fmla="*/ 0 w 1601390"/>
              <a:gd name="connsiteY0" fmla="*/ 96083 h 960834"/>
              <a:gd name="connsiteX1" fmla="*/ 96083 w 1601390"/>
              <a:gd name="connsiteY1" fmla="*/ 0 h 960834"/>
              <a:gd name="connsiteX2" fmla="*/ 1505307 w 1601390"/>
              <a:gd name="connsiteY2" fmla="*/ 0 h 960834"/>
              <a:gd name="connsiteX3" fmla="*/ 1601390 w 1601390"/>
              <a:gd name="connsiteY3" fmla="*/ 96083 h 960834"/>
              <a:gd name="connsiteX4" fmla="*/ 1601390 w 1601390"/>
              <a:gd name="connsiteY4" fmla="*/ 864751 h 960834"/>
              <a:gd name="connsiteX5" fmla="*/ 1505307 w 1601390"/>
              <a:gd name="connsiteY5" fmla="*/ 960834 h 960834"/>
              <a:gd name="connsiteX6" fmla="*/ 96083 w 1601390"/>
              <a:gd name="connsiteY6" fmla="*/ 960834 h 960834"/>
              <a:gd name="connsiteX7" fmla="*/ 0 w 1601390"/>
              <a:gd name="connsiteY7" fmla="*/ 864751 h 960834"/>
              <a:gd name="connsiteX8" fmla="*/ 0 w 1601390"/>
              <a:gd name="connsiteY8" fmla="*/ 96083 h 96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01390" h="960834">
                <a:moveTo>
                  <a:pt x="0" y="96083"/>
                </a:moveTo>
                <a:cubicBezTo>
                  <a:pt x="0" y="43018"/>
                  <a:pt x="43018" y="0"/>
                  <a:pt x="96083" y="0"/>
                </a:cubicBezTo>
                <a:lnTo>
                  <a:pt x="1505307" y="0"/>
                </a:lnTo>
                <a:cubicBezTo>
                  <a:pt x="1558372" y="0"/>
                  <a:pt x="1601390" y="43018"/>
                  <a:pt x="1601390" y="96083"/>
                </a:cubicBezTo>
                <a:lnTo>
                  <a:pt x="1601390" y="864751"/>
                </a:lnTo>
                <a:cubicBezTo>
                  <a:pt x="1601390" y="917816"/>
                  <a:pt x="1558372" y="960834"/>
                  <a:pt x="1505307" y="960834"/>
                </a:cubicBezTo>
                <a:lnTo>
                  <a:pt x="96083" y="960834"/>
                </a:lnTo>
                <a:cubicBezTo>
                  <a:pt x="43018" y="960834"/>
                  <a:pt x="0" y="917816"/>
                  <a:pt x="0" y="864751"/>
                </a:cubicBezTo>
                <a:lnTo>
                  <a:pt x="0" y="96083"/>
                </a:lnTo>
                <a:close/>
              </a:path>
            </a:pathLst>
          </a:custGeom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3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7202" tIns="127202" rIns="127202" bIns="127202" numCol="1" spcCol="1270" anchor="ctr" anchorCtr="0">
            <a:noAutofit/>
          </a:bodyPr>
          <a:lstStyle/>
          <a:p>
            <a:pPr marL="0" lvl="0" indent="0" algn="ctr" defTabSz="115570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ko-KR" altLang="en-US" sz="2600" b="1" kern="1200" dirty="0">
                <a:solidFill>
                  <a:schemeClr val="bg2">
                    <a:lumMod val="25000"/>
                  </a:schemeClr>
                </a:solidFill>
              </a:rPr>
              <a:t>화학적</a:t>
            </a:r>
          </a:p>
        </p:txBody>
      </p:sp>
      <p:sp>
        <p:nvSpPr>
          <p:cNvPr id="13" name="자유형: 도형 12">
            <a:extLst>
              <a:ext uri="{FF2B5EF4-FFF2-40B4-BE49-F238E27FC236}">
                <a16:creationId xmlns:a16="http://schemas.microsoft.com/office/drawing/2014/main" id="{7835E13F-CCDA-493E-8BC3-B75CB57DA98E}"/>
              </a:ext>
            </a:extLst>
          </p:cNvPr>
          <p:cNvSpPr/>
          <p:nvPr/>
        </p:nvSpPr>
        <p:spPr>
          <a:xfrm>
            <a:off x="6406952" y="4900233"/>
            <a:ext cx="1601390" cy="959497"/>
          </a:xfrm>
          <a:custGeom>
            <a:avLst/>
            <a:gdLst>
              <a:gd name="connsiteX0" fmla="*/ 0 w 1601390"/>
              <a:gd name="connsiteY0" fmla="*/ 96083 h 960834"/>
              <a:gd name="connsiteX1" fmla="*/ 96083 w 1601390"/>
              <a:gd name="connsiteY1" fmla="*/ 0 h 960834"/>
              <a:gd name="connsiteX2" fmla="*/ 1505307 w 1601390"/>
              <a:gd name="connsiteY2" fmla="*/ 0 h 960834"/>
              <a:gd name="connsiteX3" fmla="*/ 1601390 w 1601390"/>
              <a:gd name="connsiteY3" fmla="*/ 96083 h 960834"/>
              <a:gd name="connsiteX4" fmla="*/ 1601390 w 1601390"/>
              <a:gd name="connsiteY4" fmla="*/ 864751 h 960834"/>
              <a:gd name="connsiteX5" fmla="*/ 1505307 w 1601390"/>
              <a:gd name="connsiteY5" fmla="*/ 960834 h 960834"/>
              <a:gd name="connsiteX6" fmla="*/ 96083 w 1601390"/>
              <a:gd name="connsiteY6" fmla="*/ 960834 h 960834"/>
              <a:gd name="connsiteX7" fmla="*/ 0 w 1601390"/>
              <a:gd name="connsiteY7" fmla="*/ 864751 h 960834"/>
              <a:gd name="connsiteX8" fmla="*/ 0 w 1601390"/>
              <a:gd name="connsiteY8" fmla="*/ 96083 h 96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01390" h="960834">
                <a:moveTo>
                  <a:pt x="0" y="96083"/>
                </a:moveTo>
                <a:cubicBezTo>
                  <a:pt x="0" y="43018"/>
                  <a:pt x="43018" y="0"/>
                  <a:pt x="96083" y="0"/>
                </a:cubicBezTo>
                <a:lnTo>
                  <a:pt x="1505307" y="0"/>
                </a:lnTo>
                <a:cubicBezTo>
                  <a:pt x="1558372" y="0"/>
                  <a:pt x="1601390" y="43018"/>
                  <a:pt x="1601390" y="96083"/>
                </a:cubicBezTo>
                <a:lnTo>
                  <a:pt x="1601390" y="864751"/>
                </a:lnTo>
                <a:cubicBezTo>
                  <a:pt x="1601390" y="917816"/>
                  <a:pt x="1558372" y="960834"/>
                  <a:pt x="1505307" y="960834"/>
                </a:cubicBezTo>
                <a:lnTo>
                  <a:pt x="96083" y="960834"/>
                </a:lnTo>
                <a:cubicBezTo>
                  <a:pt x="43018" y="960834"/>
                  <a:pt x="0" y="917816"/>
                  <a:pt x="0" y="864751"/>
                </a:cubicBezTo>
                <a:lnTo>
                  <a:pt x="0" y="96083"/>
                </a:lnTo>
                <a:close/>
              </a:path>
            </a:pathLst>
          </a:custGeom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3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7202" tIns="127202" rIns="127202" bIns="127202" numCol="1" spcCol="1270" anchor="ctr" anchorCtr="0">
            <a:noAutofit/>
          </a:bodyPr>
          <a:lstStyle/>
          <a:p>
            <a:pPr marL="0" lvl="0" indent="0" algn="ctr" defTabSz="115570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ko-KR" altLang="en-US" sz="2600" b="1" kern="1200" dirty="0">
                <a:solidFill>
                  <a:schemeClr val="bg2">
                    <a:lumMod val="25000"/>
                  </a:schemeClr>
                </a:solidFill>
              </a:rPr>
              <a:t>물리적</a:t>
            </a:r>
          </a:p>
        </p:txBody>
      </p:sp>
    </p:spTree>
    <p:extLst>
      <p:ext uri="{BB962C8B-B14F-4D97-AF65-F5344CB8AC3E}">
        <p14:creationId xmlns:p14="http://schemas.microsoft.com/office/powerpoint/2010/main" val="19666452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 위해요소에는 어떤 것들이 있을까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360EA36-0B7F-44B5-A3A6-9DFA95AC54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67"/>
          <a:stretch/>
        </p:blipFill>
        <p:spPr>
          <a:xfrm>
            <a:off x="395286" y="1493217"/>
            <a:ext cx="8353427" cy="5131872"/>
          </a:xfrm>
          <a:prstGeom prst="rect">
            <a:avLst/>
          </a:prstGeom>
        </p:spPr>
      </p:pic>
      <p:sp>
        <p:nvSpPr>
          <p:cNvPr id="12" name="Google Shape;375;p27">
            <a:extLst>
              <a:ext uri="{FF2B5EF4-FFF2-40B4-BE49-F238E27FC236}">
                <a16:creationId xmlns:a16="http://schemas.microsoft.com/office/drawing/2014/main" id="{D2B028B2-23CC-43AC-BCED-D2B62B201080}"/>
              </a:ext>
            </a:extLst>
          </p:cNvPr>
          <p:cNvSpPr txBox="1">
            <a:spLocks/>
          </p:cNvSpPr>
          <p:nvPr/>
        </p:nvSpPr>
        <p:spPr>
          <a:xfrm>
            <a:off x="3562350" y="966788"/>
            <a:ext cx="2019298" cy="396000"/>
          </a:xfrm>
          <a:prstGeom prst="roundRect">
            <a:avLst/>
          </a:prstGeom>
          <a:noFill/>
          <a:ln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식품 위해요소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22504717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99CB0D2B-A39D-4B51-9BF6-8D22F2ADE2FA}"/>
              </a:ext>
            </a:extLst>
          </p:cNvPr>
          <p:cNvSpPr/>
          <p:nvPr/>
        </p:nvSpPr>
        <p:spPr>
          <a:xfrm>
            <a:off x="915504" y="4214871"/>
            <a:ext cx="7999895" cy="2220434"/>
          </a:xfrm>
          <a:prstGeom prst="roundRect">
            <a:avLst>
              <a:gd name="adj" fmla="val 10810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A4168A5-E08A-4E73-9284-AC845B854717}"/>
              </a:ext>
            </a:extLst>
          </p:cNvPr>
          <p:cNvSpPr/>
          <p:nvPr/>
        </p:nvSpPr>
        <p:spPr>
          <a:xfrm>
            <a:off x="915504" y="1726526"/>
            <a:ext cx="7999895" cy="2293519"/>
          </a:xfrm>
          <a:prstGeom prst="roundRect">
            <a:avLst>
              <a:gd name="adj" fmla="val 7714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27237F83-DD76-4DB1-AD60-E158CCDE2B28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 위해요소에는 어떤 것들이 있을까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A27270-A823-4AFD-A006-90B989775374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생물학적 위해요소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F43B88-35E5-4962-AEA7-9CB28B3D6D94}"/>
              </a:ext>
            </a:extLst>
          </p:cNvPr>
          <p:cNvSpPr txBox="1"/>
          <p:nvPr/>
        </p:nvSpPr>
        <p:spPr>
          <a:xfrm>
            <a:off x="915505" y="1726526"/>
            <a:ext cx="7999895" cy="2293518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no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식품에서 가장 많이 발생하는 위해요소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식품이 공기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물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토양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동물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·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사람 등에 있는 세균이나 바이러스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기생충 등의 병원성 미생물에 오염된 경우를 말함</a:t>
            </a: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9AA409-2415-45B5-8025-55619F25911E}"/>
              </a:ext>
            </a:extLst>
          </p:cNvPr>
          <p:cNvSpPr txBox="1"/>
          <p:nvPr/>
        </p:nvSpPr>
        <p:spPr>
          <a:xfrm>
            <a:off x="915505" y="4214870"/>
            <a:ext cx="7999895" cy="2220434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no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생물학적 위해요소에 오염된 식품은 변질이 일어나며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이를 사람이 섭취하면 식중독을 일으켜 복통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설사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구토 등의 증상을 보이며 심한 경우 사망할 수도 있음</a:t>
            </a: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80779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28E0171F-987F-4CF9-A6D7-BD94F70D87D9}"/>
              </a:ext>
            </a:extLst>
          </p:cNvPr>
          <p:cNvSpPr/>
          <p:nvPr/>
        </p:nvSpPr>
        <p:spPr>
          <a:xfrm>
            <a:off x="1370561" y="2419367"/>
            <a:ext cx="7487689" cy="3107680"/>
          </a:xfrm>
          <a:prstGeom prst="roundRect">
            <a:avLst>
              <a:gd name="adj" fmla="val 6057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27237F83-DD76-4DB1-AD60-E158CCDE2B28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 위해요소에는 어떤 것들이 있을까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A27270-A823-4AFD-A006-90B989775374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생물학적 위해요소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F43B88-35E5-4962-AEA7-9CB28B3D6D94}"/>
              </a:ext>
            </a:extLst>
          </p:cNvPr>
          <p:cNvSpPr txBox="1"/>
          <p:nvPr/>
        </p:nvSpPr>
        <p:spPr>
          <a:xfrm>
            <a:off x="1370561" y="2419366"/>
            <a:ext cx="7487689" cy="3107680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no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비위생적인 식품 원료를 사용한 경우</a:t>
            </a:r>
            <a:endParaRPr kumimoji="0" lang="en-US" altLang="ko-KR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식품을 충분한 온도와 시간으로 조리하지 않은 경우</a:t>
            </a:r>
            <a:endParaRPr kumimoji="0" lang="en-US" altLang="ko-KR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조리 후 음식물을 부적절한 온도에서 장시간 보관하는 경우 등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F8F2206-AF23-48E7-8B14-FB8BCAEDDA92}"/>
              </a:ext>
            </a:extLst>
          </p:cNvPr>
          <p:cNvSpPr txBox="1"/>
          <p:nvPr/>
        </p:nvSpPr>
        <p:spPr>
          <a:xfrm>
            <a:off x="1370561" y="1726527"/>
            <a:ext cx="4572000" cy="555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식중독을 일으키는 요인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A68376D3-E2DC-4B5E-93D6-83E87C964177}"/>
              </a:ext>
            </a:extLst>
          </p:cNvPr>
          <p:cNvSpPr/>
          <p:nvPr/>
        </p:nvSpPr>
        <p:spPr>
          <a:xfrm rot="20974956">
            <a:off x="944906" y="1825299"/>
            <a:ext cx="357801" cy="357801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644557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57;p32">
            <a:extLst>
              <a:ext uri="{FF2B5EF4-FFF2-40B4-BE49-F238E27FC236}">
                <a16:creationId xmlns:a16="http://schemas.microsoft.com/office/drawing/2014/main" id="{ED8FAF68-C651-47D1-B7E5-533BB0F66862}"/>
              </a:ext>
            </a:extLst>
          </p:cNvPr>
          <p:cNvSpPr txBox="1">
            <a:spLocks/>
          </p:cNvSpPr>
          <p:nvPr/>
        </p:nvSpPr>
        <p:spPr>
          <a:xfrm>
            <a:off x="5124093" y="2985150"/>
            <a:ext cx="4166508" cy="1023416"/>
          </a:xfrm>
          <a:prstGeom prst="roundRect">
            <a:avLst/>
          </a:prstGeom>
          <a:solidFill>
            <a:srgbClr val="F47B78"/>
          </a:solidFill>
          <a:ln>
            <a:noFill/>
          </a:ln>
        </p:spPr>
        <p:txBody>
          <a:bodyPr spcFirstLastPara="1" wrap="square" lIns="252000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pPr defTabSz="914400"/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sym typeface="Rokkitt"/>
              </a:rPr>
              <a:t>01 </a:t>
            </a:r>
            <a:r>
              <a:rPr lang="ko-KR" altLang="en-US" sz="4000" b="1" dirty="0">
                <a:solidFill>
                  <a:schemeClr val="bg1"/>
                </a:solidFill>
                <a:latin typeface="+mj-ea"/>
                <a:ea typeface="+mj-ea"/>
              </a:rPr>
              <a:t>식품안전</a:t>
            </a:r>
          </a:p>
        </p:txBody>
      </p:sp>
      <p:sp>
        <p:nvSpPr>
          <p:cNvPr id="3" name="Google Shape;457;p32">
            <a:extLst>
              <a:ext uri="{FF2B5EF4-FFF2-40B4-BE49-F238E27FC236}">
                <a16:creationId xmlns:a16="http://schemas.microsoft.com/office/drawing/2014/main" id="{3CBEF274-665A-430C-B61D-B4C1F542937C}"/>
              </a:ext>
            </a:extLst>
          </p:cNvPr>
          <p:cNvSpPr txBox="1">
            <a:spLocks/>
          </p:cNvSpPr>
          <p:nvPr/>
        </p:nvSpPr>
        <p:spPr>
          <a:xfrm>
            <a:off x="5124093" y="4310626"/>
            <a:ext cx="4166508" cy="102341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252000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pPr defTabSz="914400"/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+mj-ea"/>
                <a:ea typeface="+mj-ea"/>
                <a:sym typeface="Rokkitt"/>
              </a:rPr>
              <a:t>02 </a:t>
            </a:r>
            <a:r>
              <a:rPr lang="ko-KR" altLang="en-US" sz="4000" b="1" dirty="0">
                <a:solidFill>
                  <a:srgbClr val="434343"/>
                </a:solidFill>
                <a:latin typeface="+mj-ea"/>
                <a:ea typeface="+mj-ea"/>
              </a:rPr>
              <a:t>식품 정보</a:t>
            </a:r>
          </a:p>
        </p:txBody>
      </p:sp>
      <p:sp>
        <p:nvSpPr>
          <p:cNvPr id="4" name="Google Shape;457;p32">
            <a:extLst>
              <a:ext uri="{FF2B5EF4-FFF2-40B4-BE49-F238E27FC236}">
                <a16:creationId xmlns:a16="http://schemas.microsoft.com/office/drawing/2014/main" id="{B8640D82-EDB4-43B0-AB30-1C9DEE17E4CE}"/>
              </a:ext>
            </a:extLst>
          </p:cNvPr>
          <p:cNvSpPr txBox="1">
            <a:spLocks/>
          </p:cNvSpPr>
          <p:nvPr/>
        </p:nvSpPr>
        <p:spPr>
          <a:xfrm>
            <a:off x="5124093" y="5634948"/>
            <a:ext cx="4166508" cy="102341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252000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Rokkitt"/>
              <a:buNone/>
              <a:defRPr sz="36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pPr defTabSz="914400"/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+mj-ea"/>
                <a:ea typeface="+mj-ea"/>
                <a:sym typeface="Rokkitt"/>
              </a:rPr>
              <a:t>03 </a:t>
            </a:r>
            <a:r>
              <a:rPr lang="ko-KR" altLang="en-US" sz="4000" b="1" dirty="0">
                <a:solidFill>
                  <a:srgbClr val="434343"/>
                </a:solidFill>
                <a:latin typeface="+mj-ea"/>
                <a:ea typeface="+mj-ea"/>
              </a:rPr>
              <a:t>식품 구매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0E0C48-E983-417D-AF5F-361A14A4205A}"/>
              </a:ext>
            </a:extLst>
          </p:cNvPr>
          <p:cNvSpPr txBox="1"/>
          <p:nvPr/>
        </p:nvSpPr>
        <p:spPr>
          <a:xfrm>
            <a:off x="7745860" y="2667871"/>
            <a:ext cx="1398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solidFill>
                  <a:srgbClr val="434343"/>
                </a:solidFill>
              </a:rPr>
              <a:t>교과서 </a:t>
            </a:r>
            <a:r>
              <a:rPr lang="en-US" altLang="ko-KR" sz="1400" dirty="0">
                <a:solidFill>
                  <a:srgbClr val="434343"/>
                </a:solidFill>
              </a:rPr>
              <a:t>12~21</a:t>
            </a:r>
            <a:r>
              <a:rPr lang="ko-KR" altLang="en-US" sz="1400" dirty="0">
                <a:solidFill>
                  <a:srgbClr val="434343"/>
                </a:solidFill>
              </a:rPr>
              <a:t>쪽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14F94-9F22-4E15-B2D2-714425515331}"/>
              </a:ext>
            </a:extLst>
          </p:cNvPr>
          <p:cNvSpPr txBox="1"/>
          <p:nvPr/>
        </p:nvSpPr>
        <p:spPr>
          <a:xfrm>
            <a:off x="539566" y="341055"/>
            <a:ext cx="3130907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Ⅰ</a:t>
            </a:r>
            <a:r>
              <a:rPr kumimoji="0" lang="en-US" altLang="ko-KR" sz="7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</a:t>
            </a:r>
            <a:br>
              <a:rPr kumimoji="0" lang="en-US" altLang="ko-KR" sz="7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</a:br>
            <a:r>
              <a:rPr kumimoji="0" lang="ko-KR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 선택</a:t>
            </a:r>
          </a:p>
        </p:txBody>
      </p:sp>
    </p:spTree>
    <p:extLst>
      <p:ext uri="{BB962C8B-B14F-4D97-AF65-F5344CB8AC3E}">
        <p14:creationId xmlns:p14="http://schemas.microsoft.com/office/powerpoint/2010/main" val="36520460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63E7EB72-3144-4543-A956-C277C86C98FB}"/>
              </a:ext>
            </a:extLst>
          </p:cNvPr>
          <p:cNvSpPr/>
          <p:nvPr/>
        </p:nvSpPr>
        <p:spPr>
          <a:xfrm>
            <a:off x="915506" y="1726526"/>
            <a:ext cx="7999894" cy="4104931"/>
          </a:xfrm>
          <a:prstGeom prst="roundRect">
            <a:avLst>
              <a:gd name="adj" fmla="val 3172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27237F83-DD76-4DB1-AD60-E158CCDE2B28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 위해요소에는 어떤 것들이 있을까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A27270-A823-4AFD-A006-90B989775374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화학적 위해요소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ADBE4E-7B84-437C-A0DC-FE4E4B244AB0}"/>
              </a:ext>
            </a:extLst>
          </p:cNvPr>
          <p:cNvSpPr txBox="1"/>
          <p:nvPr/>
        </p:nvSpPr>
        <p:spPr>
          <a:xfrm>
            <a:off x="1031963" y="1883784"/>
            <a:ext cx="7775608" cy="3725366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no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2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음식물을 통해 섭취되는 유해한 화학 물질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2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화학적 유해 물질을 섭취할 경우 복통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두드러기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소화 작용 저해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장기 손상 등의 다양한 증상을 유발할 수 있음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2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체내 축적 및 만성적인 섭취는 급성 질병 및 만성 질병과 관련이 있을 수 있음</a:t>
            </a:r>
          </a:p>
        </p:txBody>
      </p:sp>
    </p:spTree>
    <p:extLst>
      <p:ext uri="{BB962C8B-B14F-4D97-AF65-F5344CB8AC3E}">
        <p14:creationId xmlns:p14="http://schemas.microsoft.com/office/powerpoint/2010/main" val="35212275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9AE34667-CE26-4915-B2E0-6D5A9AB51EEA}"/>
              </a:ext>
            </a:extLst>
          </p:cNvPr>
          <p:cNvSpPr/>
          <p:nvPr/>
        </p:nvSpPr>
        <p:spPr>
          <a:xfrm>
            <a:off x="1441718" y="2363522"/>
            <a:ext cx="7125234" cy="4020025"/>
          </a:xfrm>
          <a:prstGeom prst="roundRect">
            <a:avLst>
              <a:gd name="adj" fmla="val 4112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27237F83-DD76-4DB1-AD60-E158CCDE2B28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 위해요소에는 어떤 것들이 있을까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A27270-A823-4AFD-A006-90B989775374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화학적 위해요소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ADBE4E-7B84-437C-A0DC-FE4E4B244AB0}"/>
              </a:ext>
            </a:extLst>
          </p:cNvPr>
          <p:cNvSpPr txBox="1"/>
          <p:nvPr/>
        </p:nvSpPr>
        <p:spPr>
          <a:xfrm>
            <a:off x="1519354" y="2494705"/>
            <a:ext cx="6932187" cy="3907879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noAutofit/>
          </a:bodyPr>
          <a:lstStyle/>
          <a:p>
            <a:pPr marL="342900" marR="0" lvl="0" indent="-3429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sz="2600" b="1" dirty="0" err="1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버섯독</a:t>
            </a:r>
            <a:r>
              <a:rPr lang="en-US" altLang="ko-KR" sz="26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dirty="0" err="1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복어독</a:t>
            </a:r>
            <a:r>
              <a:rPr lang="ko-KR" altLang="en-US" sz="26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등 자연적으로 식품에 존재하는 자연 독소</a:t>
            </a:r>
            <a:endParaRPr lang="en-US" altLang="ko-KR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342900" marR="0" lvl="0" indent="-3429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sz="26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가열 조리 시 생기는 </a:t>
            </a:r>
            <a:r>
              <a:rPr lang="ko-KR" altLang="en-US" sz="2600" b="1" dirty="0" err="1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아크릴아마이드처럼</a:t>
            </a:r>
            <a:r>
              <a:rPr lang="ko-KR" altLang="en-US" sz="26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식품의 제조</a:t>
            </a:r>
            <a:r>
              <a:rPr lang="en-US" altLang="ko-KR" sz="26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26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가공</a:t>
            </a:r>
            <a:r>
              <a:rPr lang="en-US" altLang="ko-KR" sz="26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26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조리 등의 과정에서 생성되는 유해 물질</a:t>
            </a:r>
            <a:endParaRPr lang="en-US" altLang="ko-KR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342900" marR="0" lvl="0" indent="-3429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sz="2600" b="1" dirty="0" err="1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멜라민수지</a:t>
            </a:r>
            <a:r>
              <a:rPr lang="ko-KR" altLang="en-US" sz="26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식기류의 잘못된 사용으로 인해 발생할 수 있는 유해 물질</a:t>
            </a:r>
            <a:endParaRPr lang="en-US" altLang="ko-KR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3D341F-DBC2-43FD-932A-EA5F13D1F926}"/>
              </a:ext>
            </a:extLst>
          </p:cNvPr>
          <p:cNvSpPr txBox="1"/>
          <p:nvPr/>
        </p:nvSpPr>
        <p:spPr>
          <a:xfrm>
            <a:off x="1370561" y="1651774"/>
            <a:ext cx="4572000" cy="555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화학적 위해요소의 범주</a:t>
            </a:r>
          </a:p>
        </p:txBody>
      </p:sp>
      <p:sp>
        <p:nvSpPr>
          <p:cNvPr id="11" name="Google Shape;11;p2">
            <a:extLst>
              <a:ext uri="{FF2B5EF4-FFF2-40B4-BE49-F238E27FC236}">
                <a16:creationId xmlns:a16="http://schemas.microsoft.com/office/drawing/2014/main" id="{ACBA4066-FD17-4157-8022-4576626B29BC}"/>
              </a:ext>
            </a:extLst>
          </p:cNvPr>
          <p:cNvSpPr/>
          <p:nvPr/>
        </p:nvSpPr>
        <p:spPr>
          <a:xfrm rot="20974956">
            <a:off x="944906" y="1750546"/>
            <a:ext cx="357801" cy="357801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12064663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27237F83-DD76-4DB1-AD60-E158CCDE2B28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 위해요소에는 어떤 것들이 있을까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A27270-A823-4AFD-A006-90B989775374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화학적 위해요소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3D341F-DBC2-43FD-932A-EA5F13D1F926}"/>
              </a:ext>
            </a:extLst>
          </p:cNvPr>
          <p:cNvSpPr txBox="1"/>
          <p:nvPr/>
        </p:nvSpPr>
        <p:spPr>
          <a:xfrm>
            <a:off x="1370561" y="1651774"/>
            <a:ext cx="4572000" cy="555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화학적 위해요소의 범주</a:t>
            </a:r>
          </a:p>
        </p:txBody>
      </p:sp>
      <p:sp>
        <p:nvSpPr>
          <p:cNvPr id="11" name="Google Shape;11;p2">
            <a:extLst>
              <a:ext uri="{FF2B5EF4-FFF2-40B4-BE49-F238E27FC236}">
                <a16:creationId xmlns:a16="http://schemas.microsoft.com/office/drawing/2014/main" id="{ACBA4066-FD17-4157-8022-4576626B29BC}"/>
              </a:ext>
            </a:extLst>
          </p:cNvPr>
          <p:cNvSpPr/>
          <p:nvPr/>
        </p:nvSpPr>
        <p:spPr>
          <a:xfrm rot="20974956">
            <a:off x="944906" y="1750546"/>
            <a:ext cx="357801" cy="357801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F4C50406-9C06-46CD-8D8F-2835695D4768}"/>
              </a:ext>
            </a:extLst>
          </p:cNvPr>
          <p:cNvSpPr/>
          <p:nvPr/>
        </p:nvSpPr>
        <p:spPr>
          <a:xfrm>
            <a:off x="1441718" y="2363522"/>
            <a:ext cx="7125234" cy="3096999"/>
          </a:xfrm>
          <a:prstGeom prst="roundRect">
            <a:avLst>
              <a:gd name="adj" fmla="val 4112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AEFAA5-39CB-47BD-A72F-10D313F5673D}"/>
              </a:ext>
            </a:extLst>
          </p:cNvPr>
          <p:cNvSpPr txBox="1"/>
          <p:nvPr/>
        </p:nvSpPr>
        <p:spPr>
          <a:xfrm>
            <a:off x="1519354" y="2494705"/>
            <a:ext cx="6932187" cy="2841476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342900" marR="0" lvl="0" indent="-3429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sz="26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미세 플라스틱과 같이 환경 오염에 의해 혼입되는 유해 물질</a:t>
            </a:r>
          </a:p>
          <a:p>
            <a:pPr marL="342900" marR="0" lvl="0" indent="-3429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sz="26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산업 활동을 통해 만들어지는 환경 호르몬</a:t>
            </a:r>
          </a:p>
          <a:p>
            <a:pPr marL="342900" marR="0" lvl="0" indent="-3429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sz="26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특정 식품을 섭취한 후 발생하는 비정상적인 면역 반응인 알레르기 유발 물질 등</a:t>
            </a:r>
          </a:p>
        </p:txBody>
      </p:sp>
    </p:spTree>
    <p:extLst>
      <p:ext uri="{BB962C8B-B14F-4D97-AF65-F5344CB8AC3E}">
        <p14:creationId xmlns:p14="http://schemas.microsoft.com/office/powerpoint/2010/main" val="26883453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27237F83-DD76-4DB1-AD60-E158CCDE2B28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 위해요소에는 어떤 것들이 있을까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A27270-A823-4AFD-A006-90B989775374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화학적 위해요소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68665BC5-AFD5-4AE9-B1B8-0843BD83E6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9636"/>
          <a:stretch/>
        </p:blipFill>
        <p:spPr>
          <a:xfrm>
            <a:off x="1421977" y="2153242"/>
            <a:ext cx="2956478" cy="2196959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5A0FC249-CA5E-433E-9377-E8A906C05A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8285" y="2153241"/>
            <a:ext cx="3594261" cy="2196960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67878E81-2CF2-4B57-8D44-C73694431F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083"/>
          <a:stretch/>
        </p:blipFill>
        <p:spPr>
          <a:xfrm>
            <a:off x="2734241" y="4412492"/>
            <a:ext cx="4242169" cy="2196960"/>
          </a:xfrm>
          <a:prstGeom prst="rect">
            <a:avLst/>
          </a:prstGeom>
        </p:spPr>
      </p:pic>
      <p:sp>
        <p:nvSpPr>
          <p:cNvPr id="17" name="Google Shape;375;p27">
            <a:extLst>
              <a:ext uri="{FF2B5EF4-FFF2-40B4-BE49-F238E27FC236}">
                <a16:creationId xmlns:a16="http://schemas.microsoft.com/office/drawing/2014/main" id="{51B8BABC-A76D-458A-8CF4-37A7E99133E1}"/>
              </a:ext>
            </a:extLst>
          </p:cNvPr>
          <p:cNvSpPr txBox="1">
            <a:spLocks/>
          </p:cNvSpPr>
          <p:nvPr/>
        </p:nvSpPr>
        <p:spPr>
          <a:xfrm>
            <a:off x="2619321" y="1599020"/>
            <a:ext cx="4472008" cy="425310"/>
          </a:xfrm>
          <a:prstGeom prst="roundRect">
            <a:avLst/>
          </a:prstGeom>
          <a:noFill/>
          <a:ln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화학적 위해요소가 발생된 식품의 예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29192413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9076D02-0624-4EA4-9D77-7F2C5FEA3D26}"/>
              </a:ext>
            </a:extLst>
          </p:cNvPr>
          <p:cNvSpPr/>
          <p:nvPr/>
        </p:nvSpPr>
        <p:spPr>
          <a:xfrm>
            <a:off x="915506" y="1726526"/>
            <a:ext cx="7999894" cy="3050529"/>
          </a:xfrm>
          <a:prstGeom prst="roundRect">
            <a:avLst>
              <a:gd name="adj" fmla="val 7821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27237F83-DD76-4DB1-AD60-E158CCDE2B28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 위해요소에는 어떤 것들이 있을까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A27270-A823-4AFD-A006-90B989775374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물리적 위해요소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ADBE4E-7B84-437C-A0DC-FE4E4B244AB0}"/>
              </a:ext>
            </a:extLst>
          </p:cNvPr>
          <p:cNvSpPr txBox="1"/>
          <p:nvPr/>
        </p:nvSpPr>
        <p:spPr>
          <a:xfrm>
            <a:off x="915505" y="1726526"/>
            <a:ext cx="7999895" cy="3050529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no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식품의 제조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가공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조리 과정에 정상적으로 사용된 원료 또는 재료가 아닌 이물질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식재료에서 나온 과일 씨앗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생선가시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견과류 껍질 등과 식품을 제조하는 과정 중에 외부로부터 들어온 돌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플라스틱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비닐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머리카락 및 깨진 유리조각 등 다양한 이물질이 포함됨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BCA96D1F-F28C-47F6-94D4-A60256A91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4936605"/>
            <a:ext cx="6821004" cy="1194158"/>
          </a:xfrm>
          <a:prstGeom prst="rect">
            <a:avLst/>
          </a:prstGeom>
        </p:spPr>
      </p:pic>
      <p:sp>
        <p:nvSpPr>
          <p:cNvPr id="9" name="Google Shape;375;p27">
            <a:extLst>
              <a:ext uri="{FF2B5EF4-FFF2-40B4-BE49-F238E27FC236}">
                <a16:creationId xmlns:a16="http://schemas.microsoft.com/office/drawing/2014/main" id="{6E093F59-963E-4377-A6CC-0642F2918333}"/>
              </a:ext>
            </a:extLst>
          </p:cNvPr>
          <p:cNvSpPr txBox="1">
            <a:spLocks/>
          </p:cNvSpPr>
          <p:nvPr/>
        </p:nvSpPr>
        <p:spPr>
          <a:xfrm>
            <a:off x="2679448" y="6238557"/>
            <a:ext cx="4472008" cy="360000"/>
          </a:xfrm>
          <a:prstGeom prst="roundRect">
            <a:avLst/>
          </a:prstGeom>
          <a:noFill/>
          <a:ln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물리적 위해요소가 발생된 식품의 예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23059056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71DEA41C-F2AC-45B7-BFD9-D08DBD812039}"/>
              </a:ext>
            </a:extLst>
          </p:cNvPr>
          <p:cNvSpPr/>
          <p:nvPr/>
        </p:nvSpPr>
        <p:spPr>
          <a:xfrm>
            <a:off x="1370561" y="4408349"/>
            <a:ext cx="7487689" cy="2144851"/>
          </a:xfrm>
          <a:prstGeom prst="roundRect">
            <a:avLst>
              <a:gd name="adj" fmla="val 9687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4F85B6B-C794-471F-A7B6-5CE774D7FEC1}"/>
              </a:ext>
            </a:extLst>
          </p:cNvPr>
          <p:cNvSpPr txBox="1"/>
          <p:nvPr/>
        </p:nvSpPr>
        <p:spPr>
          <a:xfrm>
            <a:off x="1370562" y="4408349"/>
            <a:ext cx="7394748" cy="2144851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noAutofit/>
          </a:bodyPr>
          <a:lstStyle/>
          <a:p>
            <a:pPr marR="0" lvl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식품에 따라 이물질이 많이 발생되는 경우도 있는데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건조 과일류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향신료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발효식품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동물성 건조 및 분말식품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견과류 등은 특히 벌레와 </a:t>
            </a:r>
            <a:r>
              <a:rPr kumimoji="0" lang="ko-KR" alt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가루진드기가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유입되지 않도록 주의 필요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09AE32C-A961-4FFC-B187-3DCCE513E272}"/>
              </a:ext>
            </a:extLst>
          </p:cNvPr>
          <p:cNvSpPr/>
          <p:nvPr/>
        </p:nvSpPr>
        <p:spPr>
          <a:xfrm>
            <a:off x="1370561" y="2352691"/>
            <a:ext cx="7487689" cy="1176589"/>
          </a:xfrm>
          <a:prstGeom prst="roundRect">
            <a:avLst>
              <a:gd name="adj" fmla="val 9046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27237F83-DD76-4DB1-AD60-E158CCDE2B28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 위해요소에는 어떤 것들이 있을까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A27270-A823-4AFD-A006-90B989775374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물리적 위해요소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ACC67A2-C321-4C14-A011-431416CDC3EB}"/>
              </a:ext>
            </a:extLst>
          </p:cNvPr>
          <p:cNvSpPr txBox="1"/>
          <p:nvPr/>
        </p:nvSpPr>
        <p:spPr>
          <a:xfrm>
            <a:off x="1370561" y="2352691"/>
            <a:ext cx="7487689" cy="1176589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noAutofit/>
          </a:bodyPr>
          <a:lstStyle/>
          <a:p>
            <a:pPr marR="0" lvl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tabLst/>
              <a:defRPr/>
            </a:pP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오염된 원료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잘못 설계되거나 비위생적인 시설 및 장비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오염된 포장재</a:t>
            </a:r>
            <a:r>
              <a:rPr kumimoji="0" lang="en-US" altLang="ko-KR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종업원의 부주의 등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852A6E-1547-4BD7-8D90-6150166ABB5F}"/>
              </a:ext>
            </a:extLst>
          </p:cNvPr>
          <p:cNvSpPr txBox="1"/>
          <p:nvPr/>
        </p:nvSpPr>
        <p:spPr>
          <a:xfrm>
            <a:off x="1370561" y="1726527"/>
            <a:ext cx="4572000" cy="555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이물질 혼입의 요인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3F7FE672-5DBF-4E7D-9D22-1CE3FF84D68B}"/>
              </a:ext>
            </a:extLst>
          </p:cNvPr>
          <p:cNvSpPr/>
          <p:nvPr/>
        </p:nvSpPr>
        <p:spPr>
          <a:xfrm rot="20974956">
            <a:off x="944906" y="1825299"/>
            <a:ext cx="357801" cy="357801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DB22199-0359-4B0A-841B-AE3FA27A8A34}"/>
              </a:ext>
            </a:extLst>
          </p:cNvPr>
          <p:cNvSpPr txBox="1"/>
          <p:nvPr/>
        </p:nvSpPr>
        <p:spPr>
          <a:xfrm>
            <a:off x="1370561" y="3782185"/>
            <a:ext cx="4572000" cy="555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식품에 따른 발생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CC821E1A-319F-4414-B7C7-39011345CA14}"/>
              </a:ext>
            </a:extLst>
          </p:cNvPr>
          <p:cNvSpPr/>
          <p:nvPr/>
        </p:nvSpPr>
        <p:spPr>
          <a:xfrm rot="20974956">
            <a:off x="944906" y="3880957"/>
            <a:ext cx="357801" cy="357801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6056863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565E2D38-2099-4E0E-AF8A-23FD88FE410E}"/>
              </a:ext>
            </a:extLst>
          </p:cNvPr>
          <p:cNvSpPr/>
          <p:nvPr/>
        </p:nvSpPr>
        <p:spPr>
          <a:xfrm>
            <a:off x="915505" y="1726525"/>
            <a:ext cx="7999895" cy="4184550"/>
          </a:xfrm>
          <a:prstGeom prst="roundRect">
            <a:avLst>
              <a:gd name="adj" fmla="val 3422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B46654C-0ED9-4CED-A170-9A625939EB36}"/>
              </a:ext>
            </a:extLst>
          </p:cNvPr>
          <p:cNvSpPr txBox="1"/>
          <p:nvPr/>
        </p:nvSpPr>
        <p:spPr>
          <a:xfrm>
            <a:off x="975890" y="1855922"/>
            <a:ext cx="7999895" cy="3963075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no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이물질이 포함된 음식물을 섭취하면 보통 식품과 함께 위 내에 들어가 특별한 증상 없이 자연 배설됨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sz="28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그러나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경우에 따라 기도와 소화관에 심한 증상을 일으키거나 치아 손상</a:t>
            </a: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구강 혹은 소장 등에 상처가 생기는 등 건강상의 위해가 생기기도 함</a:t>
            </a:r>
            <a:endParaRPr kumimoji="0" lang="ko-KR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27237F83-DD76-4DB1-AD60-E158CCDE2B28}"/>
              </a:ext>
            </a:extLst>
          </p:cNvPr>
          <p:cNvSpPr/>
          <p:nvPr/>
        </p:nvSpPr>
        <p:spPr>
          <a:xfrm>
            <a:off x="360915" y="1009918"/>
            <a:ext cx="487365" cy="456570"/>
          </a:xfrm>
          <a:prstGeom prst="rec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식품 위해요소에는 어떤 것들이 있을까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2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A27270-A823-4AFD-A006-90B989775374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물리적 위해요소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140748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식품 위해요소 사례 분석 및 조사하기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64CFD4-DD0C-4C3F-B995-A0C0B25141F1}"/>
              </a:ext>
            </a:extLst>
          </p:cNvPr>
          <p:cNvSpPr txBox="1"/>
          <p:nvPr/>
        </p:nvSpPr>
        <p:spPr>
          <a:xfrm>
            <a:off x="612475" y="950205"/>
            <a:ext cx="8531525" cy="954107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다음 식품 위해요소로 인한 피해 사례를 읽고 질문에 답해 보자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9" name="Google Shape;11;p2">
            <a:extLst>
              <a:ext uri="{FF2B5EF4-FFF2-40B4-BE49-F238E27FC236}">
                <a16:creationId xmlns:a16="http://schemas.microsoft.com/office/drawing/2014/main" id="{E181398C-8A79-47D3-A429-D6B04FCA1D88}"/>
              </a:ext>
            </a:extLst>
          </p:cNvPr>
          <p:cNvSpPr/>
          <p:nvPr/>
        </p:nvSpPr>
        <p:spPr>
          <a:xfrm rot="20974956">
            <a:off x="159023" y="1008322"/>
            <a:ext cx="425120" cy="425120"/>
          </a:xfrm>
          <a:prstGeom prst="donut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pic>
        <p:nvPicPr>
          <p:cNvPr id="22" name="그림 21">
            <a:hlinkClick r:id="rId2" action="ppaction://hlinkpres?slideindex=1&amp;slidetitle="/>
            <a:extLst>
              <a:ext uri="{FF2B5EF4-FFF2-40B4-BE49-F238E27FC236}">
                <a16:creationId xmlns:a16="http://schemas.microsoft.com/office/drawing/2014/main" id="{1A828EEB-5715-4AC9-9C94-B36520B5481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6261" y="2139349"/>
            <a:ext cx="2431477" cy="4347713"/>
          </a:xfrm>
          <a:prstGeom prst="rect">
            <a:avLst/>
          </a:prstGeom>
        </p:spPr>
      </p:pic>
      <p:sp>
        <p:nvSpPr>
          <p:cNvPr id="23" name="TextBox 22">
            <a:hlinkClick r:id="rId2" action="ppaction://hlinkpres?slideindex=1&amp;slidetitle="/>
            <a:extLst>
              <a:ext uri="{FF2B5EF4-FFF2-40B4-BE49-F238E27FC236}">
                <a16:creationId xmlns:a16="http://schemas.microsoft.com/office/drawing/2014/main" id="{1C36BE42-3145-44FD-BB47-15D5AE6A77D7}"/>
              </a:ext>
            </a:extLst>
          </p:cNvPr>
          <p:cNvSpPr txBox="1"/>
          <p:nvPr/>
        </p:nvSpPr>
        <p:spPr>
          <a:xfrm>
            <a:off x="3713670" y="2422165"/>
            <a:ext cx="1716657" cy="1891040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1500"/>
              </a:spcAft>
            </a:pPr>
            <a:r>
              <a:rPr lang="ko-KR" altLang="en-US" sz="2400" b="1" dirty="0">
                <a:solidFill>
                  <a:srgbClr val="CB3E4A"/>
                </a:solidFill>
                <a:latin typeface="+mn-ea"/>
              </a:rPr>
              <a:t>사례 읽기</a:t>
            </a:r>
            <a:endParaRPr lang="en-US" altLang="ko-KR" sz="2400" b="1" dirty="0">
              <a:solidFill>
                <a:srgbClr val="CB3E4A"/>
              </a:solidFill>
              <a:latin typeface="+mn-ea"/>
            </a:endParaRPr>
          </a:p>
          <a:p>
            <a:pPr algn="ctr"/>
            <a:r>
              <a:rPr lang="ko-KR" altLang="en-US" sz="2400" b="1" dirty="0">
                <a:solidFill>
                  <a:srgbClr val="CB3E4A"/>
                </a:solidFill>
                <a:latin typeface="+mn-ea"/>
              </a:rPr>
              <a:t>클릭</a:t>
            </a:r>
          </a:p>
        </p:txBody>
      </p:sp>
    </p:spTree>
    <p:extLst>
      <p:ext uri="{BB962C8B-B14F-4D97-AF65-F5344CB8AC3E}">
        <p14:creationId xmlns:p14="http://schemas.microsoft.com/office/powerpoint/2010/main" val="29427589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식품 위해요소 사례 분석 및 조사하기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64CFD4-DD0C-4C3F-B995-A0C0B25141F1}"/>
              </a:ext>
            </a:extLst>
          </p:cNvPr>
          <p:cNvSpPr txBox="1"/>
          <p:nvPr/>
        </p:nvSpPr>
        <p:spPr>
          <a:xfrm>
            <a:off x="612475" y="950205"/>
            <a:ext cx="8531525" cy="523220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A 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분유회사는 왜 분유에 </a:t>
            </a:r>
            <a:r>
              <a:rPr lang="ko-KR" altLang="en-US" sz="2800" b="1" dirty="0" err="1">
                <a:solidFill>
                  <a:srgbClr val="434343"/>
                </a:solidFill>
                <a:latin typeface="+mn-ea"/>
              </a:rPr>
              <a:t>멜라민을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 넣은 걸까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?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D54DEA7-F01E-4948-BDB5-696E6A469989}"/>
              </a:ext>
            </a:extLst>
          </p:cNvPr>
          <p:cNvSpPr txBox="1"/>
          <p:nvPr/>
        </p:nvSpPr>
        <p:spPr>
          <a:xfrm>
            <a:off x="646956" y="1580543"/>
            <a:ext cx="8074349" cy="4910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800"/>
              </a:lnSpc>
              <a:spcAft>
                <a:spcPts val="600"/>
              </a:spcAft>
            </a:pP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우유의 가격 때문이다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. 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중국에서는 수익을 위해 우유에 물을 타는 행위가 문제가 되곤 했다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. 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그래서 이를 방지하기 위한 검사 방법이 개발되었는데 우유 내의 단백질 양을 측정하는 것이었다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. 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순수한 우유가 아니라면 단백질 비중이 </a:t>
            </a:r>
            <a:r>
              <a:rPr lang="ko-KR" altLang="en-US" sz="2500" b="1" dirty="0" err="1">
                <a:solidFill>
                  <a:srgbClr val="C00000"/>
                </a:solidFill>
                <a:latin typeface="+mn-ea"/>
              </a:rPr>
              <a:t>적어지기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 때문이다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. 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단백질은 질소량을 기준으로 측정하는데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,  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일부 업자들이 바로 이 점을 악용한 것이다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. 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우유에 물을 탄 다음 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70%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가 질소인 </a:t>
            </a:r>
            <a:r>
              <a:rPr lang="ko-KR" altLang="en-US" sz="2500" b="1" dirty="0" err="1">
                <a:solidFill>
                  <a:srgbClr val="C00000"/>
                </a:solidFill>
                <a:latin typeface="+mn-ea"/>
              </a:rPr>
              <a:t>멜라민을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 추가해 수치를 높였던 것이다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. 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그래서 우유로 만든 분유에 </a:t>
            </a:r>
            <a:r>
              <a:rPr lang="ko-KR" altLang="en-US" sz="2500" b="1" dirty="0" err="1">
                <a:solidFill>
                  <a:srgbClr val="C00000"/>
                </a:solidFill>
                <a:latin typeface="+mn-ea"/>
              </a:rPr>
              <a:t>멜라민이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 대량으로 들어갔고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조사 결과 과자와 동물 사료에서도 </a:t>
            </a:r>
            <a:r>
              <a:rPr lang="ko-KR" altLang="en-US" sz="2500" b="1" dirty="0" err="1">
                <a:solidFill>
                  <a:srgbClr val="C00000"/>
                </a:solidFill>
                <a:latin typeface="+mn-ea"/>
              </a:rPr>
              <a:t>멜라민이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 검출되었다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.</a:t>
            </a:r>
            <a:endParaRPr lang="ko-KR" altLang="en-US" sz="25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D9D792AC-4073-4013-ABD3-7493C52A63BD}"/>
              </a:ext>
            </a:extLst>
          </p:cNvPr>
          <p:cNvSpPr/>
          <p:nvPr/>
        </p:nvSpPr>
        <p:spPr>
          <a:xfrm>
            <a:off x="125110" y="994007"/>
            <a:ext cx="442800" cy="441877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7597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 uiExpan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2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식품 위해요소 사례 분석 및 조사하기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64CFD4-DD0C-4C3F-B995-A0C0B25141F1}"/>
              </a:ext>
            </a:extLst>
          </p:cNvPr>
          <p:cNvSpPr txBox="1"/>
          <p:nvPr/>
        </p:nvSpPr>
        <p:spPr>
          <a:xfrm>
            <a:off x="612476" y="950205"/>
            <a:ext cx="8255480" cy="954107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위와 같은 사례에서 문제가 된 </a:t>
            </a:r>
            <a:r>
              <a:rPr lang="ko-KR" altLang="en-US" sz="2800" b="1" dirty="0" err="1">
                <a:solidFill>
                  <a:srgbClr val="434343"/>
                </a:solidFill>
                <a:latin typeface="+mn-ea"/>
              </a:rPr>
              <a:t>멜라민은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 어떤 식품 위해요소에 해당하는가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?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D54DEA7-F01E-4948-BDB5-696E6A469989}"/>
              </a:ext>
            </a:extLst>
          </p:cNvPr>
          <p:cNvSpPr txBox="1"/>
          <p:nvPr/>
        </p:nvSpPr>
        <p:spPr>
          <a:xfrm>
            <a:off x="646956" y="1800795"/>
            <a:ext cx="8074349" cy="902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300"/>
              </a:lnSpc>
              <a:spcAft>
                <a:spcPts val="600"/>
              </a:spcAft>
            </a:pP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우유를 가공하는 과정에서 의도적으로 첨가한 화학적 위해요소에 해당한다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.</a:t>
            </a:r>
            <a:endParaRPr lang="ko-KR" altLang="en-US" sz="25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D9D792AC-4073-4013-ABD3-7493C52A63BD}"/>
              </a:ext>
            </a:extLst>
          </p:cNvPr>
          <p:cNvSpPr/>
          <p:nvPr/>
        </p:nvSpPr>
        <p:spPr>
          <a:xfrm>
            <a:off x="125110" y="994007"/>
            <a:ext cx="442800" cy="441877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7668859-E611-40B6-83A1-9D15DDACAB9F}"/>
              </a:ext>
            </a:extLst>
          </p:cNvPr>
          <p:cNvSpPr txBox="1"/>
          <p:nvPr/>
        </p:nvSpPr>
        <p:spPr>
          <a:xfrm>
            <a:off x="612475" y="2736502"/>
            <a:ext cx="8406415" cy="138499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위와 같이 원가를 절감하기 위해 비정상적 방법으로 가공식품을 생산한 사례를 신문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뉴스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인터넷 등을 활용하여 조사하고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발표해 보자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9" name="Google Shape;11;p2">
            <a:extLst>
              <a:ext uri="{FF2B5EF4-FFF2-40B4-BE49-F238E27FC236}">
                <a16:creationId xmlns:a16="http://schemas.microsoft.com/office/drawing/2014/main" id="{0BFC8332-5EB7-4F83-8507-185B559A1BA9}"/>
              </a:ext>
            </a:extLst>
          </p:cNvPr>
          <p:cNvSpPr/>
          <p:nvPr/>
        </p:nvSpPr>
        <p:spPr>
          <a:xfrm>
            <a:off x="125110" y="2780304"/>
            <a:ext cx="442800" cy="441877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400366-1043-4F21-B533-107D8BA3FE0E}"/>
              </a:ext>
            </a:extLst>
          </p:cNvPr>
          <p:cNvSpPr txBox="1"/>
          <p:nvPr/>
        </p:nvSpPr>
        <p:spPr>
          <a:xfrm>
            <a:off x="646956" y="4074390"/>
            <a:ext cx="8074349" cy="2595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300"/>
              </a:lnSpc>
              <a:spcAft>
                <a:spcPts val="600"/>
              </a:spcAft>
            </a:pP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1998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년 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7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월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검찰은 통조림 제조업체들이 수입 번데기 등을 포르말린으로 방부 처리해 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134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만 캔을 판매했다고 발표했다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. 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이 역시 무죄를 선고받았다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. 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재판부는 ‘포름알데히드가 검출된 것은 사실이지만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이는 자연 상태의 식품에도 원래 존재하고 인위적으로 첨가했다고 볼 증거가 </a:t>
            </a:r>
            <a:r>
              <a:rPr lang="ko-KR" altLang="en-US" sz="2500" b="1" dirty="0" err="1">
                <a:solidFill>
                  <a:srgbClr val="C00000"/>
                </a:solidFill>
                <a:latin typeface="+mn-ea"/>
              </a:rPr>
              <a:t>없다’고</a:t>
            </a:r>
            <a:r>
              <a:rPr lang="ko-KR" altLang="en-US" sz="2500" b="1" dirty="0">
                <a:solidFill>
                  <a:srgbClr val="C00000"/>
                </a:solidFill>
                <a:latin typeface="+mn-ea"/>
              </a:rPr>
              <a:t> 판단했다</a:t>
            </a:r>
            <a:r>
              <a:rPr lang="en-US" altLang="ko-KR" sz="2500" b="1" dirty="0">
                <a:solidFill>
                  <a:srgbClr val="C00000"/>
                </a:solidFill>
                <a:latin typeface="+mn-ea"/>
              </a:rPr>
              <a:t>.</a:t>
            </a:r>
            <a:endParaRPr lang="ko-KR" altLang="en-US" sz="2500" b="1" dirty="0">
              <a:solidFill>
                <a:srgbClr val="C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4271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 uiExpand="1"/>
      <p:bldP spid="10" grpId="0"/>
      <p:bldP spid="10" grpId="1" uiExpan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F144D182-68AA-4043-85C2-3CCE73E9D758}"/>
              </a:ext>
            </a:extLst>
          </p:cNvPr>
          <p:cNvCxnSpPr>
            <a:cxnSpLocks/>
          </p:cNvCxnSpPr>
          <p:nvPr/>
        </p:nvCxnSpPr>
        <p:spPr>
          <a:xfrm>
            <a:off x="2262517" y="5035078"/>
            <a:ext cx="0" cy="983188"/>
          </a:xfrm>
          <a:prstGeom prst="line">
            <a:avLst/>
          </a:prstGeom>
          <a:ln w="57150">
            <a:solidFill>
              <a:srgbClr val="F47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FAC17307-FDAE-458B-9044-7E88C42420C7}"/>
              </a:ext>
            </a:extLst>
          </p:cNvPr>
          <p:cNvCxnSpPr>
            <a:cxnSpLocks/>
          </p:cNvCxnSpPr>
          <p:nvPr/>
        </p:nvCxnSpPr>
        <p:spPr>
          <a:xfrm>
            <a:off x="425090" y="5035078"/>
            <a:ext cx="0" cy="983188"/>
          </a:xfrm>
          <a:prstGeom prst="line">
            <a:avLst/>
          </a:prstGeom>
          <a:ln w="57150">
            <a:solidFill>
              <a:srgbClr val="F47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A783AE57-243E-40E5-9ACB-E82FD647DCE3}"/>
              </a:ext>
            </a:extLst>
          </p:cNvPr>
          <p:cNvCxnSpPr>
            <a:cxnSpLocks/>
          </p:cNvCxnSpPr>
          <p:nvPr/>
        </p:nvCxnSpPr>
        <p:spPr>
          <a:xfrm>
            <a:off x="2262517" y="3069474"/>
            <a:ext cx="0" cy="983188"/>
          </a:xfrm>
          <a:prstGeom prst="line">
            <a:avLst/>
          </a:prstGeom>
          <a:ln w="57150">
            <a:solidFill>
              <a:srgbClr val="F47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>
            <a:extLst>
              <a:ext uri="{FF2B5EF4-FFF2-40B4-BE49-F238E27FC236}">
                <a16:creationId xmlns:a16="http://schemas.microsoft.com/office/drawing/2014/main" id="{45BD74A3-BE07-482A-B8A1-0D206EFBE224}"/>
              </a:ext>
            </a:extLst>
          </p:cNvPr>
          <p:cNvCxnSpPr>
            <a:cxnSpLocks/>
          </p:cNvCxnSpPr>
          <p:nvPr/>
        </p:nvCxnSpPr>
        <p:spPr>
          <a:xfrm>
            <a:off x="425090" y="3069474"/>
            <a:ext cx="0" cy="983188"/>
          </a:xfrm>
          <a:prstGeom prst="line">
            <a:avLst/>
          </a:prstGeom>
          <a:ln w="57150">
            <a:solidFill>
              <a:srgbClr val="F47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22">
            <a:extLst>
              <a:ext uri="{FF2B5EF4-FFF2-40B4-BE49-F238E27FC236}">
                <a16:creationId xmlns:a16="http://schemas.microsoft.com/office/drawing/2014/main" id="{568DCE42-4BD4-46C8-849F-8E7BC3AD91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25086"/>
            <a:ext cx="9144000" cy="232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42E774C9-351C-4A99-848A-A185D56116BA}"/>
              </a:ext>
            </a:extLst>
          </p:cNvPr>
          <p:cNvSpPr/>
          <p:nvPr/>
        </p:nvSpPr>
        <p:spPr>
          <a:xfrm>
            <a:off x="241540" y="865542"/>
            <a:ext cx="2191109" cy="738633"/>
          </a:xfrm>
          <a:prstGeom prst="roundRect">
            <a:avLst/>
          </a:prstGeom>
          <a:solidFill>
            <a:srgbClr val="F69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</a:rPr>
              <a:t>학습목표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708C63-1875-46D5-8AD5-57F641F90210}"/>
              </a:ext>
            </a:extLst>
          </p:cNvPr>
          <p:cNvSpPr txBox="1"/>
          <p:nvPr/>
        </p:nvSpPr>
        <p:spPr>
          <a:xfrm>
            <a:off x="2452061" y="988637"/>
            <a:ext cx="341151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600" b="1" dirty="0"/>
              <a:t>이 단원을 배우고 나면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7C5E6B42-DBB9-46DB-A3F0-2EA90D145FA5}"/>
              </a:ext>
            </a:extLst>
          </p:cNvPr>
          <p:cNvSpPr/>
          <p:nvPr/>
        </p:nvSpPr>
        <p:spPr>
          <a:xfrm>
            <a:off x="241540" y="1822241"/>
            <a:ext cx="2191109" cy="738633"/>
          </a:xfrm>
          <a:prstGeom prst="roundRect">
            <a:avLst/>
          </a:prstGeom>
          <a:solidFill>
            <a:srgbClr val="F69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</a:rPr>
              <a:t>생각열기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7AE2F7A-8C60-465A-B34B-0BCC6813C305}"/>
              </a:ext>
            </a:extLst>
          </p:cNvPr>
          <p:cNvSpPr txBox="1"/>
          <p:nvPr/>
        </p:nvSpPr>
        <p:spPr>
          <a:xfrm>
            <a:off x="2452061" y="1945336"/>
            <a:ext cx="673613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600" b="1" dirty="0"/>
              <a:t>‘</a:t>
            </a:r>
            <a:r>
              <a:rPr lang="ko-KR" altLang="en-US" sz="2600" b="1" dirty="0"/>
              <a:t>식품안전의 날</a:t>
            </a:r>
            <a:r>
              <a:rPr lang="en-US" altLang="ko-KR" sz="2600" b="1" dirty="0"/>
              <a:t>’</a:t>
            </a:r>
            <a:r>
              <a:rPr lang="ko-KR" altLang="en-US" sz="2600" b="1" dirty="0"/>
              <a:t>에 관해 알아보고 질문 답하기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AA27AFD6-6536-4A97-A737-194BD9986A4C}"/>
              </a:ext>
            </a:extLst>
          </p:cNvPr>
          <p:cNvSpPr/>
          <p:nvPr/>
        </p:nvSpPr>
        <p:spPr>
          <a:xfrm>
            <a:off x="241540" y="2778940"/>
            <a:ext cx="2191109" cy="738633"/>
          </a:xfrm>
          <a:prstGeom prst="roundRect">
            <a:avLst/>
          </a:prstGeom>
          <a:solidFill>
            <a:srgbClr val="F69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</a:rPr>
              <a:t>소단원 </a:t>
            </a:r>
            <a:r>
              <a:rPr lang="en-US" altLang="ko-KR" sz="2800" b="1" dirty="0">
                <a:solidFill>
                  <a:schemeClr val="bg1"/>
                </a:solidFill>
              </a:rPr>
              <a:t>1</a:t>
            </a:r>
            <a:endParaRPr lang="ko-KR" altLang="en-US" sz="2800" b="1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79A223-F9C1-4175-9431-6D391F54F313}"/>
              </a:ext>
            </a:extLst>
          </p:cNvPr>
          <p:cNvSpPr txBox="1"/>
          <p:nvPr/>
        </p:nvSpPr>
        <p:spPr>
          <a:xfrm>
            <a:off x="2452061" y="2902035"/>
            <a:ext cx="541205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600" b="1" dirty="0"/>
              <a:t>식생활에서 식품안전은 왜 중요할까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3FAB8D-111D-476E-A950-2267E81449FF}"/>
              </a:ext>
            </a:extLst>
          </p:cNvPr>
          <p:cNvSpPr txBox="1"/>
          <p:nvPr/>
        </p:nvSpPr>
        <p:spPr>
          <a:xfrm>
            <a:off x="241540" y="3660793"/>
            <a:ext cx="2191109" cy="544830"/>
          </a:xfrm>
          <a:prstGeom prst="roundRect">
            <a:avLst/>
          </a:prstGeom>
          <a:solidFill>
            <a:srgbClr val="D1E7C3"/>
          </a:solidFill>
          <a:ln w="9525">
            <a:noFill/>
          </a:ln>
        </p:spPr>
        <p:txBody>
          <a:bodyPr wrap="square" lIns="72000" rIns="72000" rtlCol="0" anchor="ctr">
            <a:spAutoFit/>
          </a:bodyPr>
          <a:lstStyle/>
          <a:p>
            <a:pPr algn="ctr"/>
            <a:r>
              <a:rPr lang="ko-KR" altLang="en-US" sz="2600" b="1" dirty="0">
                <a:solidFill>
                  <a:srgbClr val="434343"/>
                </a:solidFill>
                <a:latin typeface="+mj-ea"/>
                <a:ea typeface="+mj-ea"/>
              </a:rPr>
              <a:t>활동 </a:t>
            </a:r>
            <a:r>
              <a:rPr lang="en-US" altLang="ko-KR" sz="2600" b="1">
                <a:solidFill>
                  <a:srgbClr val="434343"/>
                </a:solidFill>
                <a:latin typeface="+mj-ea"/>
                <a:ea typeface="+mj-ea"/>
              </a:rPr>
              <a:t>1</a:t>
            </a:r>
            <a:endParaRPr lang="ko-KR" altLang="en-US" sz="2600" b="1" dirty="0">
              <a:solidFill>
                <a:srgbClr val="434343"/>
              </a:solidFill>
              <a:latin typeface="+mj-ea"/>
              <a:ea typeface="+mj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99A9A3-982A-4D56-891E-E8DBC584164A}"/>
              </a:ext>
            </a:extLst>
          </p:cNvPr>
          <p:cNvSpPr txBox="1"/>
          <p:nvPr/>
        </p:nvSpPr>
        <p:spPr>
          <a:xfrm>
            <a:off x="2452061" y="3702376"/>
            <a:ext cx="6069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434343"/>
                </a:solidFill>
              </a:rPr>
              <a:t>식생활이 지구 환경에 미치는 영향 알아보기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B4740928-3B4D-4E44-A948-10C5068E3B3C}"/>
              </a:ext>
            </a:extLst>
          </p:cNvPr>
          <p:cNvSpPr/>
          <p:nvPr/>
        </p:nvSpPr>
        <p:spPr>
          <a:xfrm>
            <a:off x="241540" y="4391373"/>
            <a:ext cx="2191109" cy="738633"/>
          </a:xfrm>
          <a:prstGeom prst="roundRect">
            <a:avLst/>
          </a:prstGeom>
          <a:solidFill>
            <a:srgbClr val="F69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</a:rPr>
              <a:t>소단원 </a:t>
            </a:r>
            <a:r>
              <a:rPr lang="en-US" altLang="ko-KR" sz="2800" b="1" dirty="0">
                <a:solidFill>
                  <a:schemeClr val="bg1"/>
                </a:solidFill>
              </a:rPr>
              <a:t>2</a:t>
            </a:r>
            <a:endParaRPr lang="ko-KR" altLang="en-US" sz="2800" b="1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B2A8717-068B-4F92-A963-EA27612DA3BA}"/>
              </a:ext>
            </a:extLst>
          </p:cNvPr>
          <p:cNvSpPr txBox="1"/>
          <p:nvPr/>
        </p:nvSpPr>
        <p:spPr>
          <a:xfrm>
            <a:off x="2452061" y="4542635"/>
            <a:ext cx="582082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600" b="1" dirty="0"/>
              <a:t>식품 위해요소에는 어떤 것들이 있을까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CA4B03A-F33C-43F7-83A7-8A882C1C56BD}"/>
              </a:ext>
            </a:extLst>
          </p:cNvPr>
          <p:cNvSpPr txBox="1"/>
          <p:nvPr/>
        </p:nvSpPr>
        <p:spPr>
          <a:xfrm>
            <a:off x="241540" y="5266381"/>
            <a:ext cx="2191109" cy="544830"/>
          </a:xfrm>
          <a:prstGeom prst="roundRect">
            <a:avLst/>
          </a:prstGeom>
          <a:solidFill>
            <a:srgbClr val="D1E7C3"/>
          </a:solidFill>
          <a:ln w="9525">
            <a:noFill/>
          </a:ln>
        </p:spPr>
        <p:txBody>
          <a:bodyPr wrap="square" lIns="72000" rIns="72000" rtlCol="0" anchor="ctr">
            <a:spAutoFit/>
          </a:bodyPr>
          <a:lstStyle/>
          <a:p>
            <a:pPr algn="ctr"/>
            <a:r>
              <a:rPr lang="ko-KR" altLang="en-US" sz="2600" b="1" dirty="0">
                <a:solidFill>
                  <a:srgbClr val="434343"/>
                </a:solidFill>
                <a:latin typeface="+mj-ea"/>
                <a:ea typeface="+mj-ea"/>
              </a:rPr>
              <a:t>활동 </a:t>
            </a:r>
            <a:r>
              <a:rPr lang="en-US" altLang="ko-KR" sz="2600" b="1" dirty="0">
                <a:solidFill>
                  <a:srgbClr val="434343"/>
                </a:solidFill>
                <a:latin typeface="+mj-ea"/>
                <a:ea typeface="+mj-ea"/>
              </a:rPr>
              <a:t>2</a:t>
            </a:r>
            <a:endParaRPr lang="ko-KR" altLang="en-US" sz="2600" b="1" dirty="0">
              <a:solidFill>
                <a:srgbClr val="434343"/>
              </a:solidFill>
              <a:latin typeface="+mj-ea"/>
              <a:ea typeface="+mj-ea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7E036D4-9CE3-4920-B356-0FA8DE820E7B}"/>
              </a:ext>
            </a:extLst>
          </p:cNvPr>
          <p:cNvSpPr txBox="1"/>
          <p:nvPr/>
        </p:nvSpPr>
        <p:spPr>
          <a:xfrm>
            <a:off x="2452061" y="5307964"/>
            <a:ext cx="51459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434343"/>
                </a:solidFill>
              </a:rPr>
              <a:t>식품 위해요소 사례 분석 및 조사하기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2B13795-DAAF-447E-8240-D10E0FD7220C}"/>
              </a:ext>
            </a:extLst>
          </p:cNvPr>
          <p:cNvSpPr txBox="1"/>
          <p:nvPr/>
        </p:nvSpPr>
        <p:spPr>
          <a:xfrm>
            <a:off x="241540" y="5938459"/>
            <a:ext cx="2191109" cy="544830"/>
          </a:xfrm>
          <a:prstGeom prst="roundRect">
            <a:avLst/>
          </a:prstGeom>
          <a:solidFill>
            <a:srgbClr val="D1E7C3"/>
          </a:solidFill>
          <a:ln w="9525">
            <a:noFill/>
          </a:ln>
        </p:spPr>
        <p:txBody>
          <a:bodyPr wrap="square" lIns="72000" rIns="72000" rtlCol="0" anchor="ctr">
            <a:spAutoFit/>
          </a:bodyPr>
          <a:lstStyle/>
          <a:p>
            <a:pPr algn="ctr"/>
            <a:r>
              <a:rPr lang="ko-KR" altLang="en-US" sz="2600" b="1" dirty="0">
                <a:solidFill>
                  <a:srgbClr val="434343"/>
                </a:solidFill>
                <a:latin typeface="+mj-ea"/>
                <a:ea typeface="+mj-ea"/>
              </a:rPr>
              <a:t>활동 </a:t>
            </a:r>
            <a:r>
              <a:rPr lang="en-US" altLang="ko-KR" sz="2600" b="1" dirty="0">
                <a:solidFill>
                  <a:srgbClr val="434343"/>
                </a:solidFill>
                <a:latin typeface="+mj-ea"/>
                <a:ea typeface="+mj-ea"/>
              </a:rPr>
              <a:t>3</a:t>
            </a:r>
            <a:endParaRPr lang="ko-KR" altLang="en-US" sz="2600" b="1" dirty="0">
              <a:solidFill>
                <a:srgbClr val="434343"/>
              </a:solidFill>
              <a:latin typeface="+mj-ea"/>
              <a:ea typeface="+mj-ea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729C5FF-090B-469F-A710-519D070BCF70}"/>
              </a:ext>
            </a:extLst>
          </p:cNvPr>
          <p:cNvSpPr txBox="1"/>
          <p:nvPr/>
        </p:nvSpPr>
        <p:spPr>
          <a:xfrm>
            <a:off x="2452061" y="5980042"/>
            <a:ext cx="4392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434343"/>
                </a:solidFill>
              </a:rPr>
              <a:t>식품안전 섭취 가이드 활용하기</a:t>
            </a:r>
          </a:p>
        </p:txBody>
      </p:sp>
    </p:spTree>
    <p:extLst>
      <p:ext uri="{BB962C8B-B14F-4D97-AF65-F5344CB8AC3E}">
        <p14:creationId xmlns:p14="http://schemas.microsoft.com/office/powerpoint/2010/main" val="37134194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3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식품안전 섭취 가이드 활용하기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04F3417-2EC2-4C8B-9ABD-537DEF795239}"/>
              </a:ext>
            </a:extLst>
          </p:cNvPr>
          <p:cNvSpPr txBox="1"/>
          <p:nvPr/>
        </p:nvSpPr>
        <p:spPr>
          <a:xfrm>
            <a:off x="612475" y="950205"/>
            <a:ext cx="8531525" cy="954107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2800" b="1" dirty="0">
                <a:latin typeface="+mn-ea"/>
              </a:rPr>
              <a:t>내가 먹는 식품은 안전할까</a:t>
            </a:r>
            <a:r>
              <a:rPr lang="en-US" altLang="ko-KR" sz="2800" b="1" dirty="0">
                <a:latin typeface="+mn-ea"/>
              </a:rPr>
              <a:t>? </a:t>
            </a:r>
            <a:r>
              <a:rPr lang="ko-KR" altLang="en-US" sz="2800" b="1" dirty="0">
                <a:latin typeface="+mn-ea"/>
              </a:rPr>
              <a:t>식품안전 섭취 가이드 프로그램을 통해 나의 어제 식단을 평가해 보자</a:t>
            </a:r>
            <a:r>
              <a:rPr lang="en-US" altLang="ko-KR" sz="2800" b="1" dirty="0">
                <a:latin typeface="+mn-ea"/>
              </a:rPr>
              <a:t>.</a:t>
            </a:r>
            <a:endParaRPr lang="en-US" altLang="ko-KR" sz="2800" b="1" i="0" u="none" strike="noStrike" baseline="0" dirty="0">
              <a:latin typeface="+mn-ea"/>
            </a:endParaRPr>
          </a:p>
        </p:txBody>
      </p:sp>
      <p:sp>
        <p:nvSpPr>
          <p:cNvPr id="12" name="Google Shape;11;p2">
            <a:extLst>
              <a:ext uri="{FF2B5EF4-FFF2-40B4-BE49-F238E27FC236}">
                <a16:creationId xmlns:a16="http://schemas.microsoft.com/office/drawing/2014/main" id="{8DC0CE05-9B8F-4798-A5A4-AEB11518AF78}"/>
              </a:ext>
            </a:extLst>
          </p:cNvPr>
          <p:cNvSpPr/>
          <p:nvPr/>
        </p:nvSpPr>
        <p:spPr>
          <a:xfrm rot="20974956">
            <a:off x="159023" y="1008322"/>
            <a:ext cx="425120" cy="425120"/>
          </a:xfrm>
          <a:prstGeom prst="donut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92C00CF-855D-47DC-A0F8-66BEEA24D855}"/>
              </a:ext>
            </a:extLst>
          </p:cNvPr>
          <p:cNvSpPr txBox="1"/>
          <p:nvPr/>
        </p:nvSpPr>
        <p:spPr>
          <a:xfrm>
            <a:off x="612475" y="2344707"/>
            <a:ext cx="8531525" cy="1062727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>
              <a:lnSpc>
                <a:spcPts val="4000"/>
              </a:lnSpc>
            </a:pPr>
            <a:r>
              <a:rPr lang="ko-KR" altLang="en-US" sz="2600" dirty="0">
                <a:solidFill>
                  <a:srgbClr val="434343"/>
                </a:solidFill>
                <a:latin typeface="+mn-ea"/>
                <a:hlinkClick r:id="rId2"/>
              </a:rPr>
              <a:t>링크</a:t>
            </a:r>
            <a:r>
              <a:rPr lang="en-US" altLang="ko-KR" sz="2600" dirty="0">
                <a:solidFill>
                  <a:srgbClr val="434343"/>
                </a:solidFill>
                <a:latin typeface="+mn-ea"/>
                <a:hlinkClick r:id="rId2"/>
              </a:rPr>
              <a:t>(https://www.foodsafetykorea.go.kr/guide)</a:t>
            </a:r>
            <a:r>
              <a:rPr lang="ko-KR" altLang="en-US" sz="2600" dirty="0">
                <a:solidFill>
                  <a:srgbClr val="434343"/>
                </a:solidFill>
                <a:latin typeface="+mn-ea"/>
              </a:rPr>
              <a:t>를 통해 식품안전 섭취 가이드 프로그램에 접속한다</a:t>
            </a:r>
            <a:r>
              <a:rPr lang="en-US" altLang="ko-KR" sz="2600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600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9A2E7273-7726-421E-8210-B5E4225CEB6A}"/>
              </a:ext>
            </a:extLst>
          </p:cNvPr>
          <p:cNvSpPr/>
          <p:nvPr/>
        </p:nvSpPr>
        <p:spPr>
          <a:xfrm>
            <a:off x="175383" y="2448878"/>
            <a:ext cx="392400" cy="392400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D82B3D-B445-4F3C-9C52-0FDBB91E7EFE}"/>
              </a:ext>
            </a:extLst>
          </p:cNvPr>
          <p:cNvSpPr txBox="1"/>
          <p:nvPr/>
        </p:nvSpPr>
        <p:spPr>
          <a:xfrm>
            <a:off x="612475" y="3952627"/>
            <a:ext cx="8531525" cy="492443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[</a:t>
            </a:r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일반 정보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] </a:t>
            </a:r>
            <a:r>
              <a:rPr lang="ko-KR" altLang="en-US" sz="2600" dirty="0">
                <a:solidFill>
                  <a:srgbClr val="434343"/>
                </a:solidFill>
                <a:latin typeface="+mn-ea"/>
              </a:rPr>
              <a:t>성별</a:t>
            </a:r>
            <a:r>
              <a:rPr lang="en-US" altLang="ko-KR" sz="2600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600" dirty="0">
                <a:solidFill>
                  <a:srgbClr val="434343"/>
                </a:solidFill>
                <a:latin typeface="+mn-ea"/>
              </a:rPr>
              <a:t>신장</a:t>
            </a:r>
            <a:r>
              <a:rPr lang="en-US" altLang="ko-KR" sz="2600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600" dirty="0">
                <a:solidFill>
                  <a:srgbClr val="434343"/>
                </a:solidFill>
                <a:latin typeface="+mn-ea"/>
              </a:rPr>
              <a:t>체중</a:t>
            </a:r>
            <a:r>
              <a:rPr lang="en-US" altLang="ko-KR" sz="2600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600" dirty="0">
                <a:solidFill>
                  <a:srgbClr val="434343"/>
                </a:solidFill>
                <a:latin typeface="+mn-ea"/>
              </a:rPr>
              <a:t>나이를 입력한다</a:t>
            </a:r>
            <a:r>
              <a:rPr lang="en-US" altLang="ko-KR" sz="2600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600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7" name="Google Shape;11;p2">
            <a:extLst>
              <a:ext uri="{FF2B5EF4-FFF2-40B4-BE49-F238E27FC236}">
                <a16:creationId xmlns:a16="http://schemas.microsoft.com/office/drawing/2014/main" id="{0DE4B18A-6437-4C64-85C7-24B4EE559189}"/>
              </a:ext>
            </a:extLst>
          </p:cNvPr>
          <p:cNvSpPr/>
          <p:nvPr/>
        </p:nvSpPr>
        <p:spPr>
          <a:xfrm>
            <a:off x="175383" y="4002648"/>
            <a:ext cx="392400" cy="392400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7834526D-C12D-424B-B52F-AEBE79D5D35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2F4FD"/>
              </a:clrFrom>
              <a:clrTo>
                <a:srgbClr val="E2F4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5383" y="4655505"/>
            <a:ext cx="8723804" cy="1051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7308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3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식품안전 섭취 가이드 활용하기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92C00CF-855D-47DC-A0F8-66BEEA24D855}"/>
              </a:ext>
            </a:extLst>
          </p:cNvPr>
          <p:cNvSpPr txBox="1"/>
          <p:nvPr/>
        </p:nvSpPr>
        <p:spPr>
          <a:xfrm>
            <a:off x="612475" y="2509515"/>
            <a:ext cx="8531525" cy="1062727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>
              <a:lnSpc>
                <a:spcPts val="4000"/>
              </a:lnSpc>
            </a:pP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[</a:t>
            </a:r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섭취량 확인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] </a:t>
            </a:r>
            <a:r>
              <a:rPr lang="ko-KR" altLang="en-US" sz="2600" dirty="0">
                <a:solidFill>
                  <a:srgbClr val="434343"/>
                </a:solidFill>
                <a:latin typeface="+mn-ea"/>
              </a:rPr>
              <a:t>성별과 연령대에 필요한 에너지 섭취량 대비 몇 </a:t>
            </a:r>
            <a:r>
              <a:rPr lang="en-US" altLang="ko-KR" sz="2600" dirty="0">
                <a:solidFill>
                  <a:srgbClr val="434343"/>
                </a:solidFill>
                <a:latin typeface="+mn-ea"/>
              </a:rPr>
              <a:t>%</a:t>
            </a:r>
            <a:r>
              <a:rPr lang="ko-KR" altLang="en-US" sz="2600" dirty="0">
                <a:solidFill>
                  <a:srgbClr val="434343"/>
                </a:solidFill>
                <a:latin typeface="+mn-ea"/>
              </a:rPr>
              <a:t>를 섭취했는지 확인한다</a:t>
            </a:r>
            <a:r>
              <a:rPr lang="en-US" altLang="ko-KR" sz="2600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600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9A2E7273-7726-421E-8210-B5E4225CEB6A}"/>
              </a:ext>
            </a:extLst>
          </p:cNvPr>
          <p:cNvSpPr/>
          <p:nvPr/>
        </p:nvSpPr>
        <p:spPr>
          <a:xfrm>
            <a:off x="175383" y="2616143"/>
            <a:ext cx="392400" cy="392400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0E745B5A-5BDE-4335-AF27-8C2C2AF2F8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E2F4FD"/>
              </a:clrFrom>
              <a:clrTo>
                <a:srgbClr val="E2F4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1347" y="3806327"/>
            <a:ext cx="8721306" cy="68472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82554624-3A44-4A38-8E18-91BACA765E38}"/>
              </a:ext>
            </a:extLst>
          </p:cNvPr>
          <p:cNvSpPr txBox="1"/>
          <p:nvPr/>
        </p:nvSpPr>
        <p:spPr>
          <a:xfrm>
            <a:off x="612475" y="953189"/>
            <a:ext cx="8531525" cy="1062727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>
              <a:lnSpc>
                <a:spcPts val="4000"/>
              </a:lnSpc>
            </a:pP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[</a:t>
            </a:r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식사 정보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] </a:t>
            </a:r>
            <a:r>
              <a:rPr lang="ko-KR" altLang="en-US" sz="2600" dirty="0">
                <a:solidFill>
                  <a:srgbClr val="434343"/>
                </a:solidFill>
                <a:latin typeface="+mn-ea"/>
              </a:rPr>
              <a:t>어제 먹은 아침</a:t>
            </a:r>
            <a:r>
              <a:rPr lang="en-US" altLang="ko-KR" sz="2600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600" dirty="0">
                <a:solidFill>
                  <a:srgbClr val="434343"/>
                </a:solidFill>
                <a:latin typeface="+mn-ea"/>
              </a:rPr>
              <a:t>점심</a:t>
            </a:r>
            <a:r>
              <a:rPr lang="en-US" altLang="ko-KR" sz="2600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600" dirty="0">
                <a:solidFill>
                  <a:srgbClr val="434343"/>
                </a:solidFill>
                <a:latin typeface="+mn-ea"/>
              </a:rPr>
              <a:t>저녁 식사와 간식 메뉴를 떠올려 식사 정보에 입력한다</a:t>
            </a:r>
            <a:r>
              <a:rPr lang="en-US" altLang="ko-KR" sz="2600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600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4" name="Google Shape;11;p2">
            <a:extLst>
              <a:ext uri="{FF2B5EF4-FFF2-40B4-BE49-F238E27FC236}">
                <a16:creationId xmlns:a16="http://schemas.microsoft.com/office/drawing/2014/main" id="{5B1912CE-50C7-43C4-808E-55360527F392}"/>
              </a:ext>
            </a:extLst>
          </p:cNvPr>
          <p:cNvSpPr/>
          <p:nvPr/>
        </p:nvSpPr>
        <p:spPr>
          <a:xfrm>
            <a:off x="175383" y="1077482"/>
            <a:ext cx="392400" cy="392400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B9D3DE6-04EC-4D70-AE8B-1E1242B56437}"/>
              </a:ext>
            </a:extLst>
          </p:cNvPr>
          <p:cNvSpPr txBox="1"/>
          <p:nvPr/>
        </p:nvSpPr>
        <p:spPr>
          <a:xfrm>
            <a:off x="612475" y="4993281"/>
            <a:ext cx="8531525" cy="1292662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[</a:t>
            </a:r>
            <a:r>
              <a:rPr lang="ko-KR" altLang="en-US" sz="2600" b="1" dirty="0">
                <a:solidFill>
                  <a:srgbClr val="434343"/>
                </a:solidFill>
                <a:latin typeface="+mn-ea"/>
              </a:rPr>
              <a:t>섭취량 결과</a:t>
            </a:r>
            <a:r>
              <a:rPr lang="en-US" altLang="ko-KR" sz="2600" b="1" dirty="0">
                <a:solidFill>
                  <a:srgbClr val="434343"/>
                </a:solidFill>
                <a:latin typeface="+mn-ea"/>
              </a:rPr>
              <a:t>] </a:t>
            </a:r>
            <a:r>
              <a:rPr lang="ko-KR" altLang="en-US" sz="2600" dirty="0">
                <a:solidFill>
                  <a:srgbClr val="434343"/>
                </a:solidFill>
                <a:latin typeface="+mn-ea"/>
              </a:rPr>
              <a:t>유해 물질 노출</a:t>
            </a:r>
            <a:r>
              <a:rPr lang="en-US" altLang="ko-KR" sz="2600" dirty="0">
                <a:solidFill>
                  <a:srgbClr val="434343"/>
                </a:solidFill>
                <a:latin typeface="+mn-ea"/>
              </a:rPr>
              <a:t>(</a:t>
            </a:r>
            <a:r>
              <a:rPr lang="ko-KR" altLang="en-US" sz="2600" dirty="0">
                <a:solidFill>
                  <a:srgbClr val="434343"/>
                </a:solidFill>
                <a:latin typeface="+mn-ea"/>
              </a:rPr>
              <a:t>섭취</a:t>
            </a:r>
            <a:r>
              <a:rPr lang="en-US" altLang="ko-KR" sz="2600" dirty="0">
                <a:solidFill>
                  <a:srgbClr val="434343"/>
                </a:solidFill>
                <a:latin typeface="+mn-ea"/>
              </a:rPr>
              <a:t>) </a:t>
            </a:r>
            <a:r>
              <a:rPr lang="ko-KR" altLang="en-US" sz="2600" dirty="0">
                <a:solidFill>
                  <a:srgbClr val="434343"/>
                </a:solidFill>
                <a:latin typeface="+mn-ea"/>
              </a:rPr>
              <a:t>수준 결과 및 안전 섭취 가이드와 영양 섭취 평가 결과를 확인하여 앞으로</a:t>
            </a:r>
          </a:p>
          <a:p>
            <a:pPr latinLnBrk="1"/>
            <a:r>
              <a:rPr lang="ko-KR" altLang="en-US" sz="2600" dirty="0">
                <a:solidFill>
                  <a:srgbClr val="434343"/>
                </a:solidFill>
                <a:latin typeface="+mn-ea"/>
              </a:rPr>
              <a:t>의 식단 구성에 참고한다</a:t>
            </a:r>
            <a:r>
              <a:rPr lang="en-US" altLang="ko-KR" sz="2600" dirty="0">
                <a:solidFill>
                  <a:srgbClr val="434343"/>
                </a:solidFill>
                <a:latin typeface="+mn-ea"/>
              </a:rPr>
              <a:t>.</a:t>
            </a:r>
            <a:endParaRPr lang="en-US" altLang="ko-KR" sz="2600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26" name="Google Shape;11;p2">
            <a:extLst>
              <a:ext uri="{FF2B5EF4-FFF2-40B4-BE49-F238E27FC236}">
                <a16:creationId xmlns:a16="http://schemas.microsoft.com/office/drawing/2014/main" id="{25CF5C36-7339-472F-B580-17BA2312C2B1}"/>
              </a:ext>
            </a:extLst>
          </p:cNvPr>
          <p:cNvSpPr/>
          <p:nvPr/>
        </p:nvSpPr>
        <p:spPr>
          <a:xfrm>
            <a:off x="175383" y="5043302"/>
            <a:ext cx="392400" cy="392400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sz="2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45128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FD83CA5F-572B-489E-8F31-0B14010A8CD5}"/>
              </a:ext>
            </a:extLst>
          </p:cNvPr>
          <p:cNvSpPr/>
          <p:nvPr/>
        </p:nvSpPr>
        <p:spPr>
          <a:xfrm>
            <a:off x="69012" y="0"/>
            <a:ext cx="1276661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800" b="1" dirty="0">
                <a:solidFill>
                  <a:srgbClr val="F15955"/>
                </a:solidFill>
                <a:latin typeface="+mj-ea"/>
                <a:ea typeface="+mj-ea"/>
              </a:rPr>
              <a:t>활동 </a:t>
            </a:r>
            <a:r>
              <a:rPr lang="en-US" altLang="ko-KR" sz="2800" b="1" dirty="0">
                <a:solidFill>
                  <a:srgbClr val="F15955"/>
                </a:solidFill>
                <a:latin typeface="+mj-ea"/>
                <a:ea typeface="+mj-ea"/>
              </a:rPr>
              <a:t>3</a:t>
            </a:r>
            <a:endParaRPr sz="2800" b="1" dirty="0">
              <a:solidFill>
                <a:srgbClr val="F15955"/>
              </a:solidFill>
              <a:latin typeface="+mj-ea"/>
              <a:ea typeface="+mj-ea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DACA81B-7012-49AA-AA8F-C4352CEA9D92}"/>
              </a:ext>
            </a:extLst>
          </p:cNvPr>
          <p:cNvSpPr/>
          <p:nvPr/>
        </p:nvSpPr>
        <p:spPr>
          <a:xfrm>
            <a:off x="1345673" y="0"/>
            <a:ext cx="7798327" cy="776377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000" b="1" dirty="0">
                <a:solidFill>
                  <a:schemeClr val="bg1"/>
                </a:solidFill>
                <a:latin typeface="+mj-ea"/>
                <a:ea typeface="+mj-ea"/>
              </a:rPr>
              <a:t>식품안전 섭취 가이드 활용하기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481C9276-2F60-4469-9F24-95C9041ACC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E2F4FD"/>
              </a:clrFrom>
              <a:clrTo>
                <a:srgbClr val="E2F4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1155" y="953189"/>
            <a:ext cx="8763454" cy="5559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6267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1;p2">
            <a:extLst>
              <a:ext uri="{FF2B5EF4-FFF2-40B4-BE49-F238E27FC236}">
                <a16:creationId xmlns:a16="http://schemas.microsoft.com/office/drawing/2014/main" id="{04C5563B-CE5C-456D-8BD0-3902586EB0D1}"/>
              </a:ext>
            </a:extLst>
          </p:cNvPr>
          <p:cNvSpPr/>
          <p:nvPr/>
        </p:nvSpPr>
        <p:spPr>
          <a:xfrm>
            <a:off x="48" y="6728608"/>
            <a:ext cx="9143952" cy="129391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latin typeface="+mj-ea"/>
              <a:ea typeface="+mj-ea"/>
            </a:endParaRPr>
          </a:p>
        </p:txBody>
      </p:sp>
      <p:sp>
        <p:nvSpPr>
          <p:cNvPr id="23" name="Google Shape;9;p2">
            <a:extLst>
              <a:ext uri="{FF2B5EF4-FFF2-40B4-BE49-F238E27FC236}">
                <a16:creationId xmlns:a16="http://schemas.microsoft.com/office/drawing/2014/main" id="{8D102781-7076-4BC0-B944-B18C8DC8DC2F}"/>
              </a:ext>
            </a:extLst>
          </p:cNvPr>
          <p:cNvSpPr/>
          <p:nvPr/>
        </p:nvSpPr>
        <p:spPr>
          <a:xfrm>
            <a:off x="0" y="-4174"/>
            <a:ext cx="9144000" cy="34462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2" name="Google Shape;374;p27">
            <a:extLst>
              <a:ext uri="{FF2B5EF4-FFF2-40B4-BE49-F238E27FC236}">
                <a16:creationId xmlns:a16="http://schemas.microsoft.com/office/drawing/2014/main" id="{802B561C-C2D1-4EBF-B898-10A9A2B0B3DC}"/>
              </a:ext>
            </a:extLst>
          </p:cNvPr>
          <p:cNvSpPr txBox="1">
            <a:spLocks/>
          </p:cNvSpPr>
          <p:nvPr/>
        </p:nvSpPr>
        <p:spPr>
          <a:xfrm>
            <a:off x="1306200" y="2301490"/>
            <a:ext cx="6531600" cy="2364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65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defRPr sz="5200" b="1" i="0" u="none" strike="noStrike" cap="none">
                <a:solidFill>
                  <a:srgbClr val="434343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85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tabLst/>
              <a:defRPr/>
            </a:pPr>
            <a:r>
              <a:rPr lang="ko-KR" altLang="en-US" sz="7000" kern="0" dirty="0">
                <a:latin typeface="+mj-ea"/>
                <a:ea typeface="+mj-ea"/>
              </a:rPr>
              <a:t>단원이</a:t>
            </a:r>
            <a:endParaRPr lang="en-US" altLang="ko-KR" sz="7000" kern="0" dirty="0">
              <a:latin typeface="+mj-ea"/>
              <a:ea typeface="+mj-ea"/>
            </a:endParaRPr>
          </a:p>
          <a:p>
            <a:pPr marL="0" marR="0" lvl="0" indent="0" algn="ctr" defTabSz="914400" rtl="0" eaLnBrk="1" fontAlgn="auto" latinLnBrk="0" hangingPunct="1">
              <a:lnSpc>
                <a:spcPts val="85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Rokkitt"/>
              <a:buNone/>
              <a:tabLst/>
              <a:defRPr/>
            </a:pPr>
            <a:r>
              <a:rPr lang="ko-KR" altLang="en-US" sz="7000" kern="0" dirty="0">
                <a:latin typeface="+mj-ea"/>
                <a:ea typeface="+mj-ea"/>
              </a:rPr>
              <a:t>끝났습니다</a:t>
            </a:r>
            <a:r>
              <a:rPr lang="en-US" altLang="ko-KR" sz="7000" kern="0" dirty="0">
                <a:latin typeface="+mj-ea"/>
                <a:ea typeface="+mj-ea"/>
              </a:rPr>
              <a:t>.</a:t>
            </a:r>
            <a:endParaRPr kumimoji="0" lang="en-US" sz="7000" b="1" i="0" u="none" strike="noStrike" kern="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+mj-ea"/>
              <a:ea typeface="+mj-ea"/>
              <a:sym typeface="Rokkitt"/>
            </a:endParaRPr>
          </a:p>
        </p:txBody>
      </p:sp>
      <p:grpSp>
        <p:nvGrpSpPr>
          <p:cNvPr id="62" name="그룹 61">
            <a:extLst>
              <a:ext uri="{FF2B5EF4-FFF2-40B4-BE49-F238E27FC236}">
                <a16:creationId xmlns:a16="http://schemas.microsoft.com/office/drawing/2014/main" id="{2A2C4B88-CA8A-4216-B52F-D384B790FB50}"/>
              </a:ext>
            </a:extLst>
          </p:cNvPr>
          <p:cNvGrpSpPr/>
          <p:nvPr/>
        </p:nvGrpSpPr>
        <p:grpSpPr>
          <a:xfrm>
            <a:off x="1000125" y="3182247"/>
            <a:ext cx="7013815" cy="1948551"/>
            <a:chOff x="1000125" y="3175899"/>
            <a:chExt cx="7013815" cy="1948551"/>
          </a:xfrm>
        </p:grpSpPr>
        <p:cxnSp>
          <p:nvCxnSpPr>
            <p:cNvPr id="55" name="직선 연결선 54">
              <a:extLst>
                <a:ext uri="{FF2B5EF4-FFF2-40B4-BE49-F238E27FC236}">
                  <a16:creationId xmlns:a16="http://schemas.microsoft.com/office/drawing/2014/main" id="{636A28C8-7EF1-41B3-A654-CA7A491F3A5B}"/>
                </a:ext>
              </a:extLst>
            </p:cNvPr>
            <p:cNvCxnSpPr/>
            <p:nvPr/>
          </p:nvCxnSpPr>
          <p:spPr>
            <a:xfrm>
              <a:off x="1000125" y="3175899"/>
              <a:ext cx="0" cy="1932676"/>
            </a:xfrm>
            <a:prstGeom prst="line">
              <a:avLst/>
            </a:prstGeom>
            <a:ln w="28575">
              <a:solidFill>
                <a:srgbClr val="CAE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연결선 56">
              <a:extLst>
                <a:ext uri="{FF2B5EF4-FFF2-40B4-BE49-F238E27FC236}">
                  <a16:creationId xmlns:a16="http://schemas.microsoft.com/office/drawing/2014/main" id="{7BEC7588-2FB4-43E8-B65F-0BB724E7D6B5}"/>
                </a:ext>
              </a:extLst>
            </p:cNvPr>
            <p:cNvCxnSpPr>
              <a:cxnSpLocks/>
            </p:cNvCxnSpPr>
            <p:nvPr/>
          </p:nvCxnSpPr>
          <p:spPr>
            <a:xfrm>
              <a:off x="1000125" y="5124450"/>
              <a:ext cx="7013815" cy="0"/>
            </a:xfrm>
            <a:prstGeom prst="line">
              <a:avLst/>
            </a:prstGeom>
            <a:ln w="28575">
              <a:solidFill>
                <a:srgbClr val="CAE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직선 연결선 58">
              <a:extLst>
                <a:ext uri="{FF2B5EF4-FFF2-40B4-BE49-F238E27FC236}">
                  <a16:creationId xmlns:a16="http://schemas.microsoft.com/office/drawing/2014/main" id="{76BC24C0-59CE-4415-8CB1-DDEA88721D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13940" y="3191774"/>
              <a:ext cx="0" cy="1932676"/>
            </a:xfrm>
            <a:prstGeom prst="line">
              <a:avLst/>
            </a:prstGeom>
            <a:ln w="28575">
              <a:solidFill>
                <a:srgbClr val="CAE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그룹 75">
            <a:extLst>
              <a:ext uri="{FF2B5EF4-FFF2-40B4-BE49-F238E27FC236}">
                <a16:creationId xmlns:a16="http://schemas.microsoft.com/office/drawing/2014/main" id="{DB2DA9B4-6FD7-4B76-9DF5-54D13617506B}"/>
              </a:ext>
            </a:extLst>
          </p:cNvPr>
          <p:cNvGrpSpPr/>
          <p:nvPr/>
        </p:nvGrpSpPr>
        <p:grpSpPr>
          <a:xfrm flipV="1">
            <a:off x="1000125" y="1487919"/>
            <a:ext cx="7013815" cy="1947600"/>
            <a:chOff x="1000125" y="3175899"/>
            <a:chExt cx="7013815" cy="1948551"/>
          </a:xfrm>
        </p:grpSpPr>
        <p:cxnSp>
          <p:nvCxnSpPr>
            <p:cNvPr id="77" name="직선 연결선 76">
              <a:extLst>
                <a:ext uri="{FF2B5EF4-FFF2-40B4-BE49-F238E27FC236}">
                  <a16:creationId xmlns:a16="http://schemas.microsoft.com/office/drawing/2014/main" id="{3FAEEBA0-1147-49EB-A21B-F0152B199468}"/>
                </a:ext>
              </a:extLst>
            </p:cNvPr>
            <p:cNvCxnSpPr/>
            <p:nvPr/>
          </p:nvCxnSpPr>
          <p:spPr>
            <a:xfrm>
              <a:off x="1000125" y="3175899"/>
              <a:ext cx="0" cy="193267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id="{43D3F185-055A-43C8-A560-24D7C70738A2}"/>
                </a:ext>
              </a:extLst>
            </p:cNvPr>
            <p:cNvCxnSpPr>
              <a:cxnSpLocks/>
            </p:cNvCxnSpPr>
            <p:nvPr/>
          </p:nvCxnSpPr>
          <p:spPr>
            <a:xfrm>
              <a:off x="1000125" y="5124450"/>
              <a:ext cx="70138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직선 연결선 78">
              <a:extLst>
                <a:ext uri="{FF2B5EF4-FFF2-40B4-BE49-F238E27FC236}">
                  <a16:creationId xmlns:a16="http://schemas.microsoft.com/office/drawing/2014/main" id="{1BBE534F-CA28-4F0B-82CF-6B51B8FC579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13940" y="3191774"/>
              <a:ext cx="0" cy="193267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Google Shape;11;p2">
            <a:extLst>
              <a:ext uri="{FF2B5EF4-FFF2-40B4-BE49-F238E27FC236}">
                <a16:creationId xmlns:a16="http://schemas.microsoft.com/office/drawing/2014/main" id="{0EE9094A-775B-4C51-8541-B716921ECB11}"/>
              </a:ext>
            </a:extLst>
          </p:cNvPr>
          <p:cNvSpPr/>
          <p:nvPr/>
        </p:nvSpPr>
        <p:spPr>
          <a:xfrm>
            <a:off x="48" y="-5015"/>
            <a:ext cx="9143952" cy="143038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1312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E27DE5-4A80-44AB-A344-809C4D519AA9}"/>
              </a:ext>
            </a:extLst>
          </p:cNvPr>
          <p:cNvSpPr txBox="1"/>
          <p:nvPr/>
        </p:nvSpPr>
        <p:spPr>
          <a:xfrm>
            <a:off x="2165229" y="2273117"/>
            <a:ext cx="659919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000" b="1" i="0" u="none" strike="noStrike" baseline="0" dirty="0">
                <a:solidFill>
                  <a:srgbClr val="434343"/>
                </a:solidFill>
                <a:latin typeface="+mn-ea"/>
              </a:rPr>
              <a:t>식품 소비와 지구 환경이 </a:t>
            </a:r>
            <a:br>
              <a:rPr lang="en-US" altLang="ko-KR" sz="3000" b="1" i="0" u="none" strike="noStrike" baseline="0" dirty="0">
                <a:solidFill>
                  <a:srgbClr val="434343"/>
                </a:solidFill>
                <a:latin typeface="+mn-ea"/>
              </a:rPr>
            </a:br>
            <a:r>
              <a:rPr lang="ko-KR" altLang="en-US" sz="3000" b="1" i="0" u="none" strike="noStrike" baseline="0" dirty="0">
                <a:solidFill>
                  <a:srgbClr val="434343"/>
                </a:solidFill>
                <a:latin typeface="+mn-ea"/>
              </a:rPr>
              <a:t>식품안전에 미치는 영향을 </a:t>
            </a:r>
            <a:br>
              <a:rPr lang="en-US" altLang="ko-KR" sz="3000" b="1" i="0" u="none" strike="noStrike" baseline="0" dirty="0">
                <a:solidFill>
                  <a:srgbClr val="434343"/>
                </a:solidFill>
                <a:latin typeface="+mn-ea"/>
              </a:rPr>
            </a:br>
            <a:r>
              <a:rPr lang="ko-KR" altLang="en-US" sz="3000" b="1" i="0" u="none" strike="noStrike" baseline="0" dirty="0">
                <a:solidFill>
                  <a:srgbClr val="434343"/>
                </a:solidFill>
                <a:latin typeface="+mn-ea"/>
              </a:rPr>
              <a:t>설명할 수 있다</a:t>
            </a:r>
            <a:r>
              <a:rPr lang="en-US" altLang="ko-KR" sz="3000" b="1" i="0" u="none" strike="noStrike" baseline="0" dirty="0">
                <a:solidFill>
                  <a:srgbClr val="434343"/>
                </a:solidFill>
                <a:latin typeface="+mn-ea"/>
              </a:rPr>
              <a:t>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D155E4-EE92-43DD-8D8C-56B40D8A9F87}"/>
              </a:ext>
            </a:extLst>
          </p:cNvPr>
          <p:cNvSpPr txBox="1"/>
          <p:nvPr/>
        </p:nvSpPr>
        <p:spPr>
          <a:xfrm>
            <a:off x="2285999" y="4364482"/>
            <a:ext cx="659918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000" b="1" i="0" u="none" strike="noStrike" baseline="0" dirty="0">
                <a:solidFill>
                  <a:srgbClr val="434343"/>
                </a:solidFill>
                <a:latin typeface="+mn-ea"/>
              </a:rPr>
              <a:t>식품 위해요소의 종류를 알고</a:t>
            </a:r>
            <a:r>
              <a:rPr lang="en-US" altLang="ko-KR" sz="3000" b="1" i="0" u="none" strike="noStrike" baseline="0" dirty="0">
                <a:solidFill>
                  <a:srgbClr val="434343"/>
                </a:solidFill>
                <a:latin typeface="+mn-ea"/>
              </a:rPr>
              <a:t>, </a:t>
            </a:r>
            <a:br>
              <a:rPr lang="en-US" altLang="ko-KR" sz="3000" b="1" i="0" u="none" strike="noStrike" baseline="0" dirty="0">
                <a:solidFill>
                  <a:srgbClr val="434343"/>
                </a:solidFill>
                <a:latin typeface="+mn-ea"/>
              </a:rPr>
            </a:br>
            <a:r>
              <a:rPr lang="ko-KR" altLang="en-US" sz="3000" b="1" i="0" u="none" strike="noStrike" baseline="0" dirty="0">
                <a:solidFill>
                  <a:srgbClr val="434343"/>
                </a:solidFill>
                <a:latin typeface="+mn-ea"/>
              </a:rPr>
              <a:t>식품 위해요소가 식품안전에 </a:t>
            </a:r>
            <a:br>
              <a:rPr lang="en-US" altLang="ko-KR" sz="3000" b="1" i="0" u="none" strike="noStrike" baseline="0" dirty="0">
                <a:solidFill>
                  <a:srgbClr val="434343"/>
                </a:solidFill>
                <a:latin typeface="+mn-ea"/>
              </a:rPr>
            </a:br>
            <a:r>
              <a:rPr lang="ko-KR" altLang="en-US" sz="3000" b="1" i="0" u="none" strike="noStrike" baseline="0" dirty="0">
                <a:solidFill>
                  <a:srgbClr val="434343"/>
                </a:solidFill>
                <a:latin typeface="+mn-ea"/>
              </a:rPr>
              <a:t>미치는 영향을 추론할 수 있다</a:t>
            </a:r>
            <a:r>
              <a:rPr lang="en-US" altLang="ko-KR" sz="3000" b="1" i="0" u="none" strike="noStrike" baseline="0" dirty="0">
                <a:solidFill>
                  <a:srgbClr val="434343"/>
                </a:solidFill>
                <a:latin typeface="+mn-ea"/>
              </a:rPr>
              <a:t>.</a:t>
            </a:r>
          </a:p>
        </p:txBody>
      </p:sp>
      <p:sp>
        <p:nvSpPr>
          <p:cNvPr id="4" name="Freeform 35">
            <a:extLst>
              <a:ext uri="{FF2B5EF4-FFF2-40B4-BE49-F238E27FC236}">
                <a16:creationId xmlns:a16="http://schemas.microsoft.com/office/drawing/2014/main" id="{2745543F-6311-417A-B221-7FFE037F1E39}"/>
              </a:ext>
            </a:extLst>
          </p:cNvPr>
          <p:cNvSpPr>
            <a:spLocks/>
          </p:cNvSpPr>
          <p:nvPr/>
        </p:nvSpPr>
        <p:spPr bwMode="auto">
          <a:xfrm>
            <a:off x="1671068" y="4958684"/>
            <a:ext cx="285750" cy="288925"/>
          </a:xfrm>
          <a:custGeom>
            <a:avLst/>
            <a:gdLst>
              <a:gd name="T0" fmla="*/ 180 w 180"/>
              <a:gd name="T1" fmla="*/ 90 h 182"/>
              <a:gd name="T2" fmla="*/ 180 w 180"/>
              <a:gd name="T3" fmla="*/ 90 h 182"/>
              <a:gd name="T4" fmla="*/ 178 w 180"/>
              <a:gd name="T5" fmla="*/ 110 h 182"/>
              <a:gd name="T6" fmla="*/ 174 w 180"/>
              <a:gd name="T7" fmla="*/ 126 h 182"/>
              <a:gd name="T8" fmla="*/ 164 w 180"/>
              <a:gd name="T9" fmla="*/ 142 h 182"/>
              <a:gd name="T10" fmla="*/ 154 w 180"/>
              <a:gd name="T11" fmla="*/ 154 h 182"/>
              <a:gd name="T12" fmla="*/ 140 w 180"/>
              <a:gd name="T13" fmla="*/ 166 h 182"/>
              <a:gd name="T14" fmla="*/ 126 w 180"/>
              <a:gd name="T15" fmla="*/ 174 h 182"/>
              <a:gd name="T16" fmla="*/ 108 w 180"/>
              <a:gd name="T17" fmla="*/ 180 h 182"/>
              <a:gd name="T18" fmla="*/ 90 w 180"/>
              <a:gd name="T19" fmla="*/ 182 h 182"/>
              <a:gd name="T20" fmla="*/ 90 w 180"/>
              <a:gd name="T21" fmla="*/ 182 h 182"/>
              <a:gd name="T22" fmla="*/ 72 w 180"/>
              <a:gd name="T23" fmla="*/ 180 h 182"/>
              <a:gd name="T24" fmla="*/ 54 w 180"/>
              <a:gd name="T25" fmla="*/ 174 h 182"/>
              <a:gd name="T26" fmla="*/ 40 w 180"/>
              <a:gd name="T27" fmla="*/ 166 h 182"/>
              <a:gd name="T28" fmla="*/ 26 w 180"/>
              <a:gd name="T29" fmla="*/ 154 h 182"/>
              <a:gd name="T30" fmla="*/ 14 w 180"/>
              <a:gd name="T31" fmla="*/ 142 h 182"/>
              <a:gd name="T32" fmla="*/ 6 w 180"/>
              <a:gd name="T33" fmla="*/ 126 h 182"/>
              <a:gd name="T34" fmla="*/ 2 w 180"/>
              <a:gd name="T35" fmla="*/ 110 h 182"/>
              <a:gd name="T36" fmla="*/ 0 w 180"/>
              <a:gd name="T37" fmla="*/ 90 h 182"/>
              <a:gd name="T38" fmla="*/ 0 w 180"/>
              <a:gd name="T39" fmla="*/ 90 h 182"/>
              <a:gd name="T40" fmla="*/ 2 w 180"/>
              <a:gd name="T41" fmla="*/ 72 h 182"/>
              <a:gd name="T42" fmla="*/ 6 w 180"/>
              <a:gd name="T43" fmla="*/ 56 h 182"/>
              <a:gd name="T44" fmla="*/ 14 w 180"/>
              <a:gd name="T45" fmla="*/ 40 h 182"/>
              <a:gd name="T46" fmla="*/ 26 w 180"/>
              <a:gd name="T47" fmla="*/ 26 h 182"/>
              <a:gd name="T48" fmla="*/ 40 w 180"/>
              <a:gd name="T49" fmla="*/ 16 h 182"/>
              <a:gd name="T50" fmla="*/ 54 w 180"/>
              <a:gd name="T51" fmla="*/ 8 h 182"/>
              <a:gd name="T52" fmla="*/ 72 w 180"/>
              <a:gd name="T53" fmla="*/ 2 h 182"/>
              <a:gd name="T54" fmla="*/ 90 w 180"/>
              <a:gd name="T55" fmla="*/ 0 h 182"/>
              <a:gd name="T56" fmla="*/ 90 w 180"/>
              <a:gd name="T57" fmla="*/ 0 h 182"/>
              <a:gd name="T58" fmla="*/ 108 w 180"/>
              <a:gd name="T59" fmla="*/ 2 h 182"/>
              <a:gd name="T60" fmla="*/ 126 w 180"/>
              <a:gd name="T61" fmla="*/ 8 h 182"/>
              <a:gd name="T62" fmla="*/ 140 w 180"/>
              <a:gd name="T63" fmla="*/ 16 h 182"/>
              <a:gd name="T64" fmla="*/ 154 w 180"/>
              <a:gd name="T65" fmla="*/ 26 h 182"/>
              <a:gd name="T66" fmla="*/ 164 w 180"/>
              <a:gd name="T67" fmla="*/ 40 h 182"/>
              <a:gd name="T68" fmla="*/ 174 w 180"/>
              <a:gd name="T69" fmla="*/ 56 h 182"/>
              <a:gd name="T70" fmla="*/ 178 w 180"/>
              <a:gd name="T71" fmla="*/ 72 h 182"/>
              <a:gd name="T72" fmla="*/ 180 w 180"/>
              <a:gd name="T73" fmla="*/ 90 h 182"/>
              <a:gd name="T74" fmla="*/ 180 w 180"/>
              <a:gd name="T75" fmla="*/ 9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0" h="182">
                <a:moveTo>
                  <a:pt x="180" y="90"/>
                </a:moveTo>
                <a:lnTo>
                  <a:pt x="180" y="90"/>
                </a:lnTo>
                <a:lnTo>
                  <a:pt x="178" y="110"/>
                </a:lnTo>
                <a:lnTo>
                  <a:pt x="174" y="126"/>
                </a:lnTo>
                <a:lnTo>
                  <a:pt x="164" y="142"/>
                </a:lnTo>
                <a:lnTo>
                  <a:pt x="154" y="154"/>
                </a:lnTo>
                <a:lnTo>
                  <a:pt x="140" y="166"/>
                </a:lnTo>
                <a:lnTo>
                  <a:pt x="126" y="174"/>
                </a:lnTo>
                <a:lnTo>
                  <a:pt x="108" y="180"/>
                </a:lnTo>
                <a:lnTo>
                  <a:pt x="90" y="182"/>
                </a:lnTo>
                <a:lnTo>
                  <a:pt x="90" y="182"/>
                </a:lnTo>
                <a:lnTo>
                  <a:pt x="72" y="180"/>
                </a:lnTo>
                <a:lnTo>
                  <a:pt x="54" y="174"/>
                </a:lnTo>
                <a:lnTo>
                  <a:pt x="40" y="166"/>
                </a:lnTo>
                <a:lnTo>
                  <a:pt x="26" y="154"/>
                </a:lnTo>
                <a:lnTo>
                  <a:pt x="14" y="142"/>
                </a:lnTo>
                <a:lnTo>
                  <a:pt x="6" y="126"/>
                </a:lnTo>
                <a:lnTo>
                  <a:pt x="2" y="110"/>
                </a:lnTo>
                <a:lnTo>
                  <a:pt x="0" y="90"/>
                </a:lnTo>
                <a:lnTo>
                  <a:pt x="0" y="90"/>
                </a:lnTo>
                <a:lnTo>
                  <a:pt x="2" y="72"/>
                </a:lnTo>
                <a:lnTo>
                  <a:pt x="6" y="56"/>
                </a:lnTo>
                <a:lnTo>
                  <a:pt x="14" y="40"/>
                </a:lnTo>
                <a:lnTo>
                  <a:pt x="26" y="26"/>
                </a:lnTo>
                <a:lnTo>
                  <a:pt x="40" y="16"/>
                </a:lnTo>
                <a:lnTo>
                  <a:pt x="54" y="8"/>
                </a:lnTo>
                <a:lnTo>
                  <a:pt x="72" y="2"/>
                </a:lnTo>
                <a:lnTo>
                  <a:pt x="90" y="0"/>
                </a:lnTo>
                <a:lnTo>
                  <a:pt x="90" y="0"/>
                </a:lnTo>
                <a:lnTo>
                  <a:pt x="108" y="2"/>
                </a:lnTo>
                <a:lnTo>
                  <a:pt x="126" y="8"/>
                </a:lnTo>
                <a:lnTo>
                  <a:pt x="140" y="16"/>
                </a:lnTo>
                <a:lnTo>
                  <a:pt x="154" y="26"/>
                </a:lnTo>
                <a:lnTo>
                  <a:pt x="164" y="40"/>
                </a:lnTo>
                <a:lnTo>
                  <a:pt x="174" y="56"/>
                </a:lnTo>
                <a:lnTo>
                  <a:pt x="178" y="72"/>
                </a:lnTo>
                <a:lnTo>
                  <a:pt x="180" y="90"/>
                </a:lnTo>
                <a:lnTo>
                  <a:pt x="180" y="90"/>
                </a:lnTo>
                <a:close/>
              </a:path>
            </a:pathLst>
          </a:custGeom>
          <a:solidFill>
            <a:srgbClr val="F4777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" name="Freeform 35">
            <a:extLst>
              <a:ext uri="{FF2B5EF4-FFF2-40B4-BE49-F238E27FC236}">
                <a16:creationId xmlns:a16="http://schemas.microsoft.com/office/drawing/2014/main" id="{C91A74E7-7BA1-4E93-AC0E-AA997CF2F86B}"/>
              </a:ext>
            </a:extLst>
          </p:cNvPr>
          <p:cNvSpPr>
            <a:spLocks/>
          </p:cNvSpPr>
          <p:nvPr/>
        </p:nvSpPr>
        <p:spPr bwMode="auto">
          <a:xfrm>
            <a:off x="1671068" y="2636486"/>
            <a:ext cx="285750" cy="288925"/>
          </a:xfrm>
          <a:custGeom>
            <a:avLst/>
            <a:gdLst>
              <a:gd name="T0" fmla="*/ 180 w 180"/>
              <a:gd name="T1" fmla="*/ 90 h 182"/>
              <a:gd name="T2" fmla="*/ 180 w 180"/>
              <a:gd name="T3" fmla="*/ 90 h 182"/>
              <a:gd name="T4" fmla="*/ 178 w 180"/>
              <a:gd name="T5" fmla="*/ 110 h 182"/>
              <a:gd name="T6" fmla="*/ 174 w 180"/>
              <a:gd name="T7" fmla="*/ 126 h 182"/>
              <a:gd name="T8" fmla="*/ 164 w 180"/>
              <a:gd name="T9" fmla="*/ 142 h 182"/>
              <a:gd name="T10" fmla="*/ 154 w 180"/>
              <a:gd name="T11" fmla="*/ 154 h 182"/>
              <a:gd name="T12" fmla="*/ 140 w 180"/>
              <a:gd name="T13" fmla="*/ 166 h 182"/>
              <a:gd name="T14" fmla="*/ 126 w 180"/>
              <a:gd name="T15" fmla="*/ 174 h 182"/>
              <a:gd name="T16" fmla="*/ 108 w 180"/>
              <a:gd name="T17" fmla="*/ 180 h 182"/>
              <a:gd name="T18" fmla="*/ 90 w 180"/>
              <a:gd name="T19" fmla="*/ 182 h 182"/>
              <a:gd name="T20" fmla="*/ 90 w 180"/>
              <a:gd name="T21" fmla="*/ 182 h 182"/>
              <a:gd name="T22" fmla="*/ 72 w 180"/>
              <a:gd name="T23" fmla="*/ 180 h 182"/>
              <a:gd name="T24" fmla="*/ 54 w 180"/>
              <a:gd name="T25" fmla="*/ 174 h 182"/>
              <a:gd name="T26" fmla="*/ 40 w 180"/>
              <a:gd name="T27" fmla="*/ 166 h 182"/>
              <a:gd name="T28" fmla="*/ 26 w 180"/>
              <a:gd name="T29" fmla="*/ 154 h 182"/>
              <a:gd name="T30" fmla="*/ 14 w 180"/>
              <a:gd name="T31" fmla="*/ 142 h 182"/>
              <a:gd name="T32" fmla="*/ 6 w 180"/>
              <a:gd name="T33" fmla="*/ 126 h 182"/>
              <a:gd name="T34" fmla="*/ 2 w 180"/>
              <a:gd name="T35" fmla="*/ 110 h 182"/>
              <a:gd name="T36" fmla="*/ 0 w 180"/>
              <a:gd name="T37" fmla="*/ 90 h 182"/>
              <a:gd name="T38" fmla="*/ 0 w 180"/>
              <a:gd name="T39" fmla="*/ 90 h 182"/>
              <a:gd name="T40" fmla="*/ 2 w 180"/>
              <a:gd name="T41" fmla="*/ 72 h 182"/>
              <a:gd name="T42" fmla="*/ 6 w 180"/>
              <a:gd name="T43" fmla="*/ 56 h 182"/>
              <a:gd name="T44" fmla="*/ 14 w 180"/>
              <a:gd name="T45" fmla="*/ 40 h 182"/>
              <a:gd name="T46" fmla="*/ 26 w 180"/>
              <a:gd name="T47" fmla="*/ 26 h 182"/>
              <a:gd name="T48" fmla="*/ 40 w 180"/>
              <a:gd name="T49" fmla="*/ 16 h 182"/>
              <a:gd name="T50" fmla="*/ 54 w 180"/>
              <a:gd name="T51" fmla="*/ 8 h 182"/>
              <a:gd name="T52" fmla="*/ 72 w 180"/>
              <a:gd name="T53" fmla="*/ 2 h 182"/>
              <a:gd name="T54" fmla="*/ 90 w 180"/>
              <a:gd name="T55" fmla="*/ 0 h 182"/>
              <a:gd name="T56" fmla="*/ 90 w 180"/>
              <a:gd name="T57" fmla="*/ 0 h 182"/>
              <a:gd name="T58" fmla="*/ 108 w 180"/>
              <a:gd name="T59" fmla="*/ 2 h 182"/>
              <a:gd name="T60" fmla="*/ 126 w 180"/>
              <a:gd name="T61" fmla="*/ 8 h 182"/>
              <a:gd name="T62" fmla="*/ 140 w 180"/>
              <a:gd name="T63" fmla="*/ 16 h 182"/>
              <a:gd name="T64" fmla="*/ 154 w 180"/>
              <a:gd name="T65" fmla="*/ 26 h 182"/>
              <a:gd name="T66" fmla="*/ 164 w 180"/>
              <a:gd name="T67" fmla="*/ 40 h 182"/>
              <a:gd name="T68" fmla="*/ 174 w 180"/>
              <a:gd name="T69" fmla="*/ 56 h 182"/>
              <a:gd name="T70" fmla="*/ 178 w 180"/>
              <a:gd name="T71" fmla="*/ 72 h 182"/>
              <a:gd name="T72" fmla="*/ 180 w 180"/>
              <a:gd name="T73" fmla="*/ 90 h 182"/>
              <a:gd name="T74" fmla="*/ 180 w 180"/>
              <a:gd name="T75" fmla="*/ 9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0" h="182">
                <a:moveTo>
                  <a:pt x="180" y="90"/>
                </a:moveTo>
                <a:lnTo>
                  <a:pt x="180" y="90"/>
                </a:lnTo>
                <a:lnTo>
                  <a:pt x="178" y="110"/>
                </a:lnTo>
                <a:lnTo>
                  <a:pt x="174" y="126"/>
                </a:lnTo>
                <a:lnTo>
                  <a:pt x="164" y="142"/>
                </a:lnTo>
                <a:lnTo>
                  <a:pt x="154" y="154"/>
                </a:lnTo>
                <a:lnTo>
                  <a:pt x="140" y="166"/>
                </a:lnTo>
                <a:lnTo>
                  <a:pt x="126" y="174"/>
                </a:lnTo>
                <a:lnTo>
                  <a:pt x="108" y="180"/>
                </a:lnTo>
                <a:lnTo>
                  <a:pt x="90" y="182"/>
                </a:lnTo>
                <a:lnTo>
                  <a:pt x="90" y="182"/>
                </a:lnTo>
                <a:lnTo>
                  <a:pt x="72" y="180"/>
                </a:lnTo>
                <a:lnTo>
                  <a:pt x="54" y="174"/>
                </a:lnTo>
                <a:lnTo>
                  <a:pt x="40" y="166"/>
                </a:lnTo>
                <a:lnTo>
                  <a:pt x="26" y="154"/>
                </a:lnTo>
                <a:lnTo>
                  <a:pt x="14" y="142"/>
                </a:lnTo>
                <a:lnTo>
                  <a:pt x="6" y="126"/>
                </a:lnTo>
                <a:lnTo>
                  <a:pt x="2" y="110"/>
                </a:lnTo>
                <a:lnTo>
                  <a:pt x="0" y="90"/>
                </a:lnTo>
                <a:lnTo>
                  <a:pt x="0" y="90"/>
                </a:lnTo>
                <a:lnTo>
                  <a:pt x="2" y="72"/>
                </a:lnTo>
                <a:lnTo>
                  <a:pt x="6" y="56"/>
                </a:lnTo>
                <a:lnTo>
                  <a:pt x="14" y="40"/>
                </a:lnTo>
                <a:lnTo>
                  <a:pt x="26" y="26"/>
                </a:lnTo>
                <a:lnTo>
                  <a:pt x="40" y="16"/>
                </a:lnTo>
                <a:lnTo>
                  <a:pt x="54" y="8"/>
                </a:lnTo>
                <a:lnTo>
                  <a:pt x="72" y="2"/>
                </a:lnTo>
                <a:lnTo>
                  <a:pt x="90" y="0"/>
                </a:lnTo>
                <a:lnTo>
                  <a:pt x="90" y="0"/>
                </a:lnTo>
                <a:lnTo>
                  <a:pt x="108" y="2"/>
                </a:lnTo>
                <a:lnTo>
                  <a:pt x="126" y="8"/>
                </a:lnTo>
                <a:lnTo>
                  <a:pt x="140" y="16"/>
                </a:lnTo>
                <a:lnTo>
                  <a:pt x="154" y="26"/>
                </a:lnTo>
                <a:lnTo>
                  <a:pt x="164" y="40"/>
                </a:lnTo>
                <a:lnTo>
                  <a:pt x="174" y="56"/>
                </a:lnTo>
                <a:lnTo>
                  <a:pt x="178" y="72"/>
                </a:lnTo>
                <a:lnTo>
                  <a:pt x="180" y="90"/>
                </a:lnTo>
                <a:lnTo>
                  <a:pt x="180" y="90"/>
                </a:lnTo>
                <a:close/>
              </a:path>
            </a:pathLst>
          </a:custGeom>
          <a:solidFill>
            <a:srgbClr val="F4777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2697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673B3C92-2612-4CF1-93AA-9B1BF569DCF3}"/>
              </a:ext>
            </a:extLst>
          </p:cNvPr>
          <p:cNvSpPr/>
          <p:nvPr/>
        </p:nvSpPr>
        <p:spPr>
          <a:xfrm>
            <a:off x="712757" y="1600698"/>
            <a:ext cx="8146571" cy="5058893"/>
          </a:xfrm>
          <a:prstGeom prst="roundRect">
            <a:avLst>
              <a:gd name="adj" fmla="val 4375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BD8638-3DFC-4FE3-BA9E-B0FDC92853B2}"/>
              </a:ext>
            </a:extLst>
          </p:cNvPr>
          <p:cNvSpPr txBox="1"/>
          <p:nvPr/>
        </p:nvSpPr>
        <p:spPr>
          <a:xfrm>
            <a:off x="2587878" y="253291"/>
            <a:ext cx="645449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000" b="1" i="0" u="none" strike="noStrike" baseline="0" dirty="0">
                <a:latin typeface="+mn-ea"/>
              </a:rPr>
              <a:t>‘식품안전의 </a:t>
            </a:r>
            <a:r>
              <a:rPr lang="ko-KR" altLang="en-US" sz="3000" b="1" i="0" u="none" strike="noStrike" baseline="0" dirty="0" err="1">
                <a:latin typeface="+mn-ea"/>
              </a:rPr>
              <a:t>날’에</a:t>
            </a:r>
            <a:r>
              <a:rPr lang="ko-KR" altLang="en-US" sz="3000" b="1" i="0" u="none" strike="noStrike" baseline="0" dirty="0">
                <a:latin typeface="+mn-ea"/>
              </a:rPr>
              <a:t> 관한 아래 내용을 보고 질문에 답해 보자</a:t>
            </a:r>
            <a:r>
              <a:rPr lang="en-US" altLang="ko-KR" sz="3000" b="1" i="0" u="none" strike="noStrike" baseline="0" dirty="0">
                <a:latin typeface="+mn-ea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9161AF-64A6-45D2-B132-942530893C0B}"/>
              </a:ext>
            </a:extLst>
          </p:cNvPr>
          <p:cNvSpPr txBox="1"/>
          <p:nvPr/>
        </p:nvSpPr>
        <p:spPr>
          <a:xfrm>
            <a:off x="773141" y="1712842"/>
            <a:ext cx="8051681" cy="4925556"/>
          </a:xfrm>
          <a:prstGeom prst="roundRect">
            <a:avLst>
              <a:gd name="adj" fmla="val 3482"/>
            </a:avLst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indent="266700" latinLnBrk="1"/>
            <a:r>
              <a:rPr lang="ko-KR" altLang="en-US" sz="2800" b="1" i="0" u="none" strike="noStrike" baseline="0" dirty="0">
                <a:solidFill>
                  <a:srgbClr val="434343"/>
                </a:solidFill>
                <a:latin typeface="+mn-ea"/>
              </a:rPr>
              <a:t>식품안전에 대한 국민의 관심을 높이고 식품안전사고를 예방하기 위해 정부에서는 매년 </a:t>
            </a:r>
            <a:r>
              <a:rPr lang="en-US" altLang="ko-KR" sz="2800" b="1" i="0" u="none" strike="noStrike" baseline="0" dirty="0">
                <a:solidFill>
                  <a:srgbClr val="434343"/>
                </a:solidFill>
                <a:latin typeface="+mn-ea"/>
              </a:rPr>
              <a:t>5</a:t>
            </a:r>
            <a:r>
              <a:rPr lang="ko-KR" altLang="en-US" sz="2800" b="1" i="0" u="none" strike="noStrike" baseline="0" dirty="0">
                <a:solidFill>
                  <a:srgbClr val="434343"/>
                </a:solidFill>
                <a:latin typeface="+mn-ea"/>
              </a:rPr>
              <a:t>월 </a:t>
            </a:r>
            <a:r>
              <a:rPr lang="en-US" altLang="ko-KR" sz="2800" b="1" i="0" u="none" strike="noStrike" baseline="0" dirty="0">
                <a:solidFill>
                  <a:srgbClr val="434343"/>
                </a:solidFill>
                <a:latin typeface="+mn-ea"/>
              </a:rPr>
              <a:t>14</a:t>
            </a:r>
            <a:r>
              <a:rPr lang="ko-KR" altLang="en-US" sz="2800" b="1" i="0" u="none" strike="noStrike" baseline="0" dirty="0">
                <a:solidFill>
                  <a:srgbClr val="434343"/>
                </a:solidFill>
                <a:latin typeface="+mn-ea"/>
              </a:rPr>
              <a:t>일을 ‘식품안전의 </a:t>
            </a:r>
            <a:r>
              <a:rPr lang="ko-KR" altLang="en-US" sz="2800" b="1" i="0" u="none" strike="noStrike" baseline="0" dirty="0" err="1">
                <a:solidFill>
                  <a:srgbClr val="434343"/>
                </a:solidFill>
                <a:latin typeface="+mn-ea"/>
              </a:rPr>
              <a:t>날’로</a:t>
            </a:r>
            <a:r>
              <a:rPr lang="ko-KR" altLang="en-US" sz="2800" b="1" i="0" u="none" strike="noStrike" baseline="0" dirty="0">
                <a:solidFill>
                  <a:srgbClr val="434343"/>
                </a:solidFill>
                <a:latin typeface="+mn-ea"/>
              </a:rPr>
              <a:t> 제정하고 식품안전 박람회 등 다양한 행사를 운영하고 있다</a:t>
            </a:r>
            <a:r>
              <a:rPr lang="en-US" altLang="ko-KR" sz="2800" b="1" i="0" u="none" strike="noStrike" baseline="0" dirty="0">
                <a:solidFill>
                  <a:srgbClr val="434343"/>
                </a:solidFill>
                <a:latin typeface="+mn-ea"/>
              </a:rPr>
              <a:t>. </a:t>
            </a:r>
            <a:r>
              <a:rPr lang="ko-KR" altLang="en-US" sz="2800" b="1" i="0" u="none" strike="noStrike" baseline="0" dirty="0">
                <a:solidFill>
                  <a:srgbClr val="434343"/>
                </a:solidFill>
                <a:latin typeface="+mn-ea"/>
              </a:rPr>
              <a:t>특히 식품안전 박람회에서는 식중독 예방 및 </a:t>
            </a:r>
            <a:r>
              <a:rPr lang="ko-KR" altLang="en-US" sz="2800" b="1" i="0" u="none" strike="noStrike" baseline="0" dirty="0" err="1">
                <a:solidFill>
                  <a:srgbClr val="434343"/>
                </a:solidFill>
                <a:latin typeface="+mn-ea"/>
              </a:rPr>
              <a:t>스마트해썹</a:t>
            </a:r>
            <a:r>
              <a:rPr lang="ko-KR" altLang="en-US" sz="2800" b="1" i="0" u="none" strike="noStrike" baseline="0" dirty="0">
                <a:solidFill>
                  <a:srgbClr val="434343"/>
                </a:solidFill>
                <a:latin typeface="+mn-ea"/>
              </a:rPr>
              <a:t> 체험관</a:t>
            </a:r>
            <a:r>
              <a:rPr lang="en-US" altLang="ko-KR" sz="2800" b="1" i="0" u="none" strike="noStrike" baseline="0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800" b="1" i="0" u="none" strike="noStrike" baseline="0" dirty="0">
                <a:solidFill>
                  <a:srgbClr val="434343"/>
                </a:solidFill>
                <a:latin typeface="+mn-ea"/>
              </a:rPr>
              <a:t>쿠킹 클래스</a:t>
            </a:r>
            <a:r>
              <a:rPr lang="en-US" altLang="ko-KR" sz="2800" b="1" i="0" u="none" strike="noStrike" baseline="0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800" b="1" i="0" u="none" strike="noStrike" baseline="0" dirty="0">
                <a:solidFill>
                  <a:srgbClr val="434343"/>
                </a:solidFill>
                <a:latin typeface="+mn-ea"/>
              </a:rPr>
              <a:t>식품안전 </a:t>
            </a:r>
            <a:r>
              <a:rPr lang="ko-KR" altLang="en-US" sz="2800" b="1" i="0" u="none" strike="noStrike" baseline="0" dirty="0" err="1">
                <a:solidFill>
                  <a:srgbClr val="434343"/>
                </a:solidFill>
                <a:latin typeface="+mn-ea"/>
              </a:rPr>
              <a:t>퀴즈쇼</a:t>
            </a:r>
            <a:r>
              <a:rPr lang="en-US" altLang="ko-KR" sz="2800" b="1" i="0" u="none" strike="noStrike" baseline="0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800" b="1" i="0" u="none" strike="noStrike" baseline="0" dirty="0">
                <a:solidFill>
                  <a:srgbClr val="434343"/>
                </a:solidFill>
                <a:latin typeface="+mn-ea"/>
              </a:rPr>
              <a:t>식품 산업체 등이 운영하는 먹거리 제공 부스 등 다양한 프로그램이 진행된다</a:t>
            </a:r>
            <a:r>
              <a:rPr lang="en-US" altLang="ko-KR" sz="2800" b="1" i="0" u="none" strike="noStrike" baseline="0" dirty="0">
                <a:solidFill>
                  <a:srgbClr val="434343"/>
                </a:solidFill>
                <a:latin typeface="+mn-ea"/>
              </a:rPr>
              <a:t>. </a:t>
            </a:r>
            <a:r>
              <a:rPr lang="ko-KR" altLang="en-US" sz="2800" b="1" i="0" u="none" strike="noStrike" baseline="0" dirty="0">
                <a:solidFill>
                  <a:srgbClr val="434343"/>
                </a:solidFill>
                <a:latin typeface="+mn-ea"/>
              </a:rPr>
              <a:t>식품안전의 날은 </a:t>
            </a:r>
            <a:r>
              <a:rPr lang="en-US" altLang="ko-KR" sz="2800" b="1" i="0" u="none" strike="noStrike" baseline="0" dirty="0">
                <a:solidFill>
                  <a:srgbClr val="434343"/>
                </a:solidFill>
                <a:latin typeface="+mn-ea"/>
              </a:rPr>
              <a:t>2002</a:t>
            </a:r>
            <a:r>
              <a:rPr lang="ko-KR" altLang="en-US" sz="2800" b="1" i="0" u="none" strike="noStrike" baseline="0" dirty="0">
                <a:solidFill>
                  <a:srgbClr val="434343"/>
                </a:solidFill>
                <a:latin typeface="+mn-ea"/>
              </a:rPr>
              <a:t>년에 처음 식품의약품안전처에서 제정하였고</a:t>
            </a:r>
            <a:r>
              <a:rPr lang="en-US" altLang="ko-KR" sz="2800" b="1" i="0" u="none" strike="noStrike" baseline="0" dirty="0">
                <a:solidFill>
                  <a:srgbClr val="434343"/>
                </a:solidFill>
                <a:latin typeface="+mn-ea"/>
              </a:rPr>
              <a:t>, 2016</a:t>
            </a:r>
            <a:r>
              <a:rPr lang="ko-KR" altLang="en-US" sz="2800" b="1" i="0" u="none" strike="noStrike" baseline="0" dirty="0">
                <a:solidFill>
                  <a:srgbClr val="434343"/>
                </a:solidFill>
                <a:latin typeface="+mn-ea"/>
              </a:rPr>
              <a:t>년 식품안전기본법 개정에 따라 법정기념일로 지정되었다</a:t>
            </a:r>
            <a:r>
              <a:rPr lang="en-US" altLang="ko-KR" sz="2800" b="1" i="0" u="none" strike="noStrike" baseline="0" dirty="0">
                <a:solidFill>
                  <a:srgbClr val="434343"/>
                </a:solidFill>
                <a:latin typeface="+mn-ea"/>
              </a:rPr>
              <a:t>. </a:t>
            </a:r>
            <a:endParaRPr lang="ko-KR" altLang="en-US" sz="2800" b="1" dirty="0">
              <a:solidFill>
                <a:srgbClr val="434343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46262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099E22-BFB3-4670-9854-E0B01EC74321}"/>
              </a:ext>
            </a:extLst>
          </p:cNvPr>
          <p:cNvSpPr txBox="1"/>
          <p:nvPr/>
        </p:nvSpPr>
        <p:spPr>
          <a:xfrm>
            <a:off x="2587878" y="253291"/>
            <a:ext cx="645449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000" b="1" i="0" u="none" strike="noStrike" baseline="0" dirty="0">
                <a:solidFill>
                  <a:srgbClr val="434343"/>
                </a:solidFill>
                <a:latin typeface="+mn-ea"/>
              </a:rPr>
              <a:t>‘식품안전의 </a:t>
            </a:r>
            <a:r>
              <a:rPr lang="ko-KR" altLang="en-US" sz="3000" b="1" i="0" u="none" strike="noStrike" baseline="0" dirty="0" err="1">
                <a:solidFill>
                  <a:srgbClr val="434343"/>
                </a:solidFill>
                <a:latin typeface="+mn-ea"/>
              </a:rPr>
              <a:t>날’에</a:t>
            </a:r>
            <a:r>
              <a:rPr lang="ko-KR" altLang="en-US" sz="3000" b="1" i="0" u="none" strike="noStrike" baseline="0" dirty="0">
                <a:solidFill>
                  <a:srgbClr val="434343"/>
                </a:solidFill>
                <a:latin typeface="+mn-ea"/>
              </a:rPr>
              <a:t> 관한 아래 내용을 보고 질문에 답해 보자</a:t>
            </a:r>
            <a:r>
              <a:rPr lang="en-US" altLang="ko-KR" sz="3000" b="1" i="0" u="none" strike="noStrike" baseline="0" dirty="0">
                <a:solidFill>
                  <a:srgbClr val="434343"/>
                </a:solidFill>
                <a:latin typeface="+mn-ea"/>
              </a:rPr>
              <a:t>.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BC0E552-BF87-44A1-AF78-22AE14F7E5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683" y="1733113"/>
            <a:ext cx="2868634" cy="2420788"/>
          </a:xfrm>
          <a:prstGeom prst="roundRect">
            <a:avLst>
              <a:gd name="adj" fmla="val 2367"/>
            </a:avLst>
          </a:prstGeom>
          <a:ln w="12700">
            <a:solidFill>
              <a:srgbClr val="093B72"/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DC510B9C-CBD5-4884-9D56-1C62FF0372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" t="-1207" r="-349" b="-1902"/>
          <a:stretch/>
        </p:blipFill>
        <p:spPr>
          <a:xfrm>
            <a:off x="583282" y="4278689"/>
            <a:ext cx="8415575" cy="2406019"/>
          </a:xfrm>
          <a:prstGeom prst="rect">
            <a:avLst/>
          </a:prstGeom>
        </p:spPr>
      </p:pic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E00CF282-73A5-42CA-893D-787F898AD069}"/>
              </a:ext>
            </a:extLst>
          </p:cNvPr>
          <p:cNvSpPr/>
          <p:nvPr/>
        </p:nvSpPr>
        <p:spPr>
          <a:xfrm>
            <a:off x="452673" y="1566250"/>
            <a:ext cx="8589703" cy="5187635"/>
          </a:xfrm>
          <a:prstGeom prst="roundRect">
            <a:avLst>
              <a:gd name="adj" fmla="val 2165"/>
            </a:avLst>
          </a:prstGeom>
          <a:noFill/>
          <a:ln>
            <a:solidFill>
              <a:srgbClr val="F58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73216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8E5294B-14B9-4310-A1B8-6289F5045C31}"/>
              </a:ext>
            </a:extLst>
          </p:cNvPr>
          <p:cNvSpPr txBox="1"/>
          <p:nvPr/>
        </p:nvSpPr>
        <p:spPr>
          <a:xfrm>
            <a:off x="2587878" y="253291"/>
            <a:ext cx="645449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000" b="1" i="0" u="none" strike="noStrike" baseline="0" dirty="0">
                <a:solidFill>
                  <a:srgbClr val="434343"/>
                </a:solidFill>
                <a:latin typeface="+mn-ea"/>
              </a:rPr>
              <a:t>‘식품안전의 </a:t>
            </a:r>
            <a:r>
              <a:rPr lang="ko-KR" altLang="en-US" sz="3000" b="1" i="0" u="none" strike="noStrike" baseline="0" dirty="0" err="1">
                <a:solidFill>
                  <a:srgbClr val="434343"/>
                </a:solidFill>
                <a:latin typeface="+mn-ea"/>
              </a:rPr>
              <a:t>날’에</a:t>
            </a:r>
            <a:r>
              <a:rPr lang="ko-KR" altLang="en-US" sz="3000" b="1" i="0" u="none" strike="noStrike" baseline="0" dirty="0">
                <a:solidFill>
                  <a:srgbClr val="434343"/>
                </a:solidFill>
                <a:latin typeface="+mn-ea"/>
              </a:rPr>
              <a:t> 관한 아래 내용을 보고 질문에 답해 보자</a:t>
            </a:r>
            <a:r>
              <a:rPr lang="en-US" altLang="ko-KR" sz="3000" b="1" i="0" u="none" strike="noStrike" baseline="0" dirty="0">
                <a:solidFill>
                  <a:srgbClr val="434343"/>
                </a:solidFill>
                <a:latin typeface="+mn-ea"/>
              </a:rPr>
              <a:t>.</a:t>
            </a: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C2FAA6CA-64E6-4EEC-8186-03166986736F}"/>
              </a:ext>
            </a:extLst>
          </p:cNvPr>
          <p:cNvSpPr/>
          <p:nvPr/>
        </p:nvSpPr>
        <p:spPr>
          <a:xfrm>
            <a:off x="679548" y="1754113"/>
            <a:ext cx="995868" cy="764800"/>
          </a:xfrm>
          <a:prstGeom prst="roundRect">
            <a:avLst/>
          </a:prstGeom>
          <a:ln w="57150">
            <a:solidFill>
              <a:srgbClr val="33996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rgbClr val="339966"/>
                </a:solidFill>
                <a:latin typeface="+mj-ea"/>
                <a:ea typeface="+mj-ea"/>
              </a:rPr>
              <a:t>질문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74DD18-443A-43F6-9328-86BB7312F4AE}"/>
              </a:ext>
            </a:extLst>
          </p:cNvPr>
          <p:cNvSpPr txBox="1"/>
          <p:nvPr/>
        </p:nvSpPr>
        <p:spPr>
          <a:xfrm>
            <a:off x="1923644" y="1659460"/>
            <a:ext cx="645449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800" b="1" i="0" u="none" strike="noStrike" baseline="0" dirty="0">
                <a:solidFill>
                  <a:srgbClr val="434343"/>
                </a:solidFill>
                <a:latin typeface="+mn-ea"/>
              </a:rPr>
              <a:t>‘</a:t>
            </a:r>
            <a:r>
              <a:rPr lang="ko-KR" altLang="en-US" sz="2800" b="1" i="0" u="none" strike="noStrike" baseline="0" dirty="0" err="1">
                <a:solidFill>
                  <a:srgbClr val="434343"/>
                </a:solidFill>
                <a:latin typeface="+mn-ea"/>
              </a:rPr>
              <a:t>식품안전’은</a:t>
            </a:r>
            <a:r>
              <a:rPr lang="ko-KR" altLang="en-US" sz="2800" b="1" i="0" u="none" strike="noStrike" baseline="0" dirty="0">
                <a:solidFill>
                  <a:srgbClr val="434343"/>
                </a:solidFill>
                <a:latin typeface="+mn-ea"/>
              </a:rPr>
              <a:t> 왜 중요할까</a:t>
            </a:r>
            <a:r>
              <a:rPr lang="en-US" altLang="ko-KR" sz="2800" b="1" i="0" u="none" strike="noStrike" baseline="0" dirty="0">
                <a:solidFill>
                  <a:srgbClr val="434343"/>
                </a:solidFill>
                <a:latin typeface="+mn-ea"/>
              </a:rPr>
              <a:t>? </a:t>
            </a:r>
            <a:br>
              <a:rPr lang="en-US" altLang="ko-KR" sz="2800" b="1" i="0" u="none" strike="noStrike" baseline="0" dirty="0">
                <a:solidFill>
                  <a:srgbClr val="434343"/>
                </a:solidFill>
                <a:latin typeface="+mn-ea"/>
              </a:rPr>
            </a:br>
            <a:r>
              <a:rPr lang="ko-KR" altLang="en-US" sz="2800" b="1" i="0" u="none" strike="noStrike" baseline="0" dirty="0">
                <a:solidFill>
                  <a:srgbClr val="434343"/>
                </a:solidFill>
                <a:latin typeface="+mn-ea"/>
              </a:rPr>
              <a:t>친구들과 함께 이야기해 보자</a:t>
            </a:r>
            <a:r>
              <a:rPr lang="en-US" altLang="ko-KR" sz="2800" b="1" i="0" u="none" strike="noStrike" baseline="0" dirty="0">
                <a:solidFill>
                  <a:srgbClr val="434343"/>
                </a:solidFill>
                <a:latin typeface="+mn-ea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879C38-5084-4153-B40F-F459D0C31FC6}"/>
              </a:ext>
            </a:extLst>
          </p:cNvPr>
          <p:cNvSpPr txBox="1"/>
          <p:nvPr/>
        </p:nvSpPr>
        <p:spPr>
          <a:xfrm>
            <a:off x="679548" y="3004073"/>
            <a:ext cx="8132863" cy="20942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4000"/>
              </a:lnSpc>
            </a:pPr>
            <a:r>
              <a:rPr lang="ko-KR" altLang="en-US" sz="2800" b="1" dirty="0">
                <a:solidFill>
                  <a:srgbClr val="C00000"/>
                </a:solidFill>
                <a:latin typeface="+mn-ea"/>
              </a:rPr>
              <a:t>우리가 건강한 삶을 유지하고 활기차게 생활하기 위해서는 무엇보다 오염되지 않은 안전한 식품을 </a:t>
            </a:r>
            <a:endParaRPr lang="en-US" altLang="ko-KR" sz="2800" b="1" dirty="0">
              <a:solidFill>
                <a:srgbClr val="C00000"/>
              </a:solidFill>
              <a:latin typeface="+mn-ea"/>
            </a:endParaRPr>
          </a:p>
          <a:p>
            <a:pPr latinLnBrk="1">
              <a:lnSpc>
                <a:spcPts val="4000"/>
              </a:lnSpc>
            </a:pPr>
            <a:r>
              <a:rPr lang="ko-KR" altLang="en-US" sz="2800" b="1" dirty="0">
                <a:solidFill>
                  <a:srgbClr val="C00000"/>
                </a:solidFill>
                <a:latin typeface="+mn-ea"/>
              </a:rPr>
              <a:t>섭취하는 것이 우선이기 때문에 식품안전이 중요하다</a:t>
            </a:r>
            <a:r>
              <a:rPr lang="en-US" altLang="ko-KR" sz="2800" b="1" dirty="0">
                <a:solidFill>
                  <a:srgbClr val="C00000"/>
                </a:solidFill>
                <a:latin typeface="+mn-ea"/>
              </a:rPr>
              <a:t>.</a:t>
            </a:r>
            <a:r>
              <a:rPr lang="ko-KR" altLang="en-US" sz="2800" b="1" dirty="0">
                <a:solidFill>
                  <a:srgbClr val="C00000"/>
                </a:solidFill>
                <a:latin typeface="+mn-e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8615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4D2C3188-CA1D-4BA1-8189-159F1789A9F2}"/>
              </a:ext>
            </a:extLst>
          </p:cNvPr>
          <p:cNvSpPr/>
          <p:nvPr/>
        </p:nvSpPr>
        <p:spPr>
          <a:xfrm>
            <a:off x="915506" y="5927086"/>
            <a:ext cx="7870135" cy="584776"/>
          </a:xfrm>
          <a:prstGeom prst="roundRect">
            <a:avLst>
              <a:gd name="adj" fmla="val 34901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E27E177F-24C2-41FD-9EB1-1FECAEF4F48D}"/>
              </a:ext>
            </a:extLst>
          </p:cNvPr>
          <p:cNvSpPr/>
          <p:nvPr/>
        </p:nvSpPr>
        <p:spPr>
          <a:xfrm>
            <a:off x="877053" y="3960407"/>
            <a:ext cx="7870134" cy="1134484"/>
          </a:xfrm>
          <a:prstGeom prst="roundRect">
            <a:avLst>
              <a:gd name="adj" fmla="val 10812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BDF13182-12CF-4C68-AB9A-EDA7E4ADBFC3}"/>
              </a:ext>
            </a:extLst>
          </p:cNvPr>
          <p:cNvSpPr/>
          <p:nvPr/>
        </p:nvSpPr>
        <p:spPr>
          <a:xfrm>
            <a:off x="915506" y="1593575"/>
            <a:ext cx="7831680" cy="1514703"/>
          </a:xfrm>
          <a:prstGeom prst="roundRect">
            <a:avLst>
              <a:gd name="adj" fmla="val 10421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F43B88-35E5-4962-AEA7-9CB28B3D6D94}"/>
              </a:ext>
            </a:extLst>
          </p:cNvPr>
          <p:cNvSpPr txBox="1"/>
          <p:nvPr/>
        </p:nvSpPr>
        <p:spPr>
          <a:xfrm>
            <a:off x="915506" y="1582716"/>
            <a:ext cx="7831680" cy="1532632"/>
          </a:xfrm>
          <a:prstGeom prst="roundRect">
            <a:avLst>
              <a:gd name="adj" fmla="val 12158"/>
            </a:avLst>
          </a:prstGeom>
          <a:noFill/>
        </p:spPr>
        <p:txBody>
          <a:bodyPr wrap="square" lIns="144000" rtlCol="0" anchor="ctr" anchorCtr="0">
            <a:sp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음식물을 섭취하는 것과 관련된 인간의 활동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marR="0" lvl="0" indent="-457200" algn="l" defTabSz="4572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sz="28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인간은 음식물을 통해 생명을 유지하고 건강하게 살아갈 에너지를 얻음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211FD4-9C2B-482F-8775-33F683FC95A8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식생활에서 식품안전은 왜 중요할까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?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5A878-A1F1-4D41-A6DD-6C981B43BEEC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1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4" name="Google Shape;11;p2">
            <a:extLst>
              <a:ext uri="{FF2B5EF4-FFF2-40B4-BE49-F238E27FC236}">
                <a16:creationId xmlns:a16="http://schemas.microsoft.com/office/drawing/2014/main" id="{3C0C951E-72BE-48B5-9349-B4B084F3F1CB}"/>
              </a:ext>
            </a:extLst>
          </p:cNvPr>
          <p:cNvSpPr/>
          <p:nvPr/>
        </p:nvSpPr>
        <p:spPr>
          <a:xfrm rot="20974956">
            <a:off x="370598" y="1005312"/>
            <a:ext cx="468000" cy="468000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A27270-A823-4AFD-A006-90B989775374}"/>
              </a:ext>
            </a:extLst>
          </p:cNvPr>
          <p:cNvSpPr txBox="1"/>
          <p:nvPr/>
        </p:nvSpPr>
        <p:spPr>
          <a:xfrm>
            <a:off x="915506" y="946925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식생활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7" name="Google Shape;11;p2">
            <a:extLst>
              <a:ext uri="{FF2B5EF4-FFF2-40B4-BE49-F238E27FC236}">
                <a16:creationId xmlns:a16="http://schemas.microsoft.com/office/drawing/2014/main" id="{B527BCC0-25BC-4229-812F-BC90CC077EC3}"/>
              </a:ext>
            </a:extLst>
          </p:cNvPr>
          <p:cNvSpPr/>
          <p:nvPr/>
        </p:nvSpPr>
        <p:spPr>
          <a:xfrm rot="20974956">
            <a:off x="370598" y="3402695"/>
            <a:ext cx="468000" cy="468000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A8FB7B-5EFD-43F6-B1E9-91A4E33E3A5F}"/>
              </a:ext>
            </a:extLst>
          </p:cNvPr>
          <p:cNvSpPr txBox="1"/>
          <p:nvPr/>
        </p:nvSpPr>
        <p:spPr>
          <a:xfrm>
            <a:off x="915506" y="3344308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건강한 식생활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5FFE77-FC11-4AC8-9C5D-4CFEFBB089CE}"/>
              </a:ext>
            </a:extLst>
          </p:cNvPr>
          <p:cNvSpPr txBox="1"/>
          <p:nvPr/>
        </p:nvSpPr>
        <p:spPr>
          <a:xfrm>
            <a:off x="877052" y="3941076"/>
            <a:ext cx="7934803" cy="1153814"/>
          </a:xfrm>
          <a:prstGeom prst="roundRect">
            <a:avLst/>
          </a:prstGeom>
          <a:noFill/>
        </p:spPr>
        <p:txBody>
          <a:bodyPr wrap="square" lIns="144000" rtlCol="0" anchor="ctr" anchorCtr="0">
            <a:noAutofit/>
          </a:bodyPr>
          <a:lstStyle/>
          <a:p>
            <a:pPr marL="0" marR="0" lvl="0" indent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영양소가 고루 </a:t>
            </a:r>
            <a:r>
              <a:rPr kumimoji="0" lang="ko-KR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갖추어진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안전한 식품을 적절한 양만큼 섭취하는 것에서 시작함</a:t>
            </a: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B2394740-0BD8-425E-BB60-117BD59582C4}"/>
              </a:ext>
            </a:extLst>
          </p:cNvPr>
          <p:cNvSpPr/>
          <p:nvPr/>
        </p:nvSpPr>
        <p:spPr>
          <a:xfrm rot="20974956">
            <a:off x="370599" y="5369375"/>
            <a:ext cx="468000" cy="468000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3371B0-7875-4235-B79F-8090AEB1F9CF}"/>
              </a:ext>
            </a:extLst>
          </p:cNvPr>
          <p:cNvSpPr txBox="1"/>
          <p:nvPr/>
        </p:nvSpPr>
        <p:spPr>
          <a:xfrm>
            <a:off x="915507" y="5310988"/>
            <a:ext cx="6454498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안전한 식품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D367C4E-E910-4A21-8C02-F474A300692A}"/>
              </a:ext>
            </a:extLst>
          </p:cNvPr>
          <p:cNvSpPr txBox="1"/>
          <p:nvPr/>
        </p:nvSpPr>
        <p:spPr>
          <a:xfrm>
            <a:off x="915506" y="5927087"/>
            <a:ext cx="4961511" cy="584775"/>
          </a:xfrm>
          <a:prstGeom prst="roundRect">
            <a:avLst/>
          </a:prstGeom>
          <a:solidFill>
            <a:srgbClr val="E7E6E6"/>
          </a:solidFill>
        </p:spPr>
        <p:txBody>
          <a:bodyPr wrap="none" lIns="144000" rtlCol="0" anchor="ctr" anchorCtr="0">
            <a:noAutofit/>
          </a:bodyPr>
          <a:lstStyle/>
          <a:p>
            <a:pPr marL="0" marR="0" lvl="0" indent="0" algn="l" defTabSz="4572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인체에 해를 주지 않는 식품</a:t>
            </a:r>
          </a:p>
        </p:txBody>
      </p:sp>
    </p:spTree>
    <p:extLst>
      <p:ext uri="{BB962C8B-B14F-4D97-AF65-F5344CB8AC3E}">
        <p14:creationId xmlns:p14="http://schemas.microsoft.com/office/powerpoint/2010/main" val="405828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4D040F45-BBB8-48D2-A82C-7D0D03425077}"/>
              </a:ext>
            </a:extLst>
          </p:cNvPr>
          <p:cNvSpPr/>
          <p:nvPr/>
        </p:nvSpPr>
        <p:spPr>
          <a:xfrm>
            <a:off x="979006" y="1660787"/>
            <a:ext cx="7832851" cy="2812732"/>
          </a:xfrm>
          <a:prstGeom prst="roundRect">
            <a:avLst>
              <a:gd name="adj" fmla="val 7048"/>
            </a:avLst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8F3B3E-C282-42F2-AC5F-01E799359F6C}"/>
              </a:ext>
            </a:extLst>
          </p:cNvPr>
          <p:cNvSpPr txBox="1"/>
          <p:nvPr/>
        </p:nvSpPr>
        <p:spPr>
          <a:xfrm>
            <a:off x="790575" y="62637"/>
            <a:ext cx="83534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식생활에서 식품안전은 왜 중요할까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?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949437-AC8A-45A2-ABDF-E7A518645AC9}"/>
              </a:ext>
            </a:extLst>
          </p:cNvPr>
          <p:cNvSpPr txBox="1"/>
          <p:nvPr/>
        </p:nvSpPr>
        <p:spPr>
          <a:xfrm>
            <a:off x="1" y="62637"/>
            <a:ext cx="790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16543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1</a:t>
            </a:r>
            <a:endParaRPr lang="ko-KR" altLang="en-US" dirty="0">
              <a:solidFill>
                <a:srgbClr val="216543"/>
              </a:solidFill>
            </a:endParaRPr>
          </a:p>
        </p:txBody>
      </p:sp>
      <p:sp>
        <p:nvSpPr>
          <p:cNvPr id="4" name="Google Shape;11;p2">
            <a:extLst>
              <a:ext uri="{FF2B5EF4-FFF2-40B4-BE49-F238E27FC236}">
                <a16:creationId xmlns:a16="http://schemas.microsoft.com/office/drawing/2014/main" id="{A7128464-FE49-476D-80F9-2FDE10EFDDC8}"/>
              </a:ext>
            </a:extLst>
          </p:cNvPr>
          <p:cNvSpPr/>
          <p:nvPr/>
        </p:nvSpPr>
        <p:spPr>
          <a:xfrm rot="20974956">
            <a:off x="370598" y="1028527"/>
            <a:ext cx="468000" cy="468000"/>
          </a:xfrm>
          <a:prstGeom prst="donut">
            <a:avLst/>
          </a:prstGeom>
          <a:solidFill>
            <a:srgbClr val="F58A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9CC316-A6F4-4142-99E8-914A2A5D4FDD}"/>
              </a:ext>
            </a:extLst>
          </p:cNvPr>
          <p:cNvSpPr txBox="1"/>
          <p:nvPr/>
        </p:nvSpPr>
        <p:spPr>
          <a:xfrm>
            <a:off x="915505" y="950207"/>
            <a:ext cx="7896351" cy="584775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pPr latinLnBrk="1"/>
            <a:r>
              <a:rPr lang="ko-KR" altLang="en-US" sz="3200" b="1" dirty="0">
                <a:solidFill>
                  <a:srgbClr val="434343"/>
                </a:solidFill>
                <a:latin typeface="+mn-ea"/>
              </a:rPr>
              <a:t>건강을 위협하는 문제들</a:t>
            </a:r>
            <a:endParaRPr lang="en-US" altLang="ko-KR" sz="32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80B07F-0126-4FF2-A3DC-30E13559D3E2}"/>
              </a:ext>
            </a:extLst>
          </p:cNvPr>
          <p:cNvSpPr txBox="1"/>
          <p:nvPr/>
        </p:nvSpPr>
        <p:spPr>
          <a:xfrm>
            <a:off x="979006" y="1660786"/>
            <a:ext cx="7832850" cy="2813209"/>
          </a:xfrm>
          <a:prstGeom prst="roundRect">
            <a:avLst>
              <a:gd name="adj" fmla="val 7236"/>
            </a:avLst>
          </a:prstGeom>
          <a:noFill/>
        </p:spPr>
        <p:txBody>
          <a:bodyPr wrap="square" lIns="144000" rtlCol="0" anchor="ctr" anchorCtr="0">
            <a:spAutoFit/>
          </a:bodyPr>
          <a:lstStyle/>
          <a:p>
            <a:pPr marL="457200" indent="-457200" latinLnBrk="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kumimoji="0" lang="ko-KR" alt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유통 과정에서 오염된 식품이나 잘못 보관하여 상한 식품의 섭취</a:t>
            </a:r>
            <a:endParaRPr kumimoji="0" lang="en-US" altLang="ko-KR" sz="2500" b="1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457200" indent="-457200" latinLnBrk="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500" b="1" dirty="0">
                <a:solidFill>
                  <a:srgbClr val="434343"/>
                </a:solidFill>
                <a:latin typeface="+mn-ea"/>
              </a:rPr>
              <a:t>당류</a:t>
            </a:r>
            <a:r>
              <a:rPr lang="en-US" altLang="ko-KR" sz="2500" b="1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500" b="1" dirty="0">
                <a:solidFill>
                  <a:srgbClr val="434343"/>
                </a:solidFill>
                <a:latin typeface="+mn-ea"/>
              </a:rPr>
              <a:t>나트륨</a:t>
            </a:r>
            <a:r>
              <a:rPr lang="en-US" altLang="ko-KR" sz="2500" b="1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500" b="1" dirty="0">
                <a:solidFill>
                  <a:srgbClr val="434343"/>
                </a:solidFill>
                <a:latin typeface="+mn-ea"/>
              </a:rPr>
              <a:t>카페인 등이 많이 함유된 식품의 지나친 섭취</a:t>
            </a:r>
            <a:endParaRPr lang="en-US" altLang="ko-KR" sz="2500" b="1" dirty="0">
              <a:solidFill>
                <a:srgbClr val="434343"/>
              </a:solidFill>
              <a:latin typeface="+mn-ea"/>
            </a:endParaRPr>
          </a:p>
          <a:p>
            <a:pPr marL="457200" indent="-457200" latinLnBrk="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500" b="1" dirty="0">
                <a:solidFill>
                  <a:srgbClr val="434343"/>
                </a:solidFill>
                <a:latin typeface="+mn-ea"/>
              </a:rPr>
              <a:t>조리 과정 중에 위생과 안전을 소홀히 하여 발생한 문제들</a:t>
            </a:r>
            <a:endParaRPr lang="en-US" altLang="ko-KR" sz="25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B29CC3-20B5-428D-91E2-3A525B56FB7F}"/>
              </a:ext>
            </a:extLst>
          </p:cNvPr>
          <p:cNvSpPr txBox="1"/>
          <p:nvPr/>
        </p:nvSpPr>
        <p:spPr>
          <a:xfrm>
            <a:off x="628650" y="5158108"/>
            <a:ext cx="8541982" cy="1440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600"/>
              </a:lnSpc>
            </a:pP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우리가 섭취하는 식품이 건강한 식생활에 </a:t>
            </a:r>
            <a:br>
              <a:rPr lang="en-US" altLang="ko-KR" sz="2800" b="1" dirty="0">
                <a:solidFill>
                  <a:srgbClr val="434343"/>
                </a:solidFill>
                <a:latin typeface="+mn-ea"/>
              </a:rPr>
            </a:b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도움이 될 수도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, 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혹은 해가 될 수도 있음을 인지하고 식품을 올바르게 선택하고 섭취할 수 있어야 함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 </a:t>
            </a:r>
            <a:endParaRPr lang="ko-KR" altLang="en-US" sz="2800" b="1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8" name="화살표: 아래쪽 7">
            <a:extLst>
              <a:ext uri="{FF2B5EF4-FFF2-40B4-BE49-F238E27FC236}">
                <a16:creationId xmlns:a16="http://schemas.microsoft.com/office/drawing/2014/main" id="{8937FF45-C976-41C8-ABA4-99E750621B20}"/>
              </a:ext>
            </a:extLst>
          </p:cNvPr>
          <p:cNvSpPr/>
          <p:nvPr/>
        </p:nvSpPr>
        <p:spPr>
          <a:xfrm>
            <a:off x="3670300" y="4533900"/>
            <a:ext cx="1816100" cy="563826"/>
          </a:xfrm>
          <a:prstGeom prst="downArrow">
            <a:avLst>
              <a:gd name="adj1" fmla="val 50000"/>
              <a:gd name="adj2" fmla="val 63515"/>
            </a:avLst>
          </a:prstGeom>
          <a:solidFill>
            <a:srgbClr val="F69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31618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1513</TotalTime>
  <Words>1435</Words>
  <Application>Microsoft Office PowerPoint</Application>
  <PresentationFormat>화면 슬라이드 쇼(4:3)</PresentationFormat>
  <Paragraphs>204</Paragraphs>
  <Slides>33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33</vt:i4>
      </vt:variant>
    </vt:vector>
  </HeadingPairs>
  <TitlesOfParts>
    <vt:vector size="40" baseType="lpstr">
      <vt:lpstr>Arimo</vt:lpstr>
      <vt:lpstr>Rokkitt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 지연</dc:creator>
  <cp:lastModifiedBy>김 지연</cp:lastModifiedBy>
  <cp:revision>75</cp:revision>
  <dcterms:created xsi:type="dcterms:W3CDTF">2021-02-16T08:40:53Z</dcterms:created>
  <dcterms:modified xsi:type="dcterms:W3CDTF">2021-05-04T07:35:57Z</dcterms:modified>
</cp:coreProperties>
</file>