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4" r:id="rId3"/>
    <p:sldId id="275" r:id="rId4"/>
    <p:sldId id="269" r:id="rId5"/>
    <p:sldId id="270" r:id="rId6"/>
    <p:sldId id="272" r:id="rId7"/>
    <p:sldId id="282" r:id="rId8"/>
    <p:sldId id="303" r:id="rId9"/>
    <p:sldId id="304" r:id="rId10"/>
    <p:sldId id="305" r:id="rId11"/>
    <p:sldId id="281" r:id="rId12"/>
    <p:sldId id="306" r:id="rId13"/>
    <p:sldId id="307" r:id="rId14"/>
    <p:sldId id="297" r:id="rId15"/>
    <p:sldId id="308" r:id="rId16"/>
    <p:sldId id="309" r:id="rId17"/>
    <p:sldId id="286" r:id="rId18"/>
    <p:sldId id="311" r:id="rId19"/>
    <p:sldId id="310" r:id="rId20"/>
    <p:sldId id="312" r:id="rId21"/>
    <p:sldId id="313" r:id="rId22"/>
    <p:sldId id="314" r:id="rId23"/>
    <p:sldId id="315" r:id="rId24"/>
    <p:sldId id="316" r:id="rId25"/>
    <p:sldId id="318" r:id="rId26"/>
    <p:sldId id="320" r:id="rId27"/>
    <p:sldId id="321" r:id="rId28"/>
    <p:sldId id="322" r:id="rId29"/>
    <p:sldId id="296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1" r:id="rId38"/>
    <p:sldId id="332" r:id="rId39"/>
    <p:sldId id="334" r:id="rId40"/>
    <p:sldId id="333" r:id="rId41"/>
    <p:sldId id="335" r:id="rId42"/>
    <p:sldId id="302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55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6C4"/>
    <a:srgbClr val="D2D2D2"/>
    <a:srgbClr val="F69E9C"/>
    <a:srgbClr val="D1E7C3"/>
    <a:srgbClr val="F7A5A3"/>
    <a:srgbClr val="F8ACAA"/>
    <a:srgbClr val="F47B78"/>
    <a:srgbClr val="F69492"/>
    <a:srgbClr val="CAE4BA"/>
    <a:srgbClr val="43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114"/>
      </p:cViewPr>
      <p:guideLst>
        <p:guide orient="horz" pos="595"/>
        <p:guide pos="55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610E515C-9994-41D1-AEEC-9CB4252B211B}"/>
              </a:ext>
            </a:extLst>
          </p:cNvPr>
          <p:cNvSpPr/>
          <p:nvPr userDrawn="1"/>
        </p:nvSpPr>
        <p:spPr>
          <a:xfrm>
            <a:off x="49" y="-12050"/>
            <a:ext cx="250118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/>
          </a:p>
        </p:txBody>
      </p:sp>
      <p:sp>
        <p:nvSpPr>
          <p:cNvPr id="5" name="Rectangle 33">
            <a:extLst>
              <a:ext uri="{FF2B5EF4-FFF2-40B4-BE49-F238E27FC236}">
                <a16:creationId xmlns:a16="http://schemas.microsoft.com/office/drawing/2014/main" id="{73D80FAC-1C81-48C0-A23D-6EE37FCEE97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50167" y="0"/>
            <a:ext cx="38215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540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72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5282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181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7703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5">
            <a:extLst>
              <a:ext uri="{FF2B5EF4-FFF2-40B4-BE49-F238E27FC236}">
                <a16:creationId xmlns:a16="http://schemas.microsoft.com/office/drawing/2014/main" id="{52FB302A-F1AE-4467-8DEA-B5F3B99C36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770559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4000" b="1">
                <a:solidFill>
                  <a:schemeClr val="bg1"/>
                </a:solidFill>
              </a:rPr>
              <a:t>목차</a:t>
            </a:r>
            <a:endParaRPr lang="ko-KR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50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3">
            <a:extLst>
              <a:ext uri="{FF2B5EF4-FFF2-40B4-BE49-F238E27FC236}">
                <a16:creationId xmlns:a16="http://schemas.microsoft.com/office/drawing/2014/main" id="{288CFF73-1965-4464-A4AC-F10F1E41721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6800" y="603250"/>
            <a:ext cx="8077200" cy="6254750"/>
          </a:xfrm>
          <a:prstGeom prst="rect">
            <a:avLst/>
          </a:prstGeom>
          <a:solidFill>
            <a:srgbClr val="EA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98A9C536-6B5F-4BA4-A224-19DF71AE749C}"/>
              </a:ext>
            </a:extLst>
          </p:cNvPr>
          <p:cNvSpPr/>
          <p:nvPr userDrawn="1"/>
        </p:nvSpPr>
        <p:spPr>
          <a:xfrm>
            <a:off x="1" y="-12050"/>
            <a:ext cx="345009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89413400-3C09-40D9-A964-1C0A98C0E1D6}"/>
              </a:ext>
            </a:extLst>
          </p:cNvPr>
          <p:cNvCxnSpPr>
            <a:cxnSpLocks/>
          </p:cNvCxnSpPr>
          <p:nvPr userDrawn="1"/>
        </p:nvCxnSpPr>
        <p:spPr>
          <a:xfrm>
            <a:off x="3838756" y="1293962"/>
            <a:ext cx="5305244" cy="0"/>
          </a:xfrm>
          <a:prstGeom prst="line">
            <a:avLst/>
          </a:prstGeom>
          <a:ln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B77DCE80-C779-4A35-A46D-0531166A3A98}"/>
              </a:ext>
            </a:extLst>
          </p:cNvPr>
          <p:cNvCxnSpPr>
            <a:cxnSpLocks/>
          </p:cNvCxnSpPr>
          <p:nvPr userDrawn="1"/>
        </p:nvCxnSpPr>
        <p:spPr>
          <a:xfrm>
            <a:off x="1813943" y="1610264"/>
            <a:ext cx="0" cy="5247736"/>
          </a:xfrm>
          <a:prstGeom prst="line">
            <a:avLst/>
          </a:prstGeom>
          <a:ln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25">
            <a:extLst>
              <a:ext uri="{FF2B5EF4-FFF2-40B4-BE49-F238E27FC236}">
                <a16:creationId xmlns:a16="http://schemas.microsoft.com/office/drawing/2014/main" id="{4B0CF0AD-3C1F-42E6-A6B3-9B1193E4A8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604513" y="888521"/>
            <a:ext cx="5408762" cy="770559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학습목표</a:t>
            </a:r>
            <a:r>
              <a:rPr lang="en-US" altLang="ko-KR" sz="3600" b="1" dirty="0">
                <a:solidFill>
                  <a:schemeClr val="bg1"/>
                </a:solidFill>
              </a:rPr>
              <a:t>: </a:t>
            </a:r>
            <a:r>
              <a:rPr lang="ko-KR" altLang="en-US" sz="2400" b="1" dirty="0">
                <a:solidFill>
                  <a:schemeClr val="bg1"/>
                </a:solidFill>
              </a:rPr>
              <a:t>이 단원을 배우고 나면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0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4D667017-7B71-498F-A361-A56BCD0683CB}"/>
              </a:ext>
            </a:extLst>
          </p:cNvPr>
          <p:cNvSpPr/>
          <p:nvPr userDrawn="1"/>
        </p:nvSpPr>
        <p:spPr>
          <a:xfrm>
            <a:off x="1" y="-12050"/>
            <a:ext cx="345009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CAE4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8" name="Rectangle 125">
            <a:extLst>
              <a:ext uri="{FF2B5EF4-FFF2-40B4-BE49-F238E27FC236}">
                <a16:creationId xmlns:a16="http://schemas.microsoft.com/office/drawing/2014/main" id="{E6F90CC5-108C-4301-9788-F1F8411386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1131" y="253291"/>
            <a:ext cx="2234243" cy="1015663"/>
          </a:xfrm>
          <a:prstGeom prst="rect">
            <a:avLst/>
          </a:prstGeom>
          <a:solidFill>
            <a:srgbClr val="F5827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>
                <a:solidFill>
                  <a:schemeClr val="bg1"/>
                </a:solidFill>
              </a:rPr>
              <a:t>생각 열기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91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2319D6CA-4F9A-4D4B-B152-93E6763C52DF}"/>
              </a:ext>
            </a:extLst>
          </p:cNvPr>
          <p:cNvSpPr/>
          <p:nvPr userDrawn="1"/>
        </p:nvSpPr>
        <p:spPr>
          <a:xfrm>
            <a:off x="48" y="0"/>
            <a:ext cx="9143952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ACF0DE66-F39A-44D7-B845-881CD238CF54}"/>
              </a:ext>
            </a:extLst>
          </p:cNvPr>
          <p:cNvSpPr/>
          <p:nvPr userDrawn="1"/>
        </p:nvSpPr>
        <p:spPr>
          <a:xfrm>
            <a:off x="0" y="0"/>
            <a:ext cx="759125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rgbClr val="216543"/>
              </a:solidFill>
              <a:latin typeface="+mj-ea"/>
              <a:ea typeface="+mj-ea"/>
            </a:endParaRPr>
          </a:p>
        </p:txBody>
      </p:sp>
      <p:sp>
        <p:nvSpPr>
          <p:cNvPr id="9" name="Rectangle 122">
            <a:extLst>
              <a:ext uri="{FF2B5EF4-FFF2-40B4-BE49-F238E27FC236}">
                <a16:creationId xmlns:a16="http://schemas.microsoft.com/office/drawing/2014/main" id="{2CE42459-FDCE-4EBA-8665-F4485EDD19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77024"/>
            <a:ext cx="9144000" cy="180975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2">
            <a:extLst>
              <a:ext uri="{FF2B5EF4-FFF2-40B4-BE49-F238E27FC236}">
                <a16:creationId xmlns:a16="http://schemas.microsoft.com/office/drawing/2014/main" id="{78013E53-2590-4B26-A481-EED7C10F43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77024"/>
            <a:ext cx="9144000" cy="180975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Rectangle 125">
            <a:extLst>
              <a:ext uri="{FF2B5EF4-FFF2-40B4-BE49-F238E27FC236}">
                <a16:creationId xmlns:a16="http://schemas.microsoft.com/office/drawing/2014/main" id="{88E4AC67-BB71-4C14-AC7F-522A85D364A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770559"/>
          </a:xfrm>
          <a:prstGeom prst="rect">
            <a:avLst/>
          </a:prstGeom>
          <a:solidFill>
            <a:srgbClr val="F58A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125">
            <a:extLst>
              <a:ext uri="{FF2B5EF4-FFF2-40B4-BE49-F238E27FC236}">
                <a16:creationId xmlns:a16="http://schemas.microsoft.com/office/drawing/2014/main" id="{5F42819D-CF42-4E11-87FD-F4541E22ED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145" y="0"/>
            <a:ext cx="1259408" cy="770559"/>
          </a:xfrm>
          <a:prstGeom prst="rect">
            <a:avLst/>
          </a:prstGeom>
          <a:solidFill>
            <a:srgbClr val="FAC7C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  </a:t>
            </a:r>
            <a:endParaRPr lang="en-US" altLang="ko-KR" sz="3600" b="1" dirty="0">
              <a:solidFill>
                <a:schemeClr val="bg1"/>
              </a:solidFill>
            </a:endParaRPr>
          </a:p>
          <a:p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368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995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309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520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9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6" r:id="rId3"/>
    <p:sldLayoutId id="2147483663" r:id="rId4"/>
    <p:sldLayoutId id="2147483662" r:id="rId5"/>
    <p:sldLayoutId id="2147483667" r:id="rId6"/>
    <p:sldLayoutId id="2147483665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&#47553;&#53356;&#50857;%20&#49836;&#46972;&#51060;&#46300;/25&#51901;%20&#51452;&#50836;%20&#49885;&#54408;%20&#54364;&#49884;%20&#49444;&#47749;-2.pptx" TargetMode="External"/><Relationship Id="rId3" Type="http://schemas.openxmlformats.org/officeDocument/2006/relationships/image" Target="../media/image5.png"/><Relationship Id="rId7" Type="http://schemas.openxmlformats.org/officeDocument/2006/relationships/hyperlink" Target="&#47553;&#53356;&#50857;%20&#49836;&#46972;&#51060;&#46300;/25&#51901;%20&#51452;&#50836;%20&#49885;&#54408;%20&#54364;&#49884;%20&#49444;&#47749;-3.pptx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6" Type="http://schemas.openxmlformats.org/officeDocument/2006/relationships/hyperlink" Target="&#47553;&#53356;&#50857;%20&#49836;&#46972;&#51060;&#46300;/25&#51901;%20&#51452;&#50836;%20&#49885;&#54408;%20&#54364;&#49884;%20&#49444;&#47749;-1.pptx" TargetMode="External"/><Relationship Id="rId5" Type="http://schemas.openxmlformats.org/officeDocument/2006/relationships/hyperlink" Target="&#47553;&#53356;&#50857;%20&#49836;&#46972;&#51060;&#46300;/24&#51901;%20&#51452;&#50836;%20&#49885;&#54408;%20&#54364;&#49884;%20&#49444;&#47749;-1.pptx" TargetMode="External"/><Relationship Id="rId4" Type="http://schemas.openxmlformats.org/officeDocument/2006/relationships/hyperlink" Target="&#47553;&#53356;&#50857;%20&#49836;&#46972;&#51060;&#46300;/24&#51901;%20&#51452;&#50836;%20&#49885;&#54408;%20&#54364;&#49884;%20&#49444;&#47749;-2.ppt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&#47553;&#53356;&#50857;%20&#49836;&#46972;&#51060;&#46300;/28&#51901;%20&#49885;&#54408;&#52392;&#44032;&#47932;%201&#51068;%20&#49453;&#52712;%20&#54728;&#50857;&#47049;%20&#50696;&#49884;.pptx" TargetMode="Externa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7232F75E-2161-4488-BC85-6EED4BE7812C}"/>
              </a:ext>
            </a:extLst>
          </p:cNvPr>
          <p:cNvSpPr/>
          <p:nvPr/>
        </p:nvSpPr>
        <p:spPr>
          <a:xfrm>
            <a:off x="48" y="-12050"/>
            <a:ext cx="9143952" cy="243333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22" name="Google Shape;9;p2">
            <a:extLst>
              <a:ext uri="{FF2B5EF4-FFF2-40B4-BE49-F238E27FC236}">
                <a16:creationId xmlns:a16="http://schemas.microsoft.com/office/drawing/2014/main" id="{D77FE2A3-6557-4F9A-B8B9-BFD14AF487E1}"/>
              </a:ext>
            </a:extLst>
          </p:cNvPr>
          <p:cNvSpPr/>
          <p:nvPr/>
        </p:nvSpPr>
        <p:spPr>
          <a:xfrm>
            <a:off x="0" y="3429000"/>
            <a:ext cx="9144000" cy="34462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74;p27">
            <a:extLst>
              <a:ext uri="{FF2B5EF4-FFF2-40B4-BE49-F238E27FC236}">
                <a16:creationId xmlns:a16="http://schemas.microsoft.com/office/drawing/2014/main" id="{B6F02D8C-E6EF-4E28-9CCA-6AA89CA9C58D}"/>
              </a:ext>
            </a:extLst>
          </p:cNvPr>
          <p:cNvSpPr txBox="1">
            <a:spLocks/>
          </p:cNvSpPr>
          <p:nvPr/>
        </p:nvSpPr>
        <p:spPr>
          <a:xfrm>
            <a:off x="1306200" y="2301490"/>
            <a:ext cx="6531600" cy="236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65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kumimoji="0" lang="ko-KR" altLang="en-US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식품안전과</a:t>
            </a:r>
            <a:br>
              <a:rPr kumimoji="0" lang="en-US" altLang="ko-KR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</a:br>
            <a:r>
              <a:rPr kumimoji="0" lang="ko-KR" altLang="en-US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건강</a:t>
            </a:r>
            <a:endParaRPr kumimoji="0" lang="en-US" sz="7000" b="1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+mj-ea"/>
              <a:ea typeface="+mj-ea"/>
              <a:sym typeface="Rokkitt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3A5D1957-A5E8-4144-A6A5-B655FD96B261}"/>
              </a:ext>
            </a:extLst>
          </p:cNvPr>
          <p:cNvGrpSpPr/>
          <p:nvPr/>
        </p:nvGrpSpPr>
        <p:grpSpPr>
          <a:xfrm>
            <a:off x="1000125" y="3182247"/>
            <a:ext cx="7013815" cy="1948551"/>
            <a:chOff x="1000125" y="3175899"/>
            <a:chExt cx="7013815" cy="1948551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1CDA23B9-BF2F-4830-BF72-6009740C13B3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D9EC30EB-2246-481C-BB8A-8CB56499A715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59F8CFAD-AF30-448F-88BF-1C551D8A25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0761A264-9FFF-4182-876A-4A9FD712EBDA}"/>
              </a:ext>
            </a:extLst>
          </p:cNvPr>
          <p:cNvGrpSpPr/>
          <p:nvPr/>
        </p:nvGrpSpPr>
        <p:grpSpPr>
          <a:xfrm flipV="1">
            <a:off x="1000125" y="1487919"/>
            <a:ext cx="7013815" cy="1947600"/>
            <a:chOff x="1000125" y="3175899"/>
            <a:chExt cx="7013815" cy="1948551"/>
          </a:xfrm>
        </p:grpSpPr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73B07788-4931-4C98-BCDA-9A5FE764D913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9AA6A74F-3E18-4F48-A3D2-7764344E2F66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074D90E2-A592-4C98-B8ED-9DC2F23B3B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Google Shape;11;p2">
            <a:extLst>
              <a:ext uri="{FF2B5EF4-FFF2-40B4-BE49-F238E27FC236}">
                <a16:creationId xmlns:a16="http://schemas.microsoft.com/office/drawing/2014/main" id="{53657919-B247-4DCA-94F0-69037ABDEF05}"/>
              </a:ext>
            </a:extLst>
          </p:cNvPr>
          <p:cNvSpPr/>
          <p:nvPr/>
        </p:nvSpPr>
        <p:spPr>
          <a:xfrm>
            <a:off x="48" y="6615141"/>
            <a:ext cx="9143952" cy="243333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14" name="Google Shape;375;p27">
            <a:extLst>
              <a:ext uri="{FF2B5EF4-FFF2-40B4-BE49-F238E27FC236}">
                <a16:creationId xmlns:a16="http://schemas.microsoft.com/office/drawing/2014/main" id="{5D5FFBBC-D370-4B1B-87C8-B28ADB05DD78}"/>
              </a:ext>
            </a:extLst>
          </p:cNvPr>
          <p:cNvSpPr txBox="1">
            <a:spLocks/>
          </p:cNvSpPr>
          <p:nvPr/>
        </p:nvSpPr>
        <p:spPr>
          <a:xfrm>
            <a:off x="3493025" y="6549683"/>
            <a:ext cx="2028014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㈜ </a:t>
            </a:r>
            <a:r>
              <a:rPr kumimoji="0" lang="ko-KR" altLang="en-US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삼양미디어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09214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58173B9-50F9-4F38-B147-8AA735CC0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251" y="2133600"/>
            <a:ext cx="3237465" cy="4390251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E211ED15-D0D0-421E-BEFE-F0E3B6BDA5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15439" t="5955" r="12758" b="7755"/>
          <a:stretch/>
        </p:blipFill>
        <p:spPr>
          <a:xfrm>
            <a:off x="4761789" y="2133600"/>
            <a:ext cx="2752242" cy="4076700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4D7B967E-CA64-446F-AD3F-313FE91370ED}"/>
              </a:ext>
            </a:extLst>
          </p:cNvPr>
          <p:cNvCxnSpPr>
            <a:cxnSpLocks/>
          </p:cNvCxnSpPr>
          <p:nvPr/>
        </p:nvCxnSpPr>
        <p:spPr>
          <a:xfrm>
            <a:off x="2070100" y="2395535"/>
            <a:ext cx="349133" cy="24061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표시란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5" name="Google Shape;375;p27">
            <a:extLst>
              <a:ext uri="{FF2B5EF4-FFF2-40B4-BE49-F238E27FC236}">
                <a16:creationId xmlns:a16="http://schemas.microsoft.com/office/drawing/2014/main" id="{C2E944A5-DFC0-470C-B5A7-B1217412142F}"/>
              </a:ext>
            </a:extLst>
          </p:cNvPr>
          <p:cNvSpPr txBox="1">
            <a:spLocks/>
          </p:cNvSpPr>
          <p:nvPr/>
        </p:nvSpPr>
        <p:spPr>
          <a:xfrm>
            <a:off x="3365500" y="967370"/>
            <a:ext cx="2429294" cy="525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주요 식품 표시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0273BA-68B4-4993-BCAD-4E64D22FF07E}"/>
              </a:ext>
            </a:extLst>
          </p:cNvPr>
          <p:cNvSpPr txBox="1"/>
          <p:nvPr/>
        </p:nvSpPr>
        <p:spPr>
          <a:xfrm>
            <a:off x="190500" y="4434517"/>
            <a:ext cx="1232534" cy="476726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221E1F"/>
                </a:solidFill>
                <a:latin typeface="+mn-ea"/>
              </a:rPr>
              <a:t>제품명</a:t>
            </a:r>
            <a:endParaRPr lang="en-US" altLang="ko-KR" sz="22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4" name="TextBox 23">
            <a:hlinkClick r:id="rId4" action="ppaction://hlinkpres?slideindex=1&amp;slidetitle="/>
            <a:extLst>
              <a:ext uri="{FF2B5EF4-FFF2-40B4-BE49-F238E27FC236}">
                <a16:creationId xmlns:a16="http://schemas.microsoft.com/office/drawing/2014/main" id="{2E2CD3A5-44FC-49AC-9D40-3AD291E9B54F}"/>
              </a:ext>
            </a:extLst>
          </p:cNvPr>
          <p:cNvSpPr txBox="1"/>
          <p:nvPr/>
        </p:nvSpPr>
        <p:spPr>
          <a:xfrm>
            <a:off x="212984" y="5488617"/>
            <a:ext cx="1232534" cy="476726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200" b="1" dirty="0" err="1">
                <a:solidFill>
                  <a:srgbClr val="221E1F"/>
                </a:solidFill>
                <a:latin typeface="+mn-ea"/>
              </a:rPr>
              <a:t>내용량</a:t>
            </a:r>
            <a:endParaRPr lang="en-US" altLang="ko-KR" sz="22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5" name="TextBox 24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CDC12E6F-C477-41B2-A969-487119FDE23F}"/>
              </a:ext>
            </a:extLst>
          </p:cNvPr>
          <p:cNvSpPr txBox="1"/>
          <p:nvPr/>
        </p:nvSpPr>
        <p:spPr>
          <a:xfrm>
            <a:off x="114300" y="1810549"/>
            <a:ext cx="1981200" cy="1225868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200" b="1" dirty="0" err="1">
                <a:solidFill>
                  <a:srgbClr val="221E1F"/>
                </a:solidFill>
                <a:latin typeface="+mn-ea"/>
              </a:rPr>
              <a:t>제조연월일</a:t>
            </a:r>
            <a:r>
              <a:rPr lang="en-US" altLang="ko-KR" sz="2200" b="1" dirty="0">
                <a:solidFill>
                  <a:srgbClr val="221E1F"/>
                </a:solidFill>
                <a:latin typeface="+mn-ea"/>
              </a:rPr>
              <a:t>,</a:t>
            </a:r>
          </a:p>
          <a:p>
            <a:pPr algn="ctr"/>
            <a:r>
              <a:rPr lang="ko-KR" altLang="en-US" sz="2200" b="1" dirty="0">
                <a:solidFill>
                  <a:srgbClr val="221E1F"/>
                </a:solidFill>
                <a:latin typeface="+mn-ea"/>
              </a:rPr>
              <a:t>유통기한</a:t>
            </a:r>
            <a:r>
              <a:rPr lang="en-US" altLang="ko-KR" sz="2200" b="1" dirty="0">
                <a:solidFill>
                  <a:srgbClr val="221E1F"/>
                </a:solidFill>
                <a:latin typeface="+mn-ea"/>
              </a:rPr>
              <a:t>,</a:t>
            </a:r>
          </a:p>
          <a:p>
            <a:pPr algn="ctr"/>
            <a:r>
              <a:rPr lang="ko-KR" altLang="en-US" sz="2200" b="1" dirty="0">
                <a:solidFill>
                  <a:srgbClr val="221E1F"/>
                </a:solidFill>
                <a:latin typeface="+mn-ea"/>
              </a:rPr>
              <a:t>품질유지기한</a:t>
            </a:r>
            <a:endParaRPr lang="en-US" altLang="ko-KR" sz="22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6" name="TextBox 25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264A5201-E0C9-489D-9D42-3B1F2CF08E2F}"/>
              </a:ext>
            </a:extLst>
          </p:cNvPr>
          <p:cNvSpPr txBox="1"/>
          <p:nvPr/>
        </p:nvSpPr>
        <p:spPr>
          <a:xfrm>
            <a:off x="6027706" y="1612504"/>
            <a:ext cx="1415331" cy="476726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200" b="1">
                <a:solidFill>
                  <a:srgbClr val="221E1F"/>
                </a:solidFill>
                <a:latin typeface="+mn-ea"/>
              </a:rPr>
              <a:t>원재료명</a:t>
            </a:r>
            <a:endParaRPr lang="en-US" altLang="ko-KR" sz="22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CF071C-8268-4F7A-A276-2DBED470A6EB}"/>
              </a:ext>
            </a:extLst>
          </p:cNvPr>
          <p:cNvSpPr txBox="1"/>
          <p:nvPr/>
        </p:nvSpPr>
        <p:spPr>
          <a:xfrm>
            <a:off x="2945895" y="6301263"/>
            <a:ext cx="4121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/>
              <a:t>* </a:t>
            </a:r>
            <a:r>
              <a:rPr lang="ko-KR" altLang="en-US" sz="1200" dirty="0"/>
              <a:t>각 항목명을 누르면 자세한 내용을 확인할  수 있습니다</a:t>
            </a:r>
            <a:r>
              <a:rPr lang="en-US" altLang="ko-KR" sz="1200" dirty="0"/>
              <a:t>.</a:t>
            </a:r>
            <a:endParaRPr lang="ko-KR" altLang="en-US" sz="12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E4E9AF8-7381-4917-B0BF-77BE3A55C115}"/>
              </a:ext>
            </a:extLst>
          </p:cNvPr>
          <p:cNvSpPr/>
          <p:nvPr/>
        </p:nvSpPr>
        <p:spPr>
          <a:xfrm>
            <a:off x="2419233" y="2432185"/>
            <a:ext cx="1962979" cy="521467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05E93053-C02B-43AF-B5A7-2DD9D02FED02}"/>
              </a:ext>
            </a:extLst>
          </p:cNvPr>
          <p:cNvCxnSpPr>
            <a:cxnSpLocks/>
            <a:stCxn id="19" idx="3"/>
            <a:endCxn id="32" idx="1"/>
          </p:cNvCxnSpPr>
          <p:nvPr/>
        </p:nvCxnSpPr>
        <p:spPr>
          <a:xfrm>
            <a:off x="1423034" y="4672880"/>
            <a:ext cx="996198" cy="28852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E65A1C24-4AA9-4D91-ABFD-1ADAE69DD334}"/>
              </a:ext>
            </a:extLst>
          </p:cNvPr>
          <p:cNvSpPr/>
          <p:nvPr/>
        </p:nvSpPr>
        <p:spPr>
          <a:xfrm>
            <a:off x="2419232" y="4262776"/>
            <a:ext cx="1670091" cy="1397257"/>
          </a:xfrm>
          <a:prstGeom prst="roundRect">
            <a:avLst>
              <a:gd name="adj" fmla="val 7578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BED640B7-6CE1-4F1C-95BF-8066D30C25CE}"/>
              </a:ext>
            </a:extLst>
          </p:cNvPr>
          <p:cNvSpPr/>
          <p:nvPr/>
        </p:nvSpPr>
        <p:spPr>
          <a:xfrm>
            <a:off x="2382395" y="5767825"/>
            <a:ext cx="1529206" cy="442476"/>
          </a:xfrm>
          <a:prstGeom prst="roundRect">
            <a:avLst>
              <a:gd name="adj" fmla="val 7578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8E426E52-24F7-4540-B172-53EFE697500B}"/>
              </a:ext>
            </a:extLst>
          </p:cNvPr>
          <p:cNvCxnSpPr>
            <a:cxnSpLocks/>
            <a:endCxn id="34" idx="1"/>
          </p:cNvCxnSpPr>
          <p:nvPr/>
        </p:nvCxnSpPr>
        <p:spPr>
          <a:xfrm>
            <a:off x="1442954" y="5750700"/>
            <a:ext cx="939441" cy="23836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6B4E8067-5932-4795-B9F0-5675F36BBB7A}"/>
              </a:ext>
            </a:extLst>
          </p:cNvPr>
          <p:cNvSpPr/>
          <p:nvPr/>
        </p:nvSpPr>
        <p:spPr>
          <a:xfrm>
            <a:off x="4870333" y="3403600"/>
            <a:ext cx="2515777" cy="451752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3D048FE7-755D-4F7F-B80D-9F450B494E8A}"/>
              </a:ext>
            </a:extLst>
          </p:cNvPr>
          <p:cNvCxnSpPr>
            <a:cxnSpLocks/>
            <a:stCxn id="26" idx="2"/>
            <a:endCxn id="39" idx="0"/>
          </p:cNvCxnSpPr>
          <p:nvPr/>
        </p:nvCxnSpPr>
        <p:spPr>
          <a:xfrm flipH="1">
            <a:off x="6128222" y="2089230"/>
            <a:ext cx="607150" cy="131437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1260BD28-AEEF-44D0-9D93-01C9DACFE487}"/>
              </a:ext>
            </a:extLst>
          </p:cNvPr>
          <p:cNvSpPr/>
          <p:nvPr/>
        </p:nvSpPr>
        <p:spPr>
          <a:xfrm>
            <a:off x="6311066" y="3899917"/>
            <a:ext cx="1093463" cy="252983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8" name="연결선: 꺾임 47">
            <a:extLst>
              <a:ext uri="{FF2B5EF4-FFF2-40B4-BE49-F238E27FC236}">
                <a16:creationId xmlns:a16="http://schemas.microsoft.com/office/drawing/2014/main" id="{AA96A953-7423-423B-9FB4-C8B6D3F3BEDC}"/>
              </a:ext>
            </a:extLst>
          </p:cNvPr>
          <p:cNvCxnSpPr>
            <a:cxnSpLocks/>
            <a:stCxn id="43" idx="3"/>
          </p:cNvCxnSpPr>
          <p:nvPr/>
        </p:nvCxnSpPr>
        <p:spPr>
          <a:xfrm flipV="1">
            <a:off x="7404529" y="3036417"/>
            <a:ext cx="778659" cy="989992"/>
          </a:xfrm>
          <a:prstGeom prst="bentConnector2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A39A7383-4346-4F5E-8A07-9B41B73F4EC5}"/>
              </a:ext>
            </a:extLst>
          </p:cNvPr>
          <p:cNvSpPr/>
          <p:nvPr/>
        </p:nvSpPr>
        <p:spPr>
          <a:xfrm>
            <a:off x="4882692" y="5268322"/>
            <a:ext cx="2534108" cy="789577"/>
          </a:xfrm>
          <a:prstGeom prst="roundRect">
            <a:avLst>
              <a:gd name="adj" fmla="val 9019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1" name="연결선: 꺾임 50">
            <a:extLst>
              <a:ext uri="{FF2B5EF4-FFF2-40B4-BE49-F238E27FC236}">
                <a16:creationId xmlns:a16="http://schemas.microsoft.com/office/drawing/2014/main" id="{BAD64C49-F4F7-4B23-8E6E-64376AB650F4}"/>
              </a:ext>
            </a:extLst>
          </p:cNvPr>
          <p:cNvCxnSpPr>
            <a:cxnSpLocks/>
            <a:stCxn id="50" idx="3"/>
          </p:cNvCxnSpPr>
          <p:nvPr/>
        </p:nvCxnSpPr>
        <p:spPr>
          <a:xfrm flipV="1">
            <a:off x="7416800" y="5488619"/>
            <a:ext cx="862131" cy="174492"/>
          </a:xfrm>
          <a:prstGeom prst="bentConnector3">
            <a:avLst>
              <a:gd name="adj1" fmla="val 101098"/>
            </a:avLst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627BD479-4309-4441-A63F-821002DDEA8E}"/>
              </a:ext>
            </a:extLst>
          </p:cNvPr>
          <p:cNvSpPr txBox="1"/>
          <p:nvPr/>
        </p:nvSpPr>
        <p:spPr>
          <a:xfrm>
            <a:off x="7512769" y="5011891"/>
            <a:ext cx="1542331" cy="476726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200" b="1">
                <a:solidFill>
                  <a:srgbClr val="221E1F"/>
                </a:solidFill>
                <a:latin typeface="+mn-ea"/>
              </a:rPr>
              <a:t>영양 표시</a:t>
            </a:r>
            <a:endParaRPr lang="en-US" altLang="ko-KR" sz="22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7" name="TextBox 26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BA920EB8-D6D8-4FB1-BBBD-F66E777B6684}"/>
              </a:ext>
            </a:extLst>
          </p:cNvPr>
          <p:cNvSpPr txBox="1"/>
          <p:nvPr/>
        </p:nvSpPr>
        <p:spPr>
          <a:xfrm>
            <a:off x="7057665" y="2210504"/>
            <a:ext cx="1959335" cy="851297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221E1F"/>
                </a:solidFill>
                <a:latin typeface="+mn-ea"/>
              </a:rPr>
              <a:t>보관 방법 및 주의 사항</a:t>
            </a:r>
            <a:endParaRPr lang="en-US" altLang="ko-KR" sz="22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9068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영양 성분 표시 확인하고 음료수 선택하기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A07C9A-9759-4B28-8044-DEF4319C919C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다음은 각기 다른 종류의 음료수에 표시된 영양 성분 표시이다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5E6A08A3-F28F-452E-8A39-45E783A8B46D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A7780364-5990-4D12-8771-C621A4BFFB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t="90458" r="82045" b="3596"/>
          <a:stretch/>
        </p:blipFill>
        <p:spPr>
          <a:xfrm>
            <a:off x="715943" y="4839419"/>
            <a:ext cx="1449287" cy="224286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C1D269D3-BA18-44BA-A277-6F69BE19708B}"/>
              </a:ext>
            </a:extLst>
          </p:cNvPr>
          <p:cNvGrpSpPr/>
          <p:nvPr/>
        </p:nvGrpSpPr>
        <p:grpSpPr>
          <a:xfrm>
            <a:off x="671243" y="2188637"/>
            <a:ext cx="8116429" cy="3772216"/>
            <a:chOff x="671243" y="2188637"/>
            <a:chExt cx="8116429" cy="3772216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9CE4CFB8-3515-4AD5-9FEA-20A719431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E2F4FD"/>
                </a:clrFrom>
                <a:clrTo>
                  <a:srgbClr val="E2F4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5943" y="2188637"/>
              <a:ext cx="8071729" cy="3772216"/>
            </a:xfrm>
            <a:prstGeom prst="rect">
              <a:avLst/>
            </a:prstGeom>
          </p:spPr>
        </p:pic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C3B4550E-8F3B-47CC-ABC7-2B52F13BD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243" y="5644100"/>
              <a:ext cx="1314450" cy="314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1993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영양 성분 표시 확인하고 음료수 선택하기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A07C9A-9759-4B28-8044-DEF4319C919C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다음은 각기 다른 종류의 음료수에 표시된 영양 성분 표시이다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5E6A08A3-F28F-452E-8A39-45E783A8B46D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801DA36-4427-46F9-A224-7F978B3EB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583" y="2139205"/>
            <a:ext cx="8593473" cy="400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90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영양 성분 표시 확인하고 음료수 선택하기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A07C9A-9759-4B28-8044-DEF4319C919C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다음은 각기 다른 종류의 음료수에 표시된 영양 성분 표시이다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5E6A08A3-F28F-452E-8A39-45E783A8B46D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2B7B4BD-E529-4488-8B40-2E8E229E13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4941" y="2078140"/>
            <a:ext cx="3690085" cy="446219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004254B-2341-4FDE-8964-C0B669F9B6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7F3F9"/>
              </a:clrFrom>
              <a:clrTo>
                <a:srgbClr val="E7F3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296" y="4865298"/>
            <a:ext cx="2487238" cy="175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68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위해요소 사례 분석 및 조사하기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영양 성분 표시를 보고 각 음료수를 모두 섭취하였을 때 섭취하게 되는 열량은 얼마인지 계산해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54DEA7-F01E-4948-BDB5-696E6A469989}"/>
              </a:ext>
            </a:extLst>
          </p:cNvPr>
          <p:cNvSpPr txBox="1"/>
          <p:nvPr/>
        </p:nvSpPr>
        <p:spPr>
          <a:xfrm>
            <a:off x="1621741" y="2621106"/>
            <a:ext cx="7220334" cy="995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탄수화물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(0g×4kcal=0kcal)+</a:t>
            </a: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단백질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(0g×4kcal=0kcal)+</a:t>
            </a:r>
            <a:br>
              <a:rPr lang="en-US" altLang="ko-KR" b="1" dirty="0">
                <a:solidFill>
                  <a:srgbClr val="C00000"/>
                </a:solidFill>
                <a:latin typeface="+mn-ea"/>
              </a:rPr>
            </a:b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지방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(0g×4kcal=0kcal)=0kcal</a:t>
            </a:r>
            <a:endParaRPr lang="ko-KR" altLang="en-US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D9D792AC-4073-4013-ABD3-7493C52A63BD}"/>
              </a:ext>
            </a:extLst>
          </p:cNvPr>
          <p:cNvSpPr/>
          <p:nvPr/>
        </p:nvSpPr>
        <p:spPr>
          <a:xfrm>
            <a:off x="125110" y="994007"/>
            <a:ext cx="442800" cy="441877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522642-1F9D-475D-9FE6-32137C2B9D27}"/>
              </a:ext>
            </a:extLst>
          </p:cNvPr>
          <p:cNvSpPr txBox="1"/>
          <p:nvPr/>
        </p:nvSpPr>
        <p:spPr>
          <a:xfrm>
            <a:off x="767726" y="2023547"/>
            <a:ext cx="8160613" cy="444341"/>
          </a:xfrm>
          <a:prstGeom prst="roundRect">
            <a:avLst>
              <a:gd name="adj" fmla="val 21567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rgbClr val="434343"/>
                </a:solidFill>
                <a:latin typeface="+mn-ea"/>
              </a:rPr>
              <a:t>[</a:t>
            </a:r>
            <a:r>
              <a:rPr lang="ko-KR" altLang="en-US" b="1" dirty="0">
                <a:solidFill>
                  <a:srgbClr val="434343"/>
                </a:solidFill>
                <a:latin typeface="+mn-ea"/>
              </a:rPr>
              <a:t>영양소별 </a:t>
            </a:r>
            <a:r>
              <a:rPr lang="en-US" altLang="ko-KR" b="1" dirty="0">
                <a:solidFill>
                  <a:srgbClr val="434343"/>
                </a:solidFill>
                <a:latin typeface="+mn-ea"/>
              </a:rPr>
              <a:t>1g</a:t>
            </a:r>
            <a:r>
              <a:rPr lang="ko-KR" altLang="en-US" b="1" dirty="0">
                <a:solidFill>
                  <a:srgbClr val="434343"/>
                </a:solidFill>
                <a:latin typeface="+mn-ea"/>
              </a:rPr>
              <a:t>당 열량</a:t>
            </a:r>
            <a:r>
              <a:rPr lang="en-US" altLang="ko-KR" b="1" dirty="0">
                <a:solidFill>
                  <a:srgbClr val="434343"/>
                </a:solidFill>
                <a:latin typeface="+mn-ea"/>
              </a:rPr>
              <a:t>(kcal)] </a:t>
            </a:r>
            <a:r>
              <a:rPr lang="ko-KR" altLang="en-US" dirty="0">
                <a:solidFill>
                  <a:srgbClr val="434343"/>
                </a:solidFill>
                <a:latin typeface="+mn-ea"/>
              </a:rPr>
              <a:t>탄수화물</a:t>
            </a:r>
            <a:r>
              <a:rPr lang="en-US" altLang="ko-KR" dirty="0">
                <a:solidFill>
                  <a:srgbClr val="434343"/>
                </a:solidFill>
                <a:latin typeface="+mn-ea"/>
              </a:rPr>
              <a:t>: 4kcal/g, </a:t>
            </a:r>
            <a:r>
              <a:rPr lang="ko-KR" altLang="en-US" dirty="0">
                <a:solidFill>
                  <a:srgbClr val="434343"/>
                </a:solidFill>
                <a:latin typeface="+mn-ea"/>
              </a:rPr>
              <a:t>단백질</a:t>
            </a:r>
            <a:r>
              <a:rPr lang="en-US" altLang="ko-KR" dirty="0">
                <a:solidFill>
                  <a:srgbClr val="434343"/>
                </a:solidFill>
                <a:latin typeface="+mn-ea"/>
              </a:rPr>
              <a:t>: 4kcal/g, </a:t>
            </a:r>
            <a:r>
              <a:rPr lang="ko-KR" altLang="en-US" dirty="0">
                <a:solidFill>
                  <a:srgbClr val="434343"/>
                </a:solidFill>
                <a:latin typeface="+mn-ea"/>
              </a:rPr>
              <a:t>지방</a:t>
            </a:r>
            <a:r>
              <a:rPr lang="en-US" altLang="ko-KR" dirty="0">
                <a:solidFill>
                  <a:srgbClr val="434343"/>
                </a:solidFill>
                <a:latin typeface="+mn-ea"/>
              </a:rPr>
              <a:t>: 9kcal/g </a:t>
            </a:r>
            <a:endParaRPr lang="ko-KR" altLang="en-US" sz="2800" dirty="0">
              <a:solidFill>
                <a:srgbClr val="434343"/>
              </a:solidFill>
              <a:latin typeface="+mn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92AADD2-D96F-4332-A76C-7F1AA4FE1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l="21144" t="1232" r="15377" b="16003"/>
          <a:stretch/>
        </p:blipFill>
        <p:spPr>
          <a:xfrm>
            <a:off x="750450" y="2677301"/>
            <a:ext cx="845389" cy="100929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5F17621-FA36-44F0-8E33-D622C93498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l="11725" t="7951" r="10108" b="11066"/>
          <a:stretch/>
        </p:blipFill>
        <p:spPr>
          <a:xfrm>
            <a:off x="767727" y="4063324"/>
            <a:ext cx="865960" cy="10092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303786-D0B4-4048-B625-D18693E73D14}"/>
              </a:ext>
            </a:extLst>
          </p:cNvPr>
          <p:cNvSpPr txBox="1"/>
          <p:nvPr/>
        </p:nvSpPr>
        <p:spPr>
          <a:xfrm>
            <a:off x="1633687" y="4035227"/>
            <a:ext cx="7294653" cy="9954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탄수화물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(20g×4kcal=80kcal)+</a:t>
            </a: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단백질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(0.8g×4kcal=3.2kcal)+</a:t>
            </a:r>
            <a:br>
              <a:rPr lang="en-US" altLang="ko-KR" b="1" dirty="0">
                <a:solidFill>
                  <a:srgbClr val="C00000"/>
                </a:solidFill>
                <a:latin typeface="+mn-ea"/>
              </a:rPr>
            </a:b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지방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(0g×9kcal=0kcal)=83.2kcal</a:t>
            </a:r>
            <a:endParaRPr lang="ko-KR" altLang="en-US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67C9A247-A574-4792-A530-9EBAA9F3EE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l="3626" t="3065" r="17266" b="4992"/>
          <a:stretch/>
        </p:blipFill>
        <p:spPr>
          <a:xfrm>
            <a:off x="767727" y="5449348"/>
            <a:ext cx="868841" cy="1000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70C201-D402-4AD1-882D-39128C407BC8}"/>
              </a:ext>
            </a:extLst>
          </p:cNvPr>
          <p:cNvSpPr txBox="1"/>
          <p:nvPr/>
        </p:nvSpPr>
        <p:spPr>
          <a:xfrm>
            <a:off x="1621741" y="5407424"/>
            <a:ext cx="7522259" cy="9954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탄수화물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(11g×18×4kcal=792kcal)+</a:t>
            </a: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단백질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(0g×9kcal=0kcal)+</a:t>
            </a:r>
            <a:br>
              <a:rPr lang="en-US" altLang="ko-KR" b="1" dirty="0">
                <a:solidFill>
                  <a:srgbClr val="C00000"/>
                </a:solidFill>
                <a:latin typeface="+mn-ea"/>
              </a:rPr>
            </a:br>
            <a:r>
              <a:rPr lang="ko-KR" altLang="en-US" b="1" dirty="0">
                <a:solidFill>
                  <a:srgbClr val="C00000"/>
                </a:solidFill>
                <a:latin typeface="+mn-ea"/>
              </a:rPr>
              <a:t>지방</a:t>
            </a:r>
            <a:r>
              <a:rPr lang="en-US" altLang="ko-KR" b="1" dirty="0">
                <a:solidFill>
                  <a:srgbClr val="C00000"/>
                </a:solidFill>
                <a:latin typeface="+mn-ea"/>
              </a:rPr>
              <a:t>(0g×9kcal=0kcal)=792kcal</a:t>
            </a:r>
            <a:endParaRPr lang="ko-KR" altLang="en-US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7597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위해요소 사례 분석 및 조사하기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5" y="950205"/>
            <a:ext cx="8531525" cy="1323439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각 음료수를 모두 섭취하였을 때 과잉 섭취되는 영양소는 무엇인지 찾아보자</a:t>
            </a:r>
            <a:r>
              <a:rPr lang="en-US" altLang="ko-KR" sz="2400" dirty="0">
                <a:solidFill>
                  <a:srgbClr val="434343"/>
                </a:solidFill>
                <a:latin typeface="+mn-ea"/>
              </a:rPr>
              <a:t>(</a:t>
            </a:r>
            <a:r>
              <a:rPr lang="ko-KR" altLang="en-US" sz="2400" dirty="0">
                <a:solidFill>
                  <a:srgbClr val="434343"/>
                </a:solidFill>
                <a:latin typeface="+mn-ea"/>
              </a:rPr>
              <a:t>가공식품의 경우 첨가된 당의 적정 섭취량은 총 섭취 열량의 </a:t>
            </a:r>
            <a:r>
              <a:rPr lang="en-US" altLang="ko-KR" sz="2400" dirty="0">
                <a:solidFill>
                  <a:srgbClr val="434343"/>
                </a:solidFill>
                <a:latin typeface="+mn-ea"/>
              </a:rPr>
              <a:t>10%).</a:t>
            </a:r>
            <a:endParaRPr lang="en-US" altLang="ko-KR" sz="28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54DEA7-F01E-4948-BDB5-696E6A469989}"/>
              </a:ext>
            </a:extLst>
          </p:cNvPr>
          <p:cNvSpPr txBox="1"/>
          <p:nvPr/>
        </p:nvSpPr>
        <p:spPr>
          <a:xfrm>
            <a:off x="1621741" y="2728377"/>
            <a:ext cx="7220334" cy="5221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없음</a:t>
            </a: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D9D792AC-4073-4013-ABD3-7493C52A63BD}"/>
              </a:ext>
            </a:extLst>
          </p:cNvPr>
          <p:cNvSpPr/>
          <p:nvPr/>
        </p:nvSpPr>
        <p:spPr>
          <a:xfrm>
            <a:off x="125110" y="994007"/>
            <a:ext cx="442800" cy="441877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92AADD2-D96F-4332-A76C-7F1AA4FE1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l="21144" t="1232" r="15377" b="16003"/>
          <a:stretch/>
        </p:blipFill>
        <p:spPr>
          <a:xfrm>
            <a:off x="750450" y="2556531"/>
            <a:ext cx="845389" cy="100929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5F17621-FA36-44F0-8E33-D622C93498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l="11725" t="7951" r="10108" b="11066"/>
          <a:stretch/>
        </p:blipFill>
        <p:spPr>
          <a:xfrm>
            <a:off x="767727" y="3942554"/>
            <a:ext cx="865960" cy="10092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303786-D0B4-4048-B625-D18693E73D14}"/>
              </a:ext>
            </a:extLst>
          </p:cNvPr>
          <p:cNvSpPr txBox="1"/>
          <p:nvPr/>
        </p:nvSpPr>
        <p:spPr>
          <a:xfrm>
            <a:off x="1633687" y="3909974"/>
            <a:ext cx="7294653" cy="1009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없음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그러나 나트륨이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291mg 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포함되어 있고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1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일 섭취량의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15%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가 들어가 있기에 유의해야 함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67C9A247-A574-4792-A530-9EBAA9F3EE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l="3626" t="3065" r="17266" b="4992"/>
          <a:stretch/>
        </p:blipFill>
        <p:spPr>
          <a:xfrm>
            <a:off x="767727" y="5328578"/>
            <a:ext cx="868841" cy="1000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70C201-D402-4AD1-882D-39128C407BC8}"/>
              </a:ext>
            </a:extLst>
          </p:cNvPr>
          <p:cNvSpPr txBox="1"/>
          <p:nvPr/>
        </p:nvSpPr>
        <p:spPr>
          <a:xfrm>
            <a:off x="1621741" y="5459183"/>
            <a:ext cx="7522259" cy="522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탄수화물이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11%×18=198%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로 </a:t>
            </a:r>
            <a:r>
              <a:rPr lang="en-US" altLang="ko-KR" sz="2300" b="1" dirty="0">
                <a:solidFill>
                  <a:srgbClr val="C00000"/>
                </a:solidFill>
                <a:latin typeface="+mn-ea"/>
              </a:rPr>
              <a:t>98% </a:t>
            </a:r>
            <a:r>
              <a:rPr lang="ko-KR" altLang="en-US" sz="2300" b="1" dirty="0">
                <a:solidFill>
                  <a:srgbClr val="C00000"/>
                </a:solidFill>
                <a:latin typeface="+mn-ea"/>
              </a:rPr>
              <a:t>초과됨</a:t>
            </a:r>
          </a:p>
        </p:txBody>
      </p:sp>
    </p:spTree>
    <p:extLst>
      <p:ext uri="{BB962C8B-B14F-4D97-AF65-F5344CB8AC3E}">
        <p14:creationId xmlns:p14="http://schemas.microsoft.com/office/powerpoint/2010/main" val="63561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위해요소 사례 분석 및 조사하기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6" y="950205"/>
            <a:ext cx="8134650" cy="138499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나의 건강을 위해 어떤 음료수를 선택할 것인지 말해 보고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선택한 음료수가 건강에 더 좋은 이유는 무엇인지 써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54DEA7-F01E-4948-BDB5-696E6A469989}"/>
              </a:ext>
            </a:extLst>
          </p:cNvPr>
          <p:cNvSpPr txBox="1"/>
          <p:nvPr/>
        </p:nvSpPr>
        <p:spPr>
          <a:xfrm>
            <a:off x="681462" y="2509028"/>
            <a:ext cx="8065663" cy="35285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나는 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A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음료를 선택할 것이다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</a:t>
            </a:r>
          </a:p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음료수를 마시는 목적은 갈증을 해결하고 우리 몸에 수분을 충족시키기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위해서이며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해당 음료를 여러 병 마시거나 다른 음식과 함께 먹게 될 경우 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1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일 영양 성분 기준치를 넘어서는 나트륨과 당류를 섭취할 수 있고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, C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음료는 당류 섭취가 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1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일 영양 섭취 기준을 넘으므로 다른 영양 성분이 없는 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A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음료가 건강에 좋을 것이다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5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D9D792AC-4073-4013-ABD3-7493C52A63BD}"/>
              </a:ext>
            </a:extLst>
          </p:cNvPr>
          <p:cNvSpPr/>
          <p:nvPr/>
        </p:nvSpPr>
        <p:spPr>
          <a:xfrm>
            <a:off x="125110" y="994007"/>
            <a:ext cx="442800" cy="441877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8645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F6CA59-5F9E-4122-87BA-4A6E70DAF63F}"/>
              </a:ext>
            </a:extLst>
          </p:cNvPr>
          <p:cNvSpPr txBox="1"/>
          <p:nvPr/>
        </p:nvSpPr>
        <p:spPr>
          <a:xfrm>
            <a:off x="1370561" y="2453055"/>
            <a:ext cx="7281733" cy="1773888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84E9D2-13A8-4A95-96CF-ABF97CE08216}"/>
              </a:ext>
            </a:extLst>
          </p:cNvPr>
          <p:cNvSpPr txBox="1"/>
          <p:nvPr/>
        </p:nvSpPr>
        <p:spPr>
          <a:xfrm>
            <a:off x="1370561" y="1726527"/>
            <a:ext cx="45720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식품첨가물이란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BF49DC6E-6B41-4576-B81E-239B1C727C4F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64E6F2-826F-4F36-A1FA-70001B96F942}"/>
              </a:ext>
            </a:extLst>
          </p:cNvPr>
          <p:cNvSpPr txBox="1"/>
          <p:nvPr/>
        </p:nvSpPr>
        <p:spPr>
          <a:xfrm>
            <a:off x="1421832" y="2476699"/>
            <a:ext cx="7090912" cy="160616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식품을 제조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조리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보존하는 과정에서 감미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착색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표백 또는 산화 방지 등을 목적으로 식품에 사용되는 물질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19ECC308-DA21-4D0A-AA3F-5D909864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BEBEE"/>
              </a:clrFrom>
              <a:clrTo>
                <a:srgbClr val="EBEB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1" t="36840" r="25390" b="30414"/>
          <a:stretch/>
        </p:blipFill>
        <p:spPr>
          <a:xfrm>
            <a:off x="4070062" y="4527522"/>
            <a:ext cx="1882731" cy="1846052"/>
          </a:xfrm>
          <a:prstGeom prst="snip2DiagRect">
            <a:avLst>
              <a:gd name="adj1" fmla="val 10280"/>
              <a:gd name="adj2" fmla="val 33489"/>
            </a:avLst>
          </a:prstGeom>
        </p:spPr>
      </p:pic>
    </p:spTree>
    <p:extLst>
      <p:ext uri="{BB962C8B-B14F-4D97-AF65-F5344CB8AC3E}">
        <p14:creationId xmlns:p14="http://schemas.microsoft.com/office/powerpoint/2010/main" val="1966645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F6CA59-5F9E-4122-87BA-4A6E70DAF63F}"/>
              </a:ext>
            </a:extLst>
          </p:cNvPr>
          <p:cNvSpPr txBox="1"/>
          <p:nvPr/>
        </p:nvSpPr>
        <p:spPr>
          <a:xfrm>
            <a:off x="1370562" y="2453055"/>
            <a:ext cx="7376564" cy="3878734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84E9D2-13A8-4A95-96CF-ABF97CE08216}"/>
              </a:ext>
            </a:extLst>
          </p:cNvPr>
          <p:cNvSpPr txBox="1"/>
          <p:nvPr/>
        </p:nvSpPr>
        <p:spPr>
          <a:xfrm>
            <a:off x="1370561" y="1726527"/>
            <a:ext cx="45720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식품첨가물의 효능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BF49DC6E-6B41-4576-B81E-239B1C727C4F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64E6F2-826F-4F36-A1FA-70001B96F942}"/>
              </a:ext>
            </a:extLst>
          </p:cNvPr>
          <p:cNvSpPr txBox="1"/>
          <p:nvPr/>
        </p:nvSpPr>
        <p:spPr>
          <a:xfrm>
            <a:off x="1487536" y="2528457"/>
            <a:ext cx="7104373" cy="378266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식품첨가물을 통해 식품은 다양한 맛과 색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모양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조직감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등을 가지게 됨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영양가를 유지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하거나 </a:t>
            </a:r>
            <a:r>
              <a:rPr kumimoji="0" lang="ko-KR" alt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강화시킬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수 있음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미생물의 성장을 억제하여 신선도 유지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유통기한 연장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식중독 예방 등의 효과를 기대할 수 있음</a:t>
            </a:r>
          </a:p>
        </p:txBody>
      </p:sp>
    </p:spTree>
    <p:extLst>
      <p:ext uri="{BB962C8B-B14F-4D97-AF65-F5344CB8AC3E}">
        <p14:creationId xmlns:p14="http://schemas.microsoft.com/office/powerpoint/2010/main" val="3737776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종류와 용도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4B73EFF0-E9DF-47C2-B638-51CA343AC429}"/>
              </a:ext>
            </a:extLst>
          </p:cNvPr>
          <p:cNvSpPr/>
          <p:nvPr/>
        </p:nvSpPr>
        <p:spPr>
          <a:xfrm>
            <a:off x="915506" y="1726526"/>
            <a:ext cx="7831619" cy="3259542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A49AA8-107C-4CA8-AE12-DDECD0298F3F}"/>
              </a:ext>
            </a:extLst>
          </p:cNvPr>
          <p:cNvSpPr txBox="1"/>
          <p:nvPr/>
        </p:nvSpPr>
        <p:spPr>
          <a:xfrm>
            <a:off x="1001230" y="1853933"/>
            <a:ext cx="7695095" cy="297788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포장지에 표기된 식품 표시의 원재료명 및 용도를 통해 어떤 식품첨가물이 어떤 용도로 사용되었는지 확인할 수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식품첨가물은 반드시 식품의약품안전처에서 허가한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것만을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사용해야 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91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57;p32">
            <a:extLst>
              <a:ext uri="{FF2B5EF4-FFF2-40B4-BE49-F238E27FC236}">
                <a16:creationId xmlns:a16="http://schemas.microsoft.com/office/drawing/2014/main" id="{ED8FAF68-C651-47D1-B7E5-533BB0F66862}"/>
              </a:ext>
            </a:extLst>
          </p:cNvPr>
          <p:cNvSpPr txBox="1">
            <a:spLocks/>
          </p:cNvSpPr>
          <p:nvPr/>
        </p:nvSpPr>
        <p:spPr>
          <a:xfrm>
            <a:off x="5124093" y="2985150"/>
            <a:ext cx="4166508" cy="1023416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Rokkitt"/>
              </a:rPr>
              <a:t>01 </a:t>
            </a:r>
            <a:r>
              <a:rPr lang="ko-KR" altLang="en-US" sz="4000" b="1" dirty="0">
                <a:latin typeface="+mj-ea"/>
                <a:ea typeface="+mj-ea"/>
              </a:rPr>
              <a:t>식품안전</a:t>
            </a:r>
          </a:p>
        </p:txBody>
      </p:sp>
      <p:sp>
        <p:nvSpPr>
          <p:cNvPr id="3" name="Google Shape;457;p32">
            <a:extLst>
              <a:ext uri="{FF2B5EF4-FFF2-40B4-BE49-F238E27FC236}">
                <a16:creationId xmlns:a16="http://schemas.microsoft.com/office/drawing/2014/main" id="{3CBEF274-665A-430C-B61D-B4C1F542937C}"/>
              </a:ext>
            </a:extLst>
          </p:cNvPr>
          <p:cNvSpPr txBox="1">
            <a:spLocks/>
          </p:cNvSpPr>
          <p:nvPr/>
        </p:nvSpPr>
        <p:spPr>
          <a:xfrm>
            <a:off x="5124093" y="4310626"/>
            <a:ext cx="4166508" cy="1023416"/>
          </a:xfrm>
          <a:prstGeom prst="roundRect">
            <a:avLst/>
          </a:prstGeom>
          <a:solidFill>
            <a:srgbClr val="F47B78"/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02 </a:t>
            </a:r>
            <a:r>
              <a:rPr lang="ko-KR" altLang="en-US" sz="4000" b="1" dirty="0">
                <a:solidFill>
                  <a:schemeClr val="bg1"/>
                </a:solidFill>
                <a:latin typeface="+mj-ea"/>
                <a:ea typeface="+mj-ea"/>
              </a:rPr>
              <a:t>식품 정보</a:t>
            </a:r>
          </a:p>
        </p:txBody>
      </p:sp>
      <p:sp>
        <p:nvSpPr>
          <p:cNvPr id="4" name="Google Shape;457;p32">
            <a:extLst>
              <a:ext uri="{FF2B5EF4-FFF2-40B4-BE49-F238E27FC236}">
                <a16:creationId xmlns:a16="http://schemas.microsoft.com/office/drawing/2014/main" id="{B8640D82-EDB4-43B0-AB30-1C9DEE17E4CE}"/>
              </a:ext>
            </a:extLst>
          </p:cNvPr>
          <p:cNvSpPr txBox="1">
            <a:spLocks/>
          </p:cNvSpPr>
          <p:nvPr/>
        </p:nvSpPr>
        <p:spPr>
          <a:xfrm>
            <a:off x="5124093" y="5634948"/>
            <a:ext cx="4166508" cy="1023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03 </a:t>
            </a:r>
            <a:r>
              <a:rPr lang="ko-KR" altLang="en-US" sz="4000" b="1" dirty="0">
                <a:solidFill>
                  <a:srgbClr val="434343"/>
                </a:solidFill>
                <a:latin typeface="+mj-ea"/>
                <a:ea typeface="+mj-ea"/>
              </a:rPr>
              <a:t>식품 구매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0E0C48-E983-417D-AF5F-361A14A4205A}"/>
              </a:ext>
            </a:extLst>
          </p:cNvPr>
          <p:cNvSpPr txBox="1"/>
          <p:nvPr/>
        </p:nvSpPr>
        <p:spPr>
          <a:xfrm>
            <a:off x="7745860" y="4018355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rgbClr val="434343"/>
                </a:solidFill>
              </a:rPr>
              <a:t>교과서 </a:t>
            </a:r>
            <a:r>
              <a:rPr lang="en-US" altLang="ko-KR" sz="1400" dirty="0">
                <a:solidFill>
                  <a:srgbClr val="434343"/>
                </a:solidFill>
              </a:rPr>
              <a:t>22~33</a:t>
            </a:r>
            <a:r>
              <a:rPr lang="ko-KR" altLang="en-US" sz="1400" dirty="0">
                <a:solidFill>
                  <a:srgbClr val="434343"/>
                </a:solidFill>
              </a:rPr>
              <a:t>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14F94-9F22-4E15-B2D2-714425515331}"/>
              </a:ext>
            </a:extLst>
          </p:cNvPr>
          <p:cNvSpPr txBox="1"/>
          <p:nvPr/>
        </p:nvSpPr>
        <p:spPr>
          <a:xfrm>
            <a:off x="573842" y="346025"/>
            <a:ext cx="313090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Ⅰ</a:t>
            </a:r>
            <a:r>
              <a:rPr kumimoji="0" lang="en-US" altLang="ko-KR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br>
              <a:rPr kumimoji="0" lang="en-US" altLang="ko-KR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선택</a:t>
            </a:r>
          </a:p>
        </p:txBody>
      </p:sp>
    </p:spTree>
    <p:extLst>
      <p:ext uri="{BB962C8B-B14F-4D97-AF65-F5344CB8AC3E}">
        <p14:creationId xmlns:p14="http://schemas.microsoft.com/office/powerpoint/2010/main" val="3652046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종류와 용도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704BCDD7-7AEC-4B47-BF57-E242F729E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806839"/>
              </p:ext>
            </p:extLst>
          </p:nvPr>
        </p:nvGraphicFramePr>
        <p:xfrm>
          <a:off x="1094755" y="2268595"/>
          <a:ext cx="7523032" cy="42257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3834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1630392">
                  <a:extLst>
                    <a:ext uri="{9D8B030D-6E8A-4147-A177-3AD203B41FA5}">
                      <a16:colId xmlns:a16="http://schemas.microsoft.com/office/drawing/2014/main" val="2601781354"/>
                    </a:ext>
                  </a:extLst>
                </a:gridCol>
                <a:gridCol w="1699404">
                  <a:extLst>
                    <a:ext uri="{9D8B030D-6E8A-4147-A177-3AD203B41FA5}">
                      <a16:colId xmlns:a16="http://schemas.microsoft.com/office/drawing/2014/main" val="2778474880"/>
                    </a:ext>
                  </a:extLst>
                </a:gridCol>
                <a:gridCol w="1699402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7200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용도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종류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사용된 식품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323174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풍미 증진 </a:t>
                      </a:r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더 맛있게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먹을 수 있도록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맛과 향을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올려 줌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감미료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수크랄로스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아스파탐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자일리톨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77637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향미증진제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L-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글루탐산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311032"/>
                  </a:ext>
                </a:extLst>
              </a:tr>
              <a:tr h="14061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산도조절제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구연산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호박산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젖산 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679255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43C9B558-1BBF-4023-9581-E6BB4FA2A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661" y="3346549"/>
            <a:ext cx="891401" cy="6561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F6645C4-93D5-47BF-9916-271EDAA2B258}"/>
              </a:ext>
            </a:extLst>
          </p:cNvPr>
          <p:cNvSpPr txBox="1"/>
          <p:nvPr/>
        </p:nvSpPr>
        <p:spPr>
          <a:xfrm>
            <a:off x="7936301" y="352277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껌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79E0CC5E-80E3-4389-9C4E-55BCE882BC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6735" y="4395448"/>
            <a:ext cx="1059967" cy="6561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D6BEAE9-C1E0-4784-A06E-96FDF6ADCC60}"/>
              </a:ext>
            </a:extLst>
          </p:cNvPr>
          <p:cNvSpPr txBox="1"/>
          <p:nvPr/>
        </p:nvSpPr>
        <p:spPr>
          <a:xfrm>
            <a:off x="7720641" y="461166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컵라면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FF81BAF9-B578-43D1-9324-FFEC812136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5909"/>
          <a:stretch/>
        </p:blipFill>
        <p:spPr>
          <a:xfrm>
            <a:off x="7037972" y="5156978"/>
            <a:ext cx="336760" cy="65617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3EFD814-38B5-4B6D-B703-1907D686D767}"/>
              </a:ext>
            </a:extLst>
          </p:cNvPr>
          <p:cNvSpPr txBox="1"/>
          <p:nvPr/>
        </p:nvSpPr>
        <p:spPr>
          <a:xfrm>
            <a:off x="7444594" y="52759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탄산음료</a:t>
            </a:r>
            <a:endParaRPr lang="ko-KR" altLang="en-US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D6D3337D-471E-4CA7-AFAC-D6B10563AB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2003" y="5918509"/>
            <a:ext cx="669627" cy="44176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44A6EDE-6FA4-420C-8C12-F12B99232F40}"/>
              </a:ext>
            </a:extLst>
          </p:cNvPr>
          <p:cNvSpPr txBox="1"/>
          <p:nvPr/>
        </p:nvSpPr>
        <p:spPr>
          <a:xfrm>
            <a:off x="7808953" y="595446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사탕</a:t>
            </a:r>
          </a:p>
        </p:txBody>
      </p:sp>
      <p:sp>
        <p:nvSpPr>
          <p:cNvPr id="23" name="Google Shape;375;p27">
            <a:extLst>
              <a:ext uri="{FF2B5EF4-FFF2-40B4-BE49-F238E27FC236}">
                <a16:creationId xmlns:a16="http://schemas.microsoft.com/office/drawing/2014/main" id="{C72B83E6-BBD9-430C-8ECE-B30A2BE343BE}"/>
              </a:ext>
            </a:extLst>
          </p:cNvPr>
          <p:cNvSpPr txBox="1">
            <a:spLocks/>
          </p:cNvSpPr>
          <p:nvPr/>
        </p:nvSpPr>
        <p:spPr>
          <a:xfrm>
            <a:off x="2311958" y="1733861"/>
            <a:ext cx="5088626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대표적인 식품첨가물의 종류와 용도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895530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종류와 용도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704BCDD7-7AEC-4B47-BF57-E242F729E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678787"/>
              </p:ext>
            </p:extLst>
          </p:nvPr>
        </p:nvGraphicFramePr>
        <p:xfrm>
          <a:off x="1094755" y="2268595"/>
          <a:ext cx="7523032" cy="4168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38005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1508760">
                  <a:extLst>
                    <a:ext uri="{9D8B030D-6E8A-4147-A177-3AD203B41FA5}">
                      <a16:colId xmlns:a16="http://schemas.microsoft.com/office/drawing/2014/main" val="2601781354"/>
                    </a:ext>
                  </a:extLst>
                </a:gridCol>
                <a:gridCol w="2727960">
                  <a:extLst>
                    <a:ext uri="{9D8B030D-6E8A-4147-A177-3AD203B41FA5}">
                      <a16:colId xmlns:a16="http://schemas.microsoft.com/office/drawing/2014/main" val="2778474880"/>
                    </a:ext>
                  </a:extLst>
                </a:gridCol>
                <a:gridCol w="1348307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7200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용도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종류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사용된 식품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2212174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품질 유지</a:t>
                      </a:r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더 오래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더 안전하게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먹을 수 있도록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품질을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유지해 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>
                          <a:latin typeface="+mn-ea"/>
                          <a:ea typeface="+mn-ea"/>
                        </a:rPr>
                        <a:t>보존료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안식향산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소브산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파라옥시안식향산에틸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15200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산화방지제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에리토브산나트륨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BHT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E.D.T.A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이나트륨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31103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F6645C4-93D5-47BF-9916-271EDAA2B258}"/>
              </a:ext>
            </a:extLst>
          </p:cNvPr>
          <p:cNvSpPr txBox="1"/>
          <p:nvPr/>
        </p:nvSpPr>
        <p:spPr>
          <a:xfrm>
            <a:off x="7390365" y="370423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/>
              <a:t>데리야끼</a:t>
            </a:r>
            <a:endParaRPr lang="en-US" altLang="ko-KR" dirty="0"/>
          </a:p>
          <a:p>
            <a:pPr algn="ctr"/>
            <a:r>
              <a:rPr lang="ko-KR" altLang="en-US" dirty="0"/>
              <a:t>소스</a:t>
            </a:r>
          </a:p>
        </p:txBody>
      </p:sp>
      <p:sp>
        <p:nvSpPr>
          <p:cNvPr id="23" name="Google Shape;375;p27">
            <a:extLst>
              <a:ext uri="{FF2B5EF4-FFF2-40B4-BE49-F238E27FC236}">
                <a16:creationId xmlns:a16="http://schemas.microsoft.com/office/drawing/2014/main" id="{C72B83E6-BBD9-430C-8ECE-B30A2BE343BE}"/>
              </a:ext>
            </a:extLst>
          </p:cNvPr>
          <p:cNvSpPr txBox="1">
            <a:spLocks/>
          </p:cNvSpPr>
          <p:nvPr/>
        </p:nvSpPr>
        <p:spPr>
          <a:xfrm>
            <a:off x="2311958" y="1733861"/>
            <a:ext cx="5088626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대표적인 식품첨가물의 종류와 용도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53246E4-E657-40D8-902C-EE75C6170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583" y="3043898"/>
            <a:ext cx="329698" cy="714345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1AE52C5C-26B0-4BDC-83AD-6F14A68705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457" y="4304672"/>
            <a:ext cx="553563" cy="52420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0B72CD8-0D51-4D28-92D8-DB5956DA6943}"/>
              </a:ext>
            </a:extLst>
          </p:cNvPr>
          <p:cNvSpPr txBox="1"/>
          <p:nvPr/>
        </p:nvSpPr>
        <p:spPr>
          <a:xfrm>
            <a:off x="7505782" y="48288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장아찌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4DCE24EF-67BF-4AD3-BBE1-BA1BEDA8456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3593" y="5348350"/>
            <a:ext cx="752019" cy="55848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8B1FE22-2B3B-460B-BEF8-DB7A0C1E57B8}"/>
              </a:ext>
            </a:extLst>
          </p:cNvPr>
          <p:cNvSpPr txBox="1"/>
          <p:nvPr/>
        </p:nvSpPr>
        <p:spPr>
          <a:xfrm>
            <a:off x="7390365" y="5944903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마요네즈</a:t>
            </a:r>
          </a:p>
        </p:txBody>
      </p:sp>
    </p:spTree>
    <p:extLst>
      <p:ext uri="{BB962C8B-B14F-4D97-AF65-F5344CB8AC3E}">
        <p14:creationId xmlns:p14="http://schemas.microsoft.com/office/powerpoint/2010/main" val="481570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종류와 용도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704BCDD7-7AEC-4B47-BF57-E242F729E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61392"/>
              </p:ext>
            </p:extLst>
          </p:nvPr>
        </p:nvGraphicFramePr>
        <p:xfrm>
          <a:off x="1094755" y="2268595"/>
          <a:ext cx="7523032" cy="39036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3834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1630392">
                  <a:extLst>
                    <a:ext uri="{9D8B030D-6E8A-4147-A177-3AD203B41FA5}">
                      <a16:colId xmlns:a16="http://schemas.microsoft.com/office/drawing/2014/main" val="2601781354"/>
                    </a:ext>
                  </a:extLst>
                </a:gridCol>
                <a:gridCol w="1699404">
                  <a:extLst>
                    <a:ext uri="{9D8B030D-6E8A-4147-A177-3AD203B41FA5}">
                      <a16:colId xmlns:a16="http://schemas.microsoft.com/office/drawing/2014/main" val="2778474880"/>
                    </a:ext>
                  </a:extLst>
                </a:gridCol>
                <a:gridCol w="1699402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7200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용도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종류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사용된 식품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318356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영양 강화</a:t>
                      </a:r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식품제조공정 중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손실된 영양소를</a:t>
                      </a:r>
                    </a:p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복원하거나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강화하여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우리 몸에 필요한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영양소를 보충해 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영양강화제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각종 비타민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무기질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아미노산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F6645C4-93D5-47BF-9916-271EDAA2B258}"/>
              </a:ext>
            </a:extLst>
          </p:cNvPr>
          <p:cNvSpPr txBox="1"/>
          <p:nvPr/>
        </p:nvSpPr>
        <p:spPr>
          <a:xfrm>
            <a:off x="7791521" y="354563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분유</a:t>
            </a:r>
          </a:p>
        </p:txBody>
      </p:sp>
      <p:sp>
        <p:nvSpPr>
          <p:cNvPr id="23" name="Google Shape;375;p27">
            <a:extLst>
              <a:ext uri="{FF2B5EF4-FFF2-40B4-BE49-F238E27FC236}">
                <a16:creationId xmlns:a16="http://schemas.microsoft.com/office/drawing/2014/main" id="{C72B83E6-BBD9-430C-8ECE-B30A2BE343BE}"/>
              </a:ext>
            </a:extLst>
          </p:cNvPr>
          <p:cNvSpPr txBox="1">
            <a:spLocks/>
          </p:cNvSpPr>
          <p:nvPr/>
        </p:nvSpPr>
        <p:spPr>
          <a:xfrm>
            <a:off x="2311958" y="1733861"/>
            <a:ext cx="5088626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대표적인 식품첨가물의 종류와 용도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D251DFF-1C87-4C6B-BB4F-2347C0FF3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8551" y="3172154"/>
            <a:ext cx="753386" cy="104501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94F9308A-2EC9-42B9-BD05-F5BF5FF9FA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071" y="4355907"/>
            <a:ext cx="753386" cy="79591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90B43786-E0B8-424E-910D-D34D03FD790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278" y="5290557"/>
            <a:ext cx="743243" cy="63175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00014C0-96AE-4476-BB0B-5122606D50D5}"/>
              </a:ext>
            </a:extLst>
          </p:cNvPr>
          <p:cNvSpPr txBox="1"/>
          <p:nvPr/>
        </p:nvSpPr>
        <p:spPr>
          <a:xfrm>
            <a:off x="7761041" y="45691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시리얼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C88C29-1D76-4AD5-83C6-9C7C7590E305}"/>
              </a:ext>
            </a:extLst>
          </p:cNvPr>
          <p:cNvSpPr txBox="1"/>
          <p:nvPr/>
        </p:nvSpPr>
        <p:spPr>
          <a:xfrm>
            <a:off x="7761041" y="5472547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 err="1"/>
              <a:t>영양바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곡류</a:t>
            </a:r>
            <a:r>
              <a:rPr lang="en-US" altLang="ko-KR" dirty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9940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종류와 용도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704BCDD7-7AEC-4B47-BF57-E242F729E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273683"/>
              </p:ext>
            </p:extLst>
          </p:nvPr>
        </p:nvGraphicFramePr>
        <p:xfrm>
          <a:off x="1094755" y="2268595"/>
          <a:ext cx="7652487" cy="425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7045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1127760">
                  <a:extLst>
                    <a:ext uri="{9D8B030D-6E8A-4147-A177-3AD203B41FA5}">
                      <a16:colId xmlns:a16="http://schemas.microsoft.com/office/drawing/2014/main" val="2601781354"/>
                    </a:ext>
                  </a:extLst>
                </a:gridCol>
                <a:gridCol w="2948280">
                  <a:extLst>
                    <a:ext uri="{9D8B030D-6E8A-4147-A177-3AD203B41FA5}">
                      <a16:colId xmlns:a16="http://schemas.microsoft.com/office/drawing/2014/main" val="2778474880"/>
                    </a:ext>
                  </a:extLst>
                </a:gridCol>
                <a:gridCol w="1699402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7200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용도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종류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사용된 식품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692000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기호성 향상</a:t>
                      </a:r>
                      <a:endParaRPr lang="en-US" altLang="ko-KR" sz="2000" b="1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구미를 당기는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색과 향을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내어 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>
                          <a:latin typeface="+mn-ea"/>
                          <a:ea typeface="+mn-ea"/>
                        </a:rPr>
                        <a:t>착색료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/</a:t>
                      </a:r>
                      <a:br>
                        <a:rPr lang="en-US" altLang="ko-KR" sz="2000" dirty="0">
                          <a:latin typeface="+mn-ea"/>
                          <a:ea typeface="+mn-ea"/>
                        </a:rPr>
                      </a:b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향료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베타 카로틴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자주색고구마색소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양파색소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바닐라향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딸기향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80000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발색제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/</a:t>
                      </a:r>
                      <a:br>
                        <a:rPr lang="en-US" altLang="ko-KR" sz="2000" dirty="0">
                          <a:latin typeface="+mn-ea"/>
                          <a:ea typeface="+mn-ea"/>
                        </a:rPr>
                      </a:b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표백제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아질산나트륨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질산칼륨 및 질산나트륨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아황산나트륨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치아황산나트륨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31103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F6645C4-93D5-47BF-9916-271EDAA2B258}"/>
              </a:ext>
            </a:extLst>
          </p:cNvPr>
          <p:cNvSpPr txBox="1"/>
          <p:nvPr/>
        </p:nvSpPr>
        <p:spPr>
          <a:xfrm>
            <a:off x="7870079" y="322323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단무지</a:t>
            </a:r>
          </a:p>
        </p:txBody>
      </p:sp>
      <p:sp>
        <p:nvSpPr>
          <p:cNvPr id="23" name="Google Shape;375;p27">
            <a:extLst>
              <a:ext uri="{FF2B5EF4-FFF2-40B4-BE49-F238E27FC236}">
                <a16:creationId xmlns:a16="http://schemas.microsoft.com/office/drawing/2014/main" id="{C72B83E6-BBD9-430C-8ECE-B30A2BE343BE}"/>
              </a:ext>
            </a:extLst>
          </p:cNvPr>
          <p:cNvSpPr txBox="1">
            <a:spLocks/>
          </p:cNvSpPr>
          <p:nvPr/>
        </p:nvSpPr>
        <p:spPr>
          <a:xfrm>
            <a:off x="2311958" y="1733861"/>
            <a:ext cx="5088626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대표적인 식품첨가물의 종류와 용도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075EE19-17A0-4776-84E4-CD62852336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710" y="3106567"/>
            <a:ext cx="874644" cy="63548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99A4C3D3-3FD3-479C-8BBE-6D96A6A24E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4123" y="3765138"/>
            <a:ext cx="635898" cy="7948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FE2F762-3E78-478E-9D72-F1A28E5C869A}"/>
              </a:ext>
            </a:extLst>
          </p:cNvPr>
          <p:cNvSpPr txBox="1"/>
          <p:nvPr/>
        </p:nvSpPr>
        <p:spPr>
          <a:xfrm>
            <a:off x="7709634" y="39779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딸기우유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EE815AD-F0A1-4021-93CF-A9791C0DEF3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5670" y="4696693"/>
            <a:ext cx="804409" cy="635483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25AC9CD6-5868-41E4-B3D7-E05E63CE9F6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710" y="5388168"/>
            <a:ext cx="720311" cy="540234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11AE0EB4-0C67-4B52-937E-39159010D37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1916" y="5984394"/>
            <a:ext cx="790231" cy="52294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17ADA2B-427C-4974-BE4B-61257A9E4096}"/>
              </a:ext>
            </a:extLst>
          </p:cNvPr>
          <p:cNvSpPr txBox="1"/>
          <p:nvPr/>
        </p:nvSpPr>
        <p:spPr>
          <a:xfrm>
            <a:off x="7870079" y="4698092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비엔나</a:t>
            </a:r>
            <a:br>
              <a:rPr lang="en-US" altLang="ko-KR" dirty="0"/>
            </a:br>
            <a:r>
              <a:rPr lang="ko-KR" altLang="en-US" dirty="0"/>
              <a:t>소시지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34FCF3-E02A-45CE-802A-30E8078E90D2}"/>
              </a:ext>
            </a:extLst>
          </p:cNvPr>
          <p:cNvSpPr txBox="1"/>
          <p:nvPr/>
        </p:nvSpPr>
        <p:spPr>
          <a:xfrm>
            <a:off x="7709634" y="54688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오징어채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CB14F61-F1DE-43F9-8B4C-5E57F96EB6AA}"/>
              </a:ext>
            </a:extLst>
          </p:cNvPr>
          <p:cNvSpPr txBox="1"/>
          <p:nvPr/>
        </p:nvSpPr>
        <p:spPr>
          <a:xfrm>
            <a:off x="7709634" y="60650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건조과일</a:t>
            </a:r>
          </a:p>
        </p:txBody>
      </p:sp>
    </p:spTree>
    <p:extLst>
      <p:ext uri="{BB962C8B-B14F-4D97-AF65-F5344CB8AC3E}">
        <p14:creationId xmlns:p14="http://schemas.microsoft.com/office/powerpoint/2010/main" val="712516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종류와 용도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704BCDD7-7AEC-4B47-BF57-E242F729E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58939"/>
              </p:ext>
            </p:extLst>
          </p:nvPr>
        </p:nvGraphicFramePr>
        <p:xfrm>
          <a:off x="1094755" y="2268595"/>
          <a:ext cx="7637765" cy="414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4205">
                  <a:extLst>
                    <a:ext uri="{9D8B030D-6E8A-4147-A177-3AD203B41FA5}">
                      <a16:colId xmlns:a16="http://schemas.microsoft.com/office/drawing/2014/main" val="4148039879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601781354"/>
                    </a:ext>
                  </a:extLst>
                </a:gridCol>
                <a:gridCol w="2268000">
                  <a:extLst>
                    <a:ext uri="{9D8B030D-6E8A-4147-A177-3AD203B41FA5}">
                      <a16:colId xmlns:a16="http://schemas.microsoft.com/office/drawing/2014/main" val="2778474880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476774481"/>
                    </a:ext>
                  </a:extLst>
                </a:gridCol>
              </a:tblGrid>
              <a:tr h="7200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용도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식품첨가물의 종류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1" dirty="0">
                          <a:solidFill>
                            <a:srgbClr val="434343"/>
                          </a:solidFill>
                        </a:rPr>
                        <a:t>사용된 식품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57393"/>
                  </a:ext>
                </a:extLst>
              </a:tr>
              <a:tr h="1944000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좋은 </a:t>
                      </a:r>
                      <a:r>
                        <a:rPr lang="ko-KR" altLang="en-US" sz="2000" b="1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식감</a:t>
                      </a:r>
                      <a:endParaRPr lang="en-US" altLang="ko-KR" sz="2000" b="1" i="0" u="none" strike="noStrike" kern="12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b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더 부드럽게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더 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식감이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좋게 성질을 바꿔 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>
                          <a:latin typeface="+mn-ea"/>
                          <a:ea typeface="+mn-ea"/>
                        </a:rPr>
                        <a:t>유화제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스테아릴젖산칼슘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레시틴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01884"/>
                  </a:ext>
                </a:extLst>
              </a:tr>
              <a:tr h="144000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R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0D6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>
                          <a:latin typeface="+mn-ea"/>
                          <a:ea typeface="+mn-ea"/>
                        </a:rPr>
                        <a:t>증점제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2000" b="0" i="0" u="none" strike="noStrike" kern="1200" baseline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구아검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젤라틴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br>
                        <a:rPr lang="en-US" altLang="ko-KR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펙틴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311032"/>
                  </a:ext>
                </a:extLst>
              </a:tr>
            </a:tbl>
          </a:graphicData>
        </a:graphic>
      </p:graphicFrame>
      <p:sp>
        <p:nvSpPr>
          <p:cNvPr id="23" name="Google Shape;375;p27">
            <a:extLst>
              <a:ext uri="{FF2B5EF4-FFF2-40B4-BE49-F238E27FC236}">
                <a16:creationId xmlns:a16="http://schemas.microsoft.com/office/drawing/2014/main" id="{C72B83E6-BBD9-430C-8ECE-B30A2BE343BE}"/>
              </a:ext>
            </a:extLst>
          </p:cNvPr>
          <p:cNvSpPr txBox="1">
            <a:spLocks/>
          </p:cNvSpPr>
          <p:nvPr/>
        </p:nvSpPr>
        <p:spPr>
          <a:xfrm>
            <a:off x="2311958" y="1733861"/>
            <a:ext cx="5088626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대표적인 식품첨가물의 종류와 용도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219B4247-2F9F-4F76-AC17-BF672C1B0C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7985" y="3091327"/>
            <a:ext cx="752019" cy="55848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5A9C5DF-7E1A-44E7-A161-FB8A567FFB1A}"/>
              </a:ext>
            </a:extLst>
          </p:cNvPr>
          <p:cNvSpPr txBox="1"/>
          <p:nvPr/>
        </p:nvSpPr>
        <p:spPr>
          <a:xfrm>
            <a:off x="7400584" y="3244334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마요네즈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B156DA0-CE84-4B51-A52D-A4D19A76CF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9315" y="3765688"/>
            <a:ext cx="552727" cy="558484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A36D4DED-CC8F-47E7-951A-77D697A2BE7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1990" y="4290470"/>
            <a:ext cx="752018" cy="62041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D963B60-0CB8-4069-A579-F72519180A5E}"/>
              </a:ext>
            </a:extLst>
          </p:cNvPr>
          <p:cNvSpPr txBox="1"/>
          <p:nvPr/>
        </p:nvSpPr>
        <p:spPr>
          <a:xfrm>
            <a:off x="7285168" y="386026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아이스크림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ED3101-4976-435D-8E0D-3D4561D6C474}"/>
              </a:ext>
            </a:extLst>
          </p:cNvPr>
          <p:cNvSpPr txBox="1"/>
          <p:nvPr/>
        </p:nvSpPr>
        <p:spPr>
          <a:xfrm>
            <a:off x="7631416" y="4416011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치즈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4E864731-8FF9-4B68-B44F-EC9D614266F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9434" y="5061067"/>
            <a:ext cx="761006" cy="570755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872CAFC4-A16C-4FCA-BD2A-AA66BC2564B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1108" y="5647779"/>
            <a:ext cx="779476" cy="69703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48F63A7-3D58-47AE-B390-EC314660743A}"/>
              </a:ext>
            </a:extLst>
          </p:cNvPr>
          <p:cNvSpPr txBox="1"/>
          <p:nvPr/>
        </p:nvSpPr>
        <p:spPr>
          <a:xfrm>
            <a:off x="7631416" y="5173276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젤리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F073C8-0FF2-49BE-BC56-37F3D9D8983A}"/>
              </a:ext>
            </a:extLst>
          </p:cNvPr>
          <p:cNvSpPr txBox="1"/>
          <p:nvPr/>
        </p:nvSpPr>
        <p:spPr>
          <a:xfrm>
            <a:off x="7631416" y="5803763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푸딩</a:t>
            </a:r>
          </a:p>
        </p:txBody>
      </p:sp>
    </p:spTree>
    <p:extLst>
      <p:ext uri="{BB962C8B-B14F-4D97-AF65-F5344CB8AC3E}">
        <p14:creationId xmlns:p14="http://schemas.microsoft.com/office/powerpoint/2010/main" val="3662250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안전성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5EB43779-8F92-4EF3-9B99-3A731FBCDCA9}"/>
              </a:ext>
            </a:extLst>
          </p:cNvPr>
          <p:cNvSpPr/>
          <p:nvPr/>
        </p:nvSpPr>
        <p:spPr>
          <a:xfrm>
            <a:off x="915506" y="1726526"/>
            <a:ext cx="7831619" cy="2647066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E7C18C-2462-4493-86EF-A48BA0B36981}"/>
              </a:ext>
            </a:extLst>
          </p:cNvPr>
          <p:cNvSpPr txBox="1"/>
          <p:nvPr/>
        </p:nvSpPr>
        <p:spPr>
          <a:xfrm>
            <a:off x="1001230" y="1853933"/>
            <a:ext cx="7695095" cy="233081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식품첨가물은 기술적 효과와 안전성이 입증된 것만 사용될 수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사용량의 기준은 인체에 무해한 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일 섭취 허용량 이내로 섭취하도록 관리되고 있음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A4AA9F-4C45-4C12-8129-83C15CC1B361}"/>
              </a:ext>
            </a:extLst>
          </p:cNvPr>
          <p:cNvSpPr txBox="1"/>
          <p:nvPr/>
        </p:nvSpPr>
        <p:spPr>
          <a:xfrm>
            <a:off x="1370561" y="4654680"/>
            <a:ext cx="7325764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일 섭취 허용량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(acceptable daily intake: ADI)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6" name="Google Shape;11;p2">
            <a:extLst>
              <a:ext uri="{FF2B5EF4-FFF2-40B4-BE49-F238E27FC236}">
                <a16:creationId xmlns:a16="http://schemas.microsoft.com/office/drawing/2014/main" id="{1C4B7FD1-ED65-4BD9-AD17-61A04B1C2AB8}"/>
              </a:ext>
            </a:extLst>
          </p:cNvPr>
          <p:cNvSpPr/>
          <p:nvPr/>
        </p:nvSpPr>
        <p:spPr>
          <a:xfrm rot="20974956">
            <a:off x="944906" y="4787956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D50563C-E32E-4C40-926F-6FF7F6DDA0BA}"/>
              </a:ext>
            </a:extLst>
          </p:cNvPr>
          <p:cNvSpPr txBox="1"/>
          <p:nvPr/>
        </p:nvSpPr>
        <p:spPr>
          <a:xfrm>
            <a:off x="915505" y="5275462"/>
            <a:ext cx="7831619" cy="1175783"/>
          </a:xfrm>
          <a:prstGeom prst="roundRect">
            <a:avLst>
              <a:gd name="adj" fmla="val 16338"/>
            </a:avLst>
          </a:prstGeom>
          <a:noFill/>
          <a:ln w="28575">
            <a:solidFill>
              <a:srgbClr val="D2D2D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144000" rtlCol="0" anchor="ctr" anchorCtr="0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사람이 일생동안 매일 먹더라도 유해한 작용을 일으키지 않는 체중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1kg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당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일 섭취량</a:t>
            </a:r>
          </a:p>
        </p:txBody>
      </p:sp>
    </p:spTree>
    <p:extLst>
      <p:ext uri="{BB962C8B-B14F-4D97-AF65-F5344CB8AC3E}">
        <p14:creationId xmlns:p14="http://schemas.microsoft.com/office/powerpoint/2010/main" val="15616156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안전성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5EB43779-8F92-4EF3-9B99-3A731FBCDCA9}"/>
              </a:ext>
            </a:extLst>
          </p:cNvPr>
          <p:cNvSpPr/>
          <p:nvPr/>
        </p:nvSpPr>
        <p:spPr>
          <a:xfrm>
            <a:off x="915506" y="1726526"/>
            <a:ext cx="7831619" cy="3181904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E7C18C-2462-4493-86EF-A48BA0B36981}"/>
              </a:ext>
            </a:extLst>
          </p:cNvPr>
          <p:cNvSpPr txBox="1"/>
          <p:nvPr/>
        </p:nvSpPr>
        <p:spPr>
          <a:xfrm>
            <a:off x="1001230" y="1853933"/>
            <a:ext cx="7695095" cy="285369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규정에 맞게 첨가된 식품첨가물의 경우 일반적으로 안전함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더불어 식품을 통해 섭취된 식품첨가물은 몸에 축적되지 않고 대부분 간에서 대사되어 소변으로 빠르게 배설됨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530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안전성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5EB43779-8F92-4EF3-9B99-3A731FBCDCA9}"/>
              </a:ext>
            </a:extLst>
          </p:cNvPr>
          <p:cNvSpPr/>
          <p:nvPr/>
        </p:nvSpPr>
        <p:spPr>
          <a:xfrm>
            <a:off x="915506" y="1726525"/>
            <a:ext cx="7831619" cy="4579383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E7C18C-2462-4493-86EF-A48BA0B36981}"/>
              </a:ext>
            </a:extLst>
          </p:cNvPr>
          <p:cNvSpPr txBox="1"/>
          <p:nvPr/>
        </p:nvSpPr>
        <p:spPr>
          <a:xfrm>
            <a:off x="1001230" y="1853933"/>
            <a:ext cx="7695095" cy="44223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다만 지나치게 많은 양의 가공식품을 지속적으로 먹으면 가공식품에 함유된 당류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나트륨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지방 등의 섭취가 증가하여 영양 불균형으로 인해 건강에 해로울 위험성이 높음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특히 노인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어린이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만성 질환자나 특정 식품첨가물에 대해 민감한 경우에는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안전량을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섭취하더라도 부작용을 유발하거나 독성이 생길 수 있음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00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식품첨가물은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4AF928DC-0FC9-4DA8-849A-FBA51DACC985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E96816-15DB-4DDF-AE0D-6BC3ED474763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식품첨가물의 안전성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0C5438-F3FA-4064-9C1E-81D4982D864D}"/>
              </a:ext>
            </a:extLst>
          </p:cNvPr>
          <p:cNvSpPr txBox="1"/>
          <p:nvPr/>
        </p:nvSpPr>
        <p:spPr>
          <a:xfrm>
            <a:off x="1484311" y="2547944"/>
            <a:ext cx="5201162" cy="3145490"/>
          </a:xfrm>
          <a:prstGeom prst="roundRect">
            <a:avLst>
              <a:gd name="adj" fmla="val 3471"/>
            </a:avLst>
          </a:prstGeom>
          <a:solidFill>
            <a:srgbClr val="E7E6E6"/>
          </a:solidFill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CACA05-CDF4-4E8D-B53D-005F1863E757}"/>
              </a:ext>
            </a:extLst>
          </p:cNvPr>
          <p:cNvSpPr txBox="1"/>
          <p:nvPr/>
        </p:nvSpPr>
        <p:spPr>
          <a:xfrm>
            <a:off x="1370561" y="1743779"/>
            <a:ext cx="7325764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건강한 식생활을 위한 소비자의 선택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B3060B6C-6EF4-44C6-9A23-37E54F4CDCA7}"/>
              </a:ext>
            </a:extLst>
          </p:cNvPr>
          <p:cNvSpPr/>
          <p:nvPr/>
        </p:nvSpPr>
        <p:spPr>
          <a:xfrm rot="20974956">
            <a:off x="944906" y="1842551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6D37D6-045D-4612-BF23-37F3525ED428}"/>
              </a:ext>
            </a:extLst>
          </p:cNvPr>
          <p:cNvSpPr txBox="1"/>
          <p:nvPr/>
        </p:nvSpPr>
        <p:spPr>
          <a:xfrm>
            <a:off x="1547004" y="2700985"/>
            <a:ext cx="5078083" cy="280879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표시에서 식품첨가물의 종류와 함량을 확인하여 식품을 선택할 것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적정량을 섭취하는 습관을 키울 것</a:t>
            </a:r>
          </a:p>
        </p:txBody>
      </p:sp>
      <p:pic>
        <p:nvPicPr>
          <p:cNvPr id="5" name="그림 4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83393CB8-8A9E-40A1-9BF2-0DC65A0A8E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D5B7"/>
              </a:clrFrom>
              <a:clrTo>
                <a:srgbClr val="FDD5B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3109" y="2566511"/>
            <a:ext cx="2023111" cy="3591112"/>
          </a:xfrm>
          <a:prstGeom prst="rect">
            <a:avLst/>
          </a:prstGeom>
        </p:spPr>
      </p:pic>
      <p:sp>
        <p:nvSpPr>
          <p:cNvPr id="6" name="사각형: 둥근 모서리 5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257A4F1B-6DD9-45B9-B8DA-5AEACB44A267}"/>
              </a:ext>
            </a:extLst>
          </p:cNvPr>
          <p:cNvSpPr/>
          <p:nvPr/>
        </p:nvSpPr>
        <p:spPr>
          <a:xfrm>
            <a:off x="6823494" y="2735491"/>
            <a:ext cx="1923691" cy="18891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b="1" dirty="0">
                <a:solidFill>
                  <a:srgbClr val="F2605C"/>
                </a:solidFill>
              </a:rPr>
              <a:t>식품첨가물</a:t>
            </a:r>
            <a:endParaRPr lang="en-US" altLang="ko-KR" b="1" dirty="0">
              <a:solidFill>
                <a:srgbClr val="F2605C"/>
              </a:solidFill>
            </a:endParaRPr>
          </a:p>
          <a:p>
            <a:pPr algn="ctr"/>
            <a:r>
              <a:rPr lang="en-US" altLang="ko-KR" b="1" dirty="0">
                <a:solidFill>
                  <a:srgbClr val="F2605C"/>
                </a:solidFill>
              </a:rPr>
              <a:t>1</a:t>
            </a:r>
            <a:r>
              <a:rPr lang="ko-KR" altLang="en-US" b="1" dirty="0">
                <a:solidFill>
                  <a:srgbClr val="F2605C"/>
                </a:solidFill>
              </a:rPr>
              <a:t>일 섭취 허용량 </a:t>
            </a:r>
            <a:endParaRPr lang="en-US" altLang="ko-KR" b="1" dirty="0">
              <a:solidFill>
                <a:srgbClr val="F2605C"/>
              </a:solidFill>
            </a:endParaRPr>
          </a:p>
          <a:p>
            <a:pPr algn="ctr">
              <a:spcAft>
                <a:spcPts val="1500"/>
              </a:spcAft>
            </a:pPr>
            <a:r>
              <a:rPr lang="ko-KR" altLang="en-US" b="1" dirty="0">
                <a:solidFill>
                  <a:srgbClr val="F2605C"/>
                </a:solidFill>
              </a:rPr>
              <a:t>예시 보기</a:t>
            </a:r>
            <a:endParaRPr lang="en-US" altLang="ko-KR" b="1" dirty="0">
              <a:solidFill>
                <a:srgbClr val="F2605C"/>
              </a:solidFill>
            </a:endParaRPr>
          </a:p>
          <a:p>
            <a:pPr algn="ctr">
              <a:spcAft>
                <a:spcPts val="1500"/>
              </a:spcAft>
            </a:pPr>
            <a:r>
              <a:rPr lang="ko-KR" altLang="en-US" b="1" dirty="0">
                <a:solidFill>
                  <a:srgbClr val="F2605C"/>
                </a:solidFill>
              </a:rPr>
              <a:t>클릭</a:t>
            </a:r>
          </a:p>
        </p:txBody>
      </p:sp>
    </p:spTree>
    <p:extLst>
      <p:ext uri="{BB962C8B-B14F-4D97-AF65-F5344CB8AC3E}">
        <p14:creationId xmlns:p14="http://schemas.microsoft.com/office/powerpoint/2010/main" val="1482506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식품첨가물의 역할과 오해 알아보기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DF9B76-8483-4E52-B23A-195C216B8D7C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내가 자주 먹는 가공식품의 원재료를 확인하고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어떤 식품첨가물이 들어 있는지 조사해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03C6E014-5DF2-4FF2-849F-AB57621E1AD2}"/>
              </a:ext>
            </a:extLst>
          </p:cNvPr>
          <p:cNvSpPr/>
          <p:nvPr/>
        </p:nvSpPr>
        <p:spPr>
          <a:xfrm>
            <a:off x="125110" y="993337"/>
            <a:ext cx="487365" cy="378262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254355-BC42-493C-9570-0798DF2793A3}"/>
              </a:ext>
            </a:extLst>
          </p:cNvPr>
          <p:cNvSpPr txBox="1"/>
          <p:nvPr/>
        </p:nvSpPr>
        <p:spPr>
          <a:xfrm>
            <a:off x="655607" y="1964697"/>
            <a:ext cx="2501661" cy="3887026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marL="457200" indent="-457200" latin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가공식품명</a:t>
            </a:r>
            <a:endParaRPr lang="en-US" altLang="ko-KR" sz="2800" b="1" dirty="0">
              <a:solidFill>
                <a:srgbClr val="434343"/>
              </a:solidFill>
              <a:latin typeface="+mn-ea"/>
            </a:endParaRPr>
          </a:p>
          <a:p>
            <a:pPr marL="457200" indent="-457200" latin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원재료</a:t>
            </a:r>
            <a:b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</a:br>
            <a:b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</a:br>
            <a:b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</a:b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  <a:p>
            <a:pPr marL="457200" indent="-457200" latin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식품첨가물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13A253-C836-4269-9F3B-69819674546A}"/>
              </a:ext>
            </a:extLst>
          </p:cNvPr>
          <p:cNvSpPr txBox="1"/>
          <p:nvPr/>
        </p:nvSpPr>
        <p:spPr>
          <a:xfrm>
            <a:off x="3165368" y="2130106"/>
            <a:ext cx="1877150" cy="479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300"/>
              </a:lnSpc>
              <a:spcAft>
                <a:spcPts val="600"/>
              </a:spcAft>
            </a:pPr>
            <a:r>
              <a:rPr lang="ko-KR" altLang="en-US" sz="2200" b="1" dirty="0">
                <a:solidFill>
                  <a:srgbClr val="C00000"/>
                </a:solidFill>
                <a:latin typeface="+mn-ea"/>
              </a:rPr>
              <a:t>불</a:t>
            </a:r>
            <a:r>
              <a:rPr lang="en-US" altLang="ko-KR" sz="2200" b="1" dirty="0">
                <a:solidFill>
                  <a:srgbClr val="C00000"/>
                </a:solidFill>
                <a:latin typeface="+mn-ea"/>
              </a:rPr>
              <a:t>*</a:t>
            </a:r>
            <a:r>
              <a:rPr lang="ko-KR" altLang="en-US" sz="2200" b="1" dirty="0" err="1">
                <a:solidFill>
                  <a:srgbClr val="C00000"/>
                </a:solidFill>
                <a:latin typeface="+mn-ea"/>
              </a:rPr>
              <a:t>볶음면</a:t>
            </a:r>
            <a:endParaRPr lang="ko-KR" altLang="en-US" sz="22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A9BC7B-A315-477B-ADDC-A0E3B3600D7C}"/>
              </a:ext>
            </a:extLst>
          </p:cNvPr>
          <p:cNvSpPr txBox="1"/>
          <p:nvPr/>
        </p:nvSpPr>
        <p:spPr>
          <a:xfrm>
            <a:off x="2297574" y="2733788"/>
            <a:ext cx="6503526" cy="2632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2500"/>
              </a:lnSpc>
              <a:spcAft>
                <a:spcPts val="600"/>
              </a:spcAft>
            </a:pP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소맥분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변성전분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팜유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활성소맥글루텐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정제염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미감에스유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약파엑기스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면류첨가알칼리제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산도조절제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),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구아검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비타민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B2,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구연산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녹차풍미유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정제수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간장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정백당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그릴치킨농축액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치킨향분말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대두유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하바네로맛시즈닝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양파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고추분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고추씨향미유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맛베이스에스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매운고추베이스분말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마늘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지미강화육수분말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변성전분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탈색칠리추출물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파프리카추출물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후추분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치킨카레맛베이스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유산균발효분말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볶음참깨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srgbClr val="C00000"/>
                </a:solidFill>
                <a:latin typeface="+mn-ea"/>
              </a:rPr>
              <a:t>구운김</a:t>
            </a:r>
            <a:endParaRPr lang="ko-KR" altLang="en-US" sz="20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61B270-58A3-48F9-AAB6-B27960C390B8}"/>
              </a:ext>
            </a:extLst>
          </p:cNvPr>
          <p:cNvSpPr txBox="1"/>
          <p:nvPr/>
        </p:nvSpPr>
        <p:spPr>
          <a:xfrm>
            <a:off x="1133368" y="5764314"/>
            <a:ext cx="6503526" cy="471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300"/>
              </a:lnSpc>
              <a:spcAft>
                <a:spcPts val="600"/>
              </a:spcAft>
            </a:pPr>
            <a:r>
              <a:rPr lang="ko-KR" altLang="en-US" sz="2200" b="1" dirty="0" err="1">
                <a:solidFill>
                  <a:srgbClr val="C00000"/>
                </a:solidFill>
                <a:latin typeface="+mn-ea"/>
              </a:rPr>
              <a:t>구아검</a:t>
            </a:r>
            <a:r>
              <a:rPr lang="en-US" altLang="ko-KR" sz="22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200" b="1" dirty="0" err="1">
                <a:solidFill>
                  <a:srgbClr val="C00000"/>
                </a:solidFill>
                <a:latin typeface="+mn-ea"/>
              </a:rPr>
              <a:t>면류첨가알칼리제</a:t>
            </a:r>
            <a:r>
              <a:rPr lang="en-US" altLang="ko-KR" sz="2200" b="1" dirty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2200" b="1" dirty="0">
                <a:solidFill>
                  <a:srgbClr val="C00000"/>
                </a:solidFill>
                <a:latin typeface="+mn-ea"/>
              </a:rPr>
              <a:t>산도조절제</a:t>
            </a:r>
            <a:r>
              <a:rPr lang="en-US" altLang="ko-KR" sz="2200" b="1" dirty="0">
                <a:solidFill>
                  <a:srgbClr val="C00000"/>
                </a:solidFill>
                <a:latin typeface="+mn-ea"/>
              </a:rPr>
              <a:t>), </a:t>
            </a:r>
            <a:r>
              <a:rPr lang="ko-KR" altLang="en-US" sz="2200" b="1" dirty="0">
                <a:solidFill>
                  <a:srgbClr val="C00000"/>
                </a:solidFill>
                <a:latin typeface="+mn-ea"/>
              </a:rPr>
              <a:t>구연산 등</a:t>
            </a:r>
          </a:p>
        </p:txBody>
      </p:sp>
    </p:spTree>
    <p:extLst>
      <p:ext uri="{BB962C8B-B14F-4D97-AF65-F5344CB8AC3E}">
        <p14:creationId xmlns:p14="http://schemas.microsoft.com/office/powerpoint/2010/main" val="294275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E676C479-9405-441C-940A-EC72F467BDD8}"/>
              </a:ext>
            </a:extLst>
          </p:cNvPr>
          <p:cNvCxnSpPr>
            <a:cxnSpLocks/>
          </p:cNvCxnSpPr>
          <p:nvPr/>
        </p:nvCxnSpPr>
        <p:spPr>
          <a:xfrm>
            <a:off x="2262517" y="5485153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E95EA9E0-7988-4856-A0E6-576DBCB0D597}"/>
              </a:ext>
            </a:extLst>
          </p:cNvPr>
          <p:cNvCxnSpPr>
            <a:cxnSpLocks/>
          </p:cNvCxnSpPr>
          <p:nvPr/>
        </p:nvCxnSpPr>
        <p:spPr>
          <a:xfrm>
            <a:off x="425090" y="5485153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29C9073A-D4EA-45CC-92B7-483FEC2340E4}"/>
              </a:ext>
            </a:extLst>
          </p:cNvPr>
          <p:cNvCxnSpPr>
            <a:cxnSpLocks/>
          </p:cNvCxnSpPr>
          <p:nvPr/>
        </p:nvCxnSpPr>
        <p:spPr>
          <a:xfrm>
            <a:off x="2262517" y="4057243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9B62E614-2BAD-4EB2-9431-0BAE36AA8E4F}"/>
              </a:ext>
            </a:extLst>
          </p:cNvPr>
          <p:cNvCxnSpPr>
            <a:cxnSpLocks/>
          </p:cNvCxnSpPr>
          <p:nvPr/>
        </p:nvCxnSpPr>
        <p:spPr>
          <a:xfrm>
            <a:off x="425090" y="4057243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F4421DB9-E299-4BEA-ACAA-E2A7D7508A13}"/>
              </a:ext>
            </a:extLst>
          </p:cNvPr>
          <p:cNvCxnSpPr>
            <a:cxnSpLocks/>
          </p:cNvCxnSpPr>
          <p:nvPr/>
        </p:nvCxnSpPr>
        <p:spPr>
          <a:xfrm>
            <a:off x="2262517" y="2610207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A9DFCA71-1EA2-4041-AC36-E3D62CCB6A47}"/>
              </a:ext>
            </a:extLst>
          </p:cNvPr>
          <p:cNvCxnSpPr>
            <a:cxnSpLocks/>
          </p:cNvCxnSpPr>
          <p:nvPr/>
        </p:nvCxnSpPr>
        <p:spPr>
          <a:xfrm>
            <a:off x="425090" y="2610207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22">
            <a:extLst>
              <a:ext uri="{FF2B5EF4-FFF2-40B4-BE49-F238E27FC236}">
                <a16:creationId xmlns:a16="http://schemas.microsoft.com/office/drawing/2014/main" id="{568DCE42-4BD4-46C8-849F-8E7BC3AD9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25086"/>
            <a:ext cx="9144000" cy="232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2E774C9-351C-4A99-848A-A185D56116BA}"/>
              </a:ext>
            </a:extLst>
          </p:cNvPr>
          <p:cNvSpPr/>
          <p:nvPr/>
        </p:nvSpPr>
        <p:spPr>
          <a:xfrm>
            <a:off x="241540" y="836967"/>
            <a:ext cx="2191109" cy="68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학습목표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708C63-1875-46D5-8AD5-57F641F90210}"/>
              </a:ext>
            </a:extLst>
          </p:cNvPr>
          <p:cNvSpPr txBox="1"/>
          <p:nvPr/>
        </p:nvSpPr>
        <p:spPr>
          <a:xfrm>
            <a:off x="2452061" y="932746"/>
            <a:ext cx="34115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이 단원을 배우고 나면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C5E6B42-DBB9-46DB-A3F0-2EA90D145FA5}"/>
              </a:ext>
            </a:extLst>
          </p:cNvPr>
          <p:cNvSpPr/>
          <p:nvPr/>
        </p:nvSpPr>
        <p:spPr>
          <a:xfrm>
            <a:off x="241540" y="1674402"/>
            <a:ext cx="2191109" cy="68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생각열기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AE2F7A-8C60-465A-B34B-0BCC6813C305}"/>
              </a:ext>
            </a:extLst>
          </p:cNvPr>
          <p:cNvSpPr txBox="1"/>
          <p:nvPr/>
        </p:nvSpPr>
        <p:spPr>
          <a:xfrm>
            <a:off x="2452060" y="1770181"/>
            <a:ext cx="669193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600" b="1" dirty="0"/>
              <a:t>식품안전 관련 포스터 보고 질문에 답하기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A27AFD6-6536-4A97-A737-194BD9986A4C}"/>
              </a:ext>
            </a:extLst>
          </p:cNvPr>
          <p:cNvSpPr/>
          <p:nvPr/>
        </p:nvSpPr>
        <p:spPr>
          <a:xfrm>
            <a:off x="241540" y="2511837"/>
            <a:ext cx="2191109" cy="68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1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79A223-F9C1-4175-9431-6D391F54F313}"/>
              </a:ext>
            </a:extLst>
          </p:cNvPr>
          <p:cNvSpPr txBox="1"/>
          <p:nvPr/>
        </p:nvSpPr>
        <p:spPr>
          <a:xfrm>
            <a:off x="2452061" y="2607616"/>
            <a:ext cx="33361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식품 </a:t>
            </a:r>
            <a:r>
              <a:rPr lang="ko-KR" altLang="en-US" sz="2600" b="1" dirty="0" err="1"/>
              <a:t>표시란</a:t>
            </a:r>
            <a:r>
              <a:rPr lang="ko-KR" altLang="en-US" sz="2600" b="1" dirty="0"/>
              <a:t> 무엇일까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3FAB8D-111D-476E-A950-2267E81449FF}"/>
              </a:ext>
            </a:extLst>
          </p:cNvPr>
          <p:cNvSpPr txBox="1"/>
          <p:nvPr/>
        </p:nvSpPr>
        <p:spPr>
          <a:xfrm>
            <a:off x="241540" y="3237751"/>
            <a:ext cx="2191109" cy="54483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1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99A9A3-982A-4D56-891E-E8DBC584164A}"/>
              </a:ext>
            </a:extLst>
          </p:cNvPr>
          <p:cNvSpPr txBox="1"/>
          <p:nvPr/>
        </p:nvSpPr>
        <p:spPr>
          <a:xfrm>
            <a:off x="2452061" y="3279334"/>
            <a:ext cx="5761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영양 성분 표시 확인하고 음료수 선택하기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4740928-3B4D-4E44-A948-10C5068E3B3C}"/>
              </a:ext>
            </a:extLst>
          </p:cNvPr>
          <p:cNvSpPr/>
          <p:nvPr/>
        </p:nvSpPr>
        <p:spPr>
          <a:xfrm>
            <a:off x="241540" y="3897601"/>
            <a:ext cx="2191109" cy="68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2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2A8717-068B-4F92-A963-EA27612DA3BA}"/>
              </a:ext>
            </a:extLst>
          </p:cNvPr>
          <p:cNvSpPr txBox="1"/>
          <p:nvPr/>
        </p:nvSpPr>
        <p:spPr>
          <a:xfrm>
            <a:off x="2452061" y="3993380"/>
            <a:ext cx="359425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식품첨가물은 무엇일까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A4B03A-F33C-43F7-83A7-8A882C1C56BD}"/>
              </a:ext>
            </a:extLst>
          </p:cNvPr>
          <p:cNvSpPr txBox="1"/>
          <p:nvPr/>
        </p:nvSpPr>
        <p:spPr>
          <a:xfrm>
            <a:off x="241540" y="4632897"/>
            <a:ext cx="2191109" cy="54483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2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E036D4-9CE3-4920-B356-0FA8DE820E7B}"/>
              </a:ext>
            </a:extLst>
          </p:cNvPr>
          <p:cNvSpPr txBox="1"/>
          <p:nvPr/>
        </p:nvSpPr>
        <p:spPr>
          <a:xfrm>
            <a:off x="2452061" y="4674480"/>
            <a:ext cx="5008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식품첨가물의 역할과 오해 알아보기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1165CCEB-5EE0-4E0F-9D02-4E1D5A79D68F}"/>
              </a:ext>
            </a:extLst>
          </p:cNvPr>
          <p:cNvSpPr/>
          <p:nvPr/>
        </p:nvSpPr>
        <p:spPr>
          <a:xfrm>
            <a:off x="241540" y="5292747"/>
            <a:ext cx="2191109" cy="684000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3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226A31-E951-452F-B142-C5E810FC16B2}"/>
              </a:ext>
            </a:extLst>
          </p:cNvPr>
          <p:cNvSpPr txBox="1"/>
          <p:nvPr/>
        </p:nvSpPr>
        <p:spPr>
          <a:xfrm>
            <a:off x="2452061" y="5388526"/>
            <a:ext cx="40783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식품 인증 </a:t>
            </a:r>
            <a:r>
              <a:rPr lang="ko-KR" altLang="en-US" sz="2600" b="1" dirty="0" err="1"/>
              <a:t>제도란</a:t>
            </a:r>
            <a:r>
              <a:rPr lang="ko-KR" altLang="en-US" sz="2600" b="1" dirty="0"/>
              <a:t> 무엇일까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4611D3-4444-4670-B1F9-02925C7576B1}"/>
              </a:ext>
            </a:extLst>
          </p:cNvPr>
          <p:cNvSpPr txBox="1"/>
          <p:nvPr/>
        </p:nvSpPr>
        <p:spPr>
          <a:xfrm>
            <a:off x="241540" y="6028043"/>
            <a:ext cx="2191109" cy="54483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3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A7813C-BD86-4F51-A77A-36925C10F66A}"/>
              </a:ext>
            </a:extLst>
          </p:cNvPr>
          <p:cNvSpPr txBox="1"/>
          <p:nvPr/>
        </p:nvSpPr>
        <p:spPr>
          <a:xfrm>
            <a:off x="2452061" y="6069626"/>
            <a:ext cx="6261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나만의 </a:t>
            </a:r>
            <a:r>
              <a:rPr lang="ko-KR" altLang="en-US" sz="2400" b="1" dirty="0" err="1">
                <a:solidFill>
                  <a:srgbClr val="434343"/>
                </a:solidFill>
              </a:rPr>
              <a:t>농식품</a:t>
            </a:r>
            <a:r>
              <a:rPr lang="ko-KR" altLang="en-US" sz="2400" b="1" dirty="0">
                <a:solidFill>
                  <a:srgbClr val="434343"/>
                </a:solidFill>
              </a:rPr>
              <a:t> 로고</a:t>
            </a:r>
            <a:r>
              <a:rPr lang="en-US" altLang="ko-KR" sz="2400" b="1" dirty="0">
                <a:solidFill>
                  <a:srgbClr val="434343"/>
                </a:solidFill>
              </a:rPr>
              <a:t>(</a:t>
            </a:r>
            <a:r>
              <a:rPr lang="ko-KR" altLang="en-US" sz="2400" b="1" dirty="0">
                <a:solidFill>
                  <a:srgbClr val="434343"/>
                </a:solidFill>
              </a:rPr>
              <a:t>인증 표시</a:t>
            </a:r>
            <a:r>
              <a:rPr lang="en-US" altLang="ko-KR" sz="2400" b="1" dirty="0">
                <a:solidFill>
                  <a:srgbClr val="434343"/>
                </a:solidFill>
              </a:rPr>
              <a:t>) </a:t>
            </a:r>
            <a:r>
              <a:rPr lang="ko-KR" altLang="en-US" sz="2400" b="1" dirty="0">
                <a:solidFill>
                  <a:srgbClr val="434343"/>
                </a:solidFill>
              </a:rPr>
              <a:t>디자인해 보기</a:t>
            </a:r>
          </a:p>
        </p:txBody>
      </p:sp>
    </p:spTree>
    <p:extLst>
      <p:ext uri="{BB962C8B-B14F-4D97-AF65-F5344CB8AC3E}">
        <p14:creationId xmlns:p14="http://schemas.microsoft.com/office/powerpoint/2010/main" val="3713419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식품첨가물의 역할과 오해 알아보기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DF9B76-8483-4E52-B23A-195C216B8D7C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조사한 식품첨가물의 실제 역할과 소비자가 가지고 있는 오해에 대해 조사해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03C6E014-5DF2-4FF2-849F-AB57621E1AD2}"/>
              </a:ext>
            </a:extLst>
          </p:cNvPr>
          <p:cNvSpPr/>
          <p:nvPr/>
        </p:nvSpPr>
        <p:spPr>
          <a:xfrm>
            <a:off x="125110" y="993337"/>
            <a:ext cx="487365" cy="378262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767FF0A8-567E-4646-9C40-88A31CC1C3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499696"/>
              </p:ext>
            </p:extLst>
          </p:nvPr>
        </p:nvGraphicFramePr>
        <p:xfrm>
          <a:off x="825261" y="2078139"/>
          <a:ext cx="7999562" cy="438691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86618">
                  <a:extLst>
                    <a:ext uri="{9D8B030D-6E8A-4147-A177-3AD203B41FA5}">
                      <a16:colId xmlns:a16="http://schemas.microsoft.com/office/drawing/2014/main" val="2615714959"/>
                    </a:ext>
                  </a:extLst>
                </a:gridCol>
                <a:gridCol w="2242868">
                  <a:extLst>
                    <a:ext uri="{9D8B030D-6E8A-4147-A177-3AD203B41FA5}">
                      <a16:colId xmlns:a16="http://schemas.microsoft.com/office/drawing/2014/main" val="1017569723"/>
                    </a:ext>
                  </a:extLst>
                </a:gridCol>
                <a:gridCol w="4270076">
                  <a:extLst>
                    <a:ext uri="{9D8B030D-6E8A-4147-A177-3AD203B41FA5}">
                      <a16:colId xmlns:a16="http://schemas.microsoft.com/office/drawing/2014/main" val="1997027094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식품첨가물</a:t>
                      </a:r>
                    </a:p>
                  </a:txBody>
                  <a:tcPr>
                    <a:lnL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A67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역할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A67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소비자의 오해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A6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263710"/>
                  </a:ext>
                </a:extLst>
              </a:tr>
              <a:tr h="143338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382696"/>
                  </a:ext>
                </a:extLst>
              </a:tr>
              <a:tr h="1009291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171236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28683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788C8F7-1566-46FA-9258-15BFAC01FFD3}"/>
              </a:ext>
            </a:extLst>
          </p:cNvPr>
          <p:cNvSpPr txBox="1"/>
          <p:nvPr/>
        </p:nvSpPr>
        <p:spPr>
          <a:xfrm>
            <a:off x="4548278" y="4940659"/>
            <a:ext cx="42937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변성전분이 들어간 식품이 유통기한이 길어져서 방부 성분이 들어간 것으로 오해하나 변성전분이 들어가면 안정성이 증가하는 것이고 급속 냉동</a:t>
            </a:r>
            <a:r>
              <a:rPr lang="en-US" altLang="ko-KR" b="0" i="0" u="none" strike="noStrike" baseline="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무균 처리 등을 거쳐서 유통기한이 늘어나는 것임</a:t>
            </a:r>
            <a:endParaRPr lang="en-US" altLang="ko-KR" b="0" i="0" u="none" strike="noStrike" baseline="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9DED91-2F59-4EEE-AC0E-B56FE5B998BA}"/>
              </a:ext>
            </a:extLst>
          </p:cNvPr>
          <p:cNvSpPr txBox="1"/>
          <p:nvPr/>
        </p:nvSpPr>
        <p:spPr>
          <a:xfrm>
            <a:off x="1060324" y="3020523"/>
            <a:ext cx="1067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0" i="0" u="none" strike="noStrike" baseline="0" dirty="0" err="1">
                <a:solidFill>
                  <a:srgbClr val="FF0000"/>
                </a:solidFill>
                <a:latin typeface="+mn-ea"/>
              </a:rPr>
              <a:t>구아검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D3A7E2-C2DE-484A-BF48-A52B4A08A5EF}"/>
              </a:ext>
            </a:extLst>
          </p:cNvPr>
          <p:cNvSpPr txBox="1"/>
          <p:nvPr/>
        </p:nvSpPr>
        <p:spPr>
          <a:xfrm>
            <a:off x="2316910" y="3024900"/>
            <a:ext cx="2462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식품의 점도를 높임 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C299B0-841A-445A-B863-7F63B5E4D32E}"/>
              </a:ext>
            </a:extLst>
          </p:cNvPr>
          <p:cNvSpPr txBox="1"/>
          <p:nvPr/>
        </p:nvSpPr>
        <p:spPr>
          <a:xfrm>
            <a:off x="4537494" y="2466525"/>
            <a:ext cx="42937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 err="1">
                <a:solidFill>
                  <a:srgbClr val="FF0000"/>
                </a:solidFill>
                <a:latin typeface="+mn-ea"/>
              </a:rPr>
              <a:t>구아검이</a:t>
            </a: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 체중 감량 약에 사용되면서 위의 크기를 팽창시키는 문제 발생</a:t>
            </a:r>
            <a:r>
              <a:rPr lang="en-US" altLang="ko-KR" b="0" i="0" u="none" strike="noStrike" baseline="0" dirty="0">
                <a:solidFill>
                  <a:srgbClr val="FF0000"/>
                </a:solidFill>
                <a:latin typeface="+mn-ea"/>
              </a:rPr>
              <a:t>. </a:t>
            </a: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원인은 </a:t>
            </a:r>
            <a:r>
              <a:rPr lang="ko-KR" altLang="en-US" b="0" i="0" u="none" strike="noStrike" baseline="0" dirty="0" err="1">
                <a:solidFill>
                  <a:srgbClr val="FF0000"/>
                </a:solidFill>
                <a:latin typeface="+mn-ea"/>
              </a:rPr>
              <a:t>구아검을</a:t>
            </a: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 너무 많이 사용한 것이고</a:t>
            </a:r>
            <a:r>
              <a:rPr lang="en-US" altLang="ko-KR" b="0" i="0" u="none" strike="noStrike" baseline="0" dirty="0">
                <a:solidFill>
                  <a:srgbClr val="FF0000"/>
                </a:solidFill>
                <a:latin typeface="+mn-ea"/>
              </a:rPr>
              <a:t>, 2008</a:t>
            </a: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년 </a:t>
            </a:r>
            <a:r>
              <a:rPr lang="en-US" altLang="ko-KR" b="0" i="0" u="none" strike="noStrike" baseline="0" dirty="0">
                <a:solidFill>
                  <a:srgbClr val="FF0000"/>
                </a:solidFill>
                <a:latin typeface="+mn-ea"/>
              </a:rPr>
              <a:t>11</a:t>
            </a: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월 </a:t>
            </a:r>
            <a:r>
              <a:rPr lang="ko-KR" altLang="en-US" b="0" i="0" u="none" strike="noStrike" baseline="0" dirty="0" err="1">
                <a:solidFill>
                  <a:srgbClr val="FF0000"/>
                </a:solidFill>
                <a:latin typeface="+mn-ea"/>
              </a:rPr>
              <a:t>구아검</a:t>
            </a: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 최대 사용량 기준을 제한하였음 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7597B4-B63F-4BD9-9507-F776EB1A7613}"/>
              </a:ext>
            </a:extLst>
          </p:cNvPr>
          <p:cNvSpPr txBox="1"/>
          <p:nvPr/>
        </p:nvSpPr>
        <p:spPr>
          <a:xfrm>
            <a:off x="1060324" y="4289499"/>
            <a:ext cx="1067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구연산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5838E6-215F-4024-BB62-AD5A10EAEFBA}"/>
              </a:ext>
            </a:extLst>
          </p:cNvPr>
          <p:cNvSpPr txBox="1"/>
          <p:nvPr/>
        </p:nvSpPr>
        <p:spPr>
          <a:xfrm>
            <a:off x="2767101" y="4289499"/>
            <a:ext cx="14805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산도 조절 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9777B9-C747-46C4-9DB3-25FC5C8968AD}"/>
              </a:ext>
            </a:extLst>
          </p:cNvPr>
          <p:cNvSpPr txBox="1"/>
          <p:nvPr/>
        </p:nvSpPr>
        <p:spPr>
          <a:xfrm>
            <a:off x="4548278" y="3936958"/>
            <a:ext cx="43757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구연산을 복용하면 칼슘을 배출시킨다는 오해가 있었으나 구연산이 칼슘의 흡수를 돕는 것으로 </a:t>
            </a:r>
            <a:r>
              <a:rPr lang="ko-KR" altLang="en-US" b="0" i="0" u="none" strike="noStrike" baseline="0" dirty="0" err="1">
                <a:solidFill>
                  <a:srgbClr val="FF0000"/>
                </a:solidFill>
                <a:latin typeface="+mn-ea"/>
              </a:rPr>
              <a:t>밝혀짐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5021D1-5D2D-44E0-8E8B-B7303F1226E1}"/>
              </a:ext>
            </a:extLst>
          </p:cNvPr>
          <p:cNvSpPr txBox="1"/>
          <p:nvPr/>
        </p:nvSpPr>
        <p:spPr>
          <a:xfrm>
            <a:off x="848894" y="5554098"/>
            <a:ext cx="14903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변성전분 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25A36E-C62E-452D-A72D-9915F12013FB}"/>
              </a:ext>
            </a:extLst>
          </p:cNvPr>
          <p:cNvSpPr txBox="1"/>
          <p:nvPr/>
        </p:nvSpPr>
        <p:spPr>
          <a:xfrm>
            <a:off x="2273780" y="5400210"/>
            <a:ext cx="23054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점착성 및 점도 증가</a:t>
            </a:r>
            <a:r>
              <a:rPr lang="en-US" altLang="ko-KR" b="0" i="0" u="none" strike="noStrike" baseline="0" dirty="0">
                <a:solidFill>
                  <a:srgbClr val="FF0000"/>
                </a:solidFill>
                <a:latin typeface="+mn-ea"/>
              </a:rPr>
              <a:t>, </a:t>
            </a:r>
            <a:br>
              <a:rPr lang="en-US" altLang="ko-KR" b="0" i="0" u="none" strike="noStrike" baseline="0" dirty="0">
                <a:solidFill>
                  <a:srgbClr val="FF0000"/>
                </a:solidFill>
                <a:latin typeface="+mn-ea"/>
              </a:rPr>
            </a:br>
            <a:r>
              <a:rPr lang="ko-KR" altLang="en-US" b="0" i="0" u="none" strike="noStrike" baseline="0" dirty="0">
                <a:solidFill>
                  <a:srgbClr val="FF0000"/>
                </a:solidFill>
                <a:latin typeface="+mn-ea"/>
              </a:rPr>
              <a:t>유화안정성 증진 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834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20" grpId="0"/>
      <p:bldP spid="22" grpId="0"/>
      <p:bldP spid="24" grpId="0"/>
      <p:bldP spid="26" grpId="0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식품첨가물의 역할과 오해 알아보기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DF9B76-8483-4E52-B23A-195C216B8D7C}"/>
              </a:ext>
            </a:extLst>
          </p:cNvPr>
          <p:cNvSpPr txBox="1"/>
          <p:nvPr/>
        </p:nvSpPr>
        <p:spPr>
          <a:xfrm>
            <a:off x="612475" y="950205"/>
            <a:ext cx="840641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식품첨가물에 대해 왜 불신이 생기는 것인지 의견을 나누어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03C6E014-5DF2-4FF2-849F-AB57621E1AD2}"/>
              </a:ext>
            </a:extLst>
          </p:cNvPr>
          <p:cNvSpPr/>
          <p:nvPr/>
        </p:nvSpPr>
        <p:spPr>
          <a:xfrm>
            <a:off x="125110" y="993337"/>
            <a:ext cx="487365" cy="378262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1F04BB-2F0E-4DCD-BC43-8F1D9F32A920}"/>
              </a:ext>
            </a:extLst>
          </p:cNvPr>
          <p:cNvSpPr txBox="1"/>
          <p:nvPr/>
        </p:nvSpPr>
        <p:spPr>
          <a:xfrm>
            <a:off x="655081" y="2017962"/>
            <a:ext cx="8092044" cy="3015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식품첨가물은 대부분 화학 재료로 만들어지기 때문에 이에 대한 부정적 인식이 있고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과거에는 문제없이 사용하던 식품첨가물이 현대에 들어서 몸에 해롭다고 밝혀지는 경우가 있어서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600" b="1" dirty="0">
                <a:solidFill>
                  <a:srgbClr val="C00000"/>
                </a:solidFill>
                <a:latin typeface="+mn-ea"/>
              </a:rPr>
              <a:t>안전하다고 해도 미래에 새로운 결과가 나올까 봐 불안하기 때문이다</a:t>
            </a:r>
            <a:r>
              <a:rPr lang="en-US" altLang="ko-KR" sz="26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6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85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인증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제도란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D6A9B52-CDBD-4CDA-BA0E-1BC30E240D1B}"/>
              </a:ext>
            </a:extLst>
          </p:cNvPr>
          <p:cNvSpPr/>
          <p:nvPr/>
        </p:nvSpPr>
        <p:spPr>
          <a:xfrm>
            <a:off x="915506" y="1630392"/>
            <a:ext cx="7831680" cy="1259458"/>
          </a:xfrm>
          <a:prstGeom prst="roundRect">
            <a:avLst>
              <a:gd name="adj" fmla="val 6104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5B5151-4BE4-412C-A515-ED74F0988F39}"/>
              </a:ext>
            </a:extLst>
          </p:cNvPr>
          <p:cNvSpPr txBox="1"/>
          <p:nvPr/>
        </p:nvSpPr>
        <p:spPr>
          <a:xfrm>
            <a:off x="915506" y="1781319"/>
            <a:ext cx="7823052" cy="1020822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인증 제도는 우수 식품을 소비자가 믿고 구매할 수 있도록 국가가 인증하는 제도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157B3B96-42BF-4076-B822-F9B2AE9B8542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43BE9A-A5D5-4133-A4CB-4FC18CF9C1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인증 제도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F47A4C-D4C3-4EC3-97B3-5EEB2BAF7A78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9C1C12-2DB2-4A67-9B93-9603F2DC50AA}"/>
              </a:ext>
            </a:extLst>
          </p:cNvPr>
          <p:cNvSpPr txBox="1"/>
          <p:nvPr/>
        </p:nvSpPr>
        <p:spPr>
          <a:xfrm>
            <a:off x="915506" y="2988542"/>
            <a:ext cx="7823052" cy="2595423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및 축산물 안전관리 인증제도</a:t>
            </a:r>
            <a:endParaRPr lang="en-US" altLang="ko-KR" sz="28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농산물 우수관리 인증제도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친환경 농축산물 인증제도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원산지 표시제도 등</a:t>
            </a:r>
          </a:p>
        </p:txBody>
      </p:sp>
    </p:spTree>
    <p:extLst>
      <p:ext uri="{BB962C8B-B14F-4D97-AF65-F5344CB8AC3E}">
        <p14:creationId xmlns:p14="http://schemas.microsoft.com/office/powerpoint/2010/main" val="39321276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인증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제도란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7B97D7A6-B640-461F-A312-93AB7D44F759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FE868B-D26E-4B8D-A3B2-1D762B3CAAB6}"/>
              </a:ext>
            </a:extLst>
          </p:cNvPr>
          <p:cNvSpPr txBox="1"/>
          <p:nvPr/>
        </p:nvSpPr>
        <p:spPr>
          <a:xfrm>
            <a:off x="915505" y="946925"/>
            <a:ext cx="7780819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및 축산물 안전관리 인증제도</a:t>
            </a:r>
            <a:r>
              <a:rPr lang="en-US" altLang="ko-KR" sz="2400" b="1" dirty="0">
                <a:solidFill>
                  <a:srgbClr val="434343"/>
                </a:solidFill>
                <a:latin typeface="+mn-ea"/>
              </a:rPr>
              <a:t>(HACCP)</a:t>
            </a:r>
            <a:endParaRPr lang="en-US" altLang="ko-KR" sz="24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96332E4-7201-42E1-A20A-965E8F836A6C}"/>
              </a:ext>
            </a:extLst>
          </p:cNvPr>
          <p:cNvSpPr/>
          <p:nvPr/>
        </p:nvSpPr>
        <p:spPr>
          <a:xfrm>
            <a:off x="915506" y="1778281"/>
            <a:ext cx="7831619" cy="3268169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BA6B4-5635-4A51-9095-613E97D4A874}"/>
              </a:ext>
            </a:extLst>
          </p:cNvPr>
          <p:cNvSpPr txBox="1"/>
          <p:nvPr/>
        </p:nvSpPr>
        <p:spPr>
          <a:xfrm>
            <a:off x="1052989" y="1914316"/>
            <a:ext cx="7556173" cy="296807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및 축산물의 원료 관리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조리 단계를 거쳐 소비자가 식품을 섭취하기 전까지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각 단계에서 발생할 가능성이 있는 위해요소를 사전에 분석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예방하고 과학적이고 체계적으로 관리하기 위한 위생 관리 기준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38A7B5-316A-44B7-A063-B18266333966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5781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인증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제도란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7B97D7A6-B640-461F-A312-93AB7D44F759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FE868B-D26E-4B8D-A3B2-1D762B3CAAB6}"/>
              </a:ext>
            </a:extLst>
          </p:cNvPr>
          <p:cNvSpPr txBox="1"/>
          <p:nvPr/>
        </p:nvSpPr>
        <p:spPr>
          <a:xfrm>
            <a:off x="915505" y="946925"/>
            <a:ext cx="7780819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및 축산물 안전관리 인증제도</a:t>
            </a:r>
            <a:r>
              <a:rPr lang="en-US" altLang="ko-KR" sz="2400" b="1" dirty="0">
                <a:solidFill>
                  <a:srgbClr val="434343"/>
                </a:solidFill>
                <a:latin typeface="+mn-ea"/>
              </a:rPr>
              <a:t>(HACCP)</a:t>
            </a:r>
            <a:endParaRPr lang="en-US" altLang="ko-KR" sz="24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96332E4-7201-42E1-A20A-965E8F836A6C}"/>
              </a:ext>
            </a:extLst>
          </p:cNvPr>
          <p:cNvSpPr/>
          <p:nvPr/>
        </p:nvSpPr>
        <p:spPr>
          <a:xfrm>
            <a:off x="915506" y="1778281"/>
            <a:ext cx="7831619" cy="2051847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BA6B4-5635-4A51-9095-613E97D4A874}"/>
              </a:ext>
            </a:extLst>
          </p:cNvPr>
          <p:cNvSpPr txBox="1"/>
          <p:nvPr/>
        </p:nvSpPr>
        <p:spPr>
          <a:xfrm>
            <a:off x="1052989" y="1914316"/>
            <a:ext cx="7556173" cy="179159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HACCP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인증은 식품 제조업체와 급식소 분야 전반에서 식품안전을 보증하고 식중독을 예방하기 위해 적용되고 있음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38A7B5-316A-44B7-A063-B18266333966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ACB5D25-465D-45EC-BCDC-00B8F493B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6130" y="3786998"/>
            <a:ext cx="2829890" cy="2518913"/>
          </a:xfrm>
          <a:prstGeom prst="rect">
            <a:avLst/>
          </a:prstGeom>
        </p:spPr>
      </p:pic>
      <p:sp>
        <p:nvSpPr>
          <p:cNvPr id="13" name="Google Shape;375;p27">
            <a:extLst>
              <a:ext uri="{FF2B5EF4-FFF2-40B4-BE49-F238E27FC236}">
                <a16:creationId xmlns:a16="http://schemas.microsoft.com/office/drawing/2014/main" id="{89DA4C6F-0CD2-4E59-B275-EF5FF18AD9D3}"/>
              </a:ext>
            </a:extLst>
          </p:cNvPr>
          <p:cNvSpPr txBox="1">
            <a:spLocks/>
          </p:cNvSpPr>
          <p:nvPr/>
        </p:nvSpPr>
        <p:spPr>
          <a:xfrm>
            <a:off x="3757087" y="6233626"/>
            <a:ext cx="2147977" cy="324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HACCP </a:t>
            </a:r>
            <a:r>
              <a: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인증 마크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382727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인증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제도란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7B97D7A6-B640-461F-A312-93AB7D44F759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FE868B-D26E-4B8D-A3B2-1D762B3CAAB6}"/>
              </a:ext>
            </a:extLst>
          </p:cNvPr>
          <p:cNvSpPr txBox="1"/>
          <p:nvPr/>
        </p:nvSpPr>
        <p:spPr>
          <a:xfrm>
            <a:off x="915505" y="946925"/>
            <a:ext cx="7780819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농산물 우수관리 인증제도</a:t>
            </a:r>
            <a:br>
              <a:rPr lang="en-US" altLang="ko-KR" sz="3200" b="1" dirty="0">
                <a:solidFill>
                  <a:srgbClr val="434343"/>
                </a:solidFill>
                <a:latin typeface="+mn-ea"/>
              </a:rPr>
            </a:br>
            <a:r>
              <a:rPr lang="en-US" altLang="ko-KR" sz="2400" b="1" dirty="0">
                <a:solidFill>
                  <a:srgbClr val="434343"/>
                </a:solidFill>
                <a:latin typeface="+mn-ea"/>
              </a:rPr>
              <a:t>(GAP, Good Agricultural Practices)</a:t>
            </a:r>
            <a:endParaRPr lang="en-US" altLang="ko-KR" sz="24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96332E4-7201-42E1-A20A-965E8F836A6C}"/>
              </a:ext>
            </a:extLst>
          </p:cNvPr>
          <p:cNvSpPr/>
          <p:nvPr/>
        </p:nvSpPr>
        <p:spPr>
          <a:xfrm>
            <a:off x="915506" y="2052729"/>
            <a:ext cx="7831619" cy="2208724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BA6B4-5635-4A51-9095-613E97D4A874}"/>
              </a:ext>
            </a:extLst>
          </p:cNvPr>
          <p:cNvSpPr txBox="1"/>
          <p:nvPr/>
        </p:nvSpPr>
        <p:spPr>
          <a:xfrm>
            <a:off x="1052989" y="2188764"/>
            <a:ext cx="7556173" cy="203669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농산물의 생산에서 판매에 이르기까지 모든 과정에서 농약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유해 미생물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중금속 등 위해요소를 관리하여 소비자에게 안전한 농산물을 공급하기 위한 인증제도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38A7B5-316A-44B7-A063-B18266333966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3" name="Google Shape;375;p27">
            <a:extLst>
              <a:ext uri="{FF2B5EF4-FFF2-40B4-BE49-F238E27FC236}">
                <a16:creationId xmlns:a16="http://schemas.microsoft.com/office/drawing/2014/main" id="{89DA4C6F-0CD2-4E59-B275-EF5FF18AD9D3}"/>
              </a:ext>
            </a:extLst>
          </p:cNvPr>
          <p:cNvSpPr txBox="1">
            <a:spLocks/>
          </p:cNvSpPr>
          <p:nvPr/>
        </p:nvSpPr>
        <p:spPr>
          <a:xfrm>
            <a:off x="3938396" y="6181870"/>
            <a:ext cx="1785358" cy="324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GAP </a:t>
            </a:r>
            <a:r>
              <a: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인증 마크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0F26D45-CEBB-4E34-9ED6-91C2D0DAE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396" y="4406114"/>
            <a:ext cx="1785358" cy="173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510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인증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제도란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7B97D7A6-B640-461F-A312-93AB7D44F759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FE868B-D26E-4B8D-A3B2-1D762B3CAAB6}"/>
              </a:ext>
            </a:extLst>
          </p:cNvPr>
          <p:cNvSpPr txBox="1"/>
          <p:nvPr/>
        </p:nvSpPr>
        <p:spPr>
          <a:xfrm>
            <a:off x="915505" y="946925"/>
            <a:ext cx="7780819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친환경 농축산물 인증제도</a:t>
            </a:r>
            <a:endParaRPr lang="en-US" altLang="ko-KR" sz="24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38A7B5-316A-44B7-A063-B18266333966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2E3B92B-5DDD-4E7B-85F3-83F374CFE032}"/>
              </a:ext>
            </a:extLst>
          </p:cNvPr>
          <p:cNvSpPr/>
          <p:nvPr/>
        </p:nvSpPr>
        <p:spPr>
          <a:xfrm>
            <a:off x="915506" y="1778281"/>
            <a:ext cx="7831619" cy="714753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9A7122-6458-47DB-9F98-58B3A020BC34}"/>
              </a:ext>
            </a:extLst>
          </p:cNvPr>
          <p:cNvSpPr txBox="1"/>
          <p:nvPr/>
        </p:nvSpPr>
        <p:spPr>
          <a:xfrm>
            <a:off x="863209" y="1793546"/>
            <a:ext cx="7935735" cy="61510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800" b="1" i="0" u="none" kern="1200" cap="none" spc="-15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친환경적으로 생산되는 농축산물의 품질 보증 제도</a:t>
            </a:r>
            <a:endParaRPr kumimoji="0" lang="ko-KR" altLang="en-US" sz="2600" b="1" i="0" u="none" kern="1200" cap="none" spc="-15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9320DF83-A753-48B1-9F28-240297E8F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274997"/>
              </p:ext>
            </p:extLst>
          </p:nvPr>
        </p:nvGraphicFramePr>
        <p:xfrm>
          <a:off x="915505" y="2670499"/>
          <a:ext cx="7831620" cy="35398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15810">
                  <a:extLst>
                    <a:ext uri="{9D8B030D-6E8A-4147-A177-3AD203B41FA5}">
                      <a16:colId xmlns:a16="http://schemas.microsoft.com/office/drawing/2014/main" val="2030009108"/>
                    </a:ext>
                  </a:extLst>
                </a:gridCol>
                <a:gridCol w="3915810">
                  <a:extLst>
                    <a:ext uri="{9D8B030D-6E8A-4147-A177-3AD203B41FA5}">
                      <a16:colId xmlns:a16="http://schemas.microsoft.com/office/drawing/2014/main" val="23888510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농산물</a:t>
                      </a:r>
                    </a:p>
                  </a:txBody>
                  <a:tcPr>
                    <a:lnL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8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4201125"/>
                  </a:ext>
                </a:extLst>
              </a:tr>
              <a:tr h="176434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309147"/>
                  </a:ext>
                </a:extLst>
              </a:tr>
              <a:tr h="13487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유기 합성 농약과 화학비료를 전혀 사용하지 않고 재배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전환기간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다년생 작물은 최초 수확 전 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그 외 작물은 파종 재식 전 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유기 합성 농약을 전혀 사용하지 않고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화학 비료는 권장 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시비량의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1/3 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이내 사용 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3685977"/>
                  </a:ext>
                </a:extLst>
              </a:tr>
            </a:tbl>
          </a:graphicData>
        </a:graphic>
      </p:graphicFrame>
      <p:pic>
        <p:nvPicPr>
          <p:cNvPr id="16" name="그림 15">
            <a:extLst>
              <a:ext uri="{FF2B5EF4-FFF2-40B4-BE49-F238E27FC236}">
                <a16:creationId xmlns:a16="http://schemas.microsoft.com/office/drawing/2014/main" id="{B0AE2177-BF70-41F2-BEED-62C23093D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980" y="3137452"/>
            <a:ext cx="1680375" cy="164536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6413117-45BC-404D-8ECC-CE8F9292CC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2728" y="3183753"/>
            <a:ext cx="1680375" cy="159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487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인증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제도란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7B97D7A6-B640-461F-A312-93AB7D44F759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FE868B-D26E-4B8D-A3B2-1D762B3CAAB6}"/>
              </a:ext>
            </a:extLst>
          </p:cNvPr>
          <p:cNvSpPr txBox="1"/>
          <p:nvPr/>
        </p:nvSpPr>
        <p:spPr>
          <a:xfrm>
            <a:off x="915505" y="946925"/>
            <a:ext cx="7780819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친환경 농축산물 인증제도</a:t>
            </a:r>
            <a:endParaRPr lang="en-US" altLang="ko-KR" sz="24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38A7B5-316A-44B7-A063-B18266333966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2E3B92B-5DDD-4E7B-85F3-83F374CFE032}"/>
              </a:ext>
            </a:extLst>
          </p:cNvPr>
          <p:cNvSpPr/>
          <p:nvPr/>
        </p:nvSpPr>
        <p:spPr>
          <a:xfrm>
            <a:off x="915506" y="1778281"/>
            <a:ext cx="7831619" cy="714753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9A7122-6458-47DB-9F98-58B3A020BC34}"/>
              </a:ext>
            </a:extLst>
          </p:cNvPr>
          <p:cNvSpPr txBox="1"/>
          <p:nvPr/>
        </p:nvSpPr>
        <p:spPr>
          <a:xfrm>
            <a:off x="863209" y="1793546"/>
            <a:ext cx="7935735" cy="61510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800" b="1" i="0" u="none" kern="1200" cap="none" spc="-15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친환경적으로 생산되는 농축산물의 품질 보증 제도</a:t>
            </a:r>
            <a:endParaRPr kumimoji="0" lang="ko-KR" altLang="en-US" sz="2600" b="1" i="0" u="none" kern="1200" cap="none" spc="-15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9320DF83-A753-48B1-9F28-240297E8F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664414"/>
              </p:ext>
            </p:extLst>
          </p:nvPr>
        </p:nvGraphicFramePr>
        <p:xfrm>
          <a:off x="914400" y="2670499"/>
          <a:ext cx="5730240" cy="38065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65120">
                  <a:extLst>
                    <a:ext uri="{9D8B030D-6E8A-4147-A177-3AD203B41FA5}">
                      <a16:colId xmlns:a16="http://schemas.microsoft.com/office/drawing/2014/main" val="2030009108"/>
                    </a:ext>
                  </a:extLst>
                </a:gridCol>
                <a:gridCol w="2865120">
                  <a:extLst>
                    <a:ext uri="{9D8B030D-6E8A-4147-A177-3AD203B41FA5}">
                      <a16:colId xmlns:a16="http://schemas.microsoft.com/office/drawing/2014/main" val="23888510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축산물</a:t>
                      </a:r>
                    </a:p>
                  </a:txBody>
                  <a:tcPr>
                    <a:lnL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8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4201125"/>
                  </a:ext>
                </a:extLst>
              </a:tr>
              <a:tr h="176434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309147"/>
                  </a:ext>
                </a:extLst>
              </a:tr>
              <a:tr h="13487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유기 농산물의 재배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생산 기준에 맞게 생산된 ‘유기 </a:t>
                      </a:r>
                      <a:r>
                        <a:rPr lang="ko-KR" altLang="en-US" sz="2000" dirty="0" err="1">
                          <a:latin typeface="+mn-ea"/>
                          <a:ea typeface="+mn-ea"/>
                        </a:rPr>
                        <a:t>사료’를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 급여하면서 인증 기준을 지켜 생산한 축산물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항생제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합성향균제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호르몬제가 첨가되지 않은 ‘일반 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사료’를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급여하면서 인증 기준을 지켜 생산한 축산물</a:t>
                      </a:r>
                      <a:endParaRPr lang="ko-KR" altLang="en-US" sz="20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3685977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73CF26A2-483E-4008-85E0-03C004178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0334" y="3113685"/>
            <a:ext cx="1961985" cy="171318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CC3EC9C7-B242-457D-BB60-322A2CBACB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76" y="3211267"/>
            <a:ext cx="1681779" cy="1599068"/>
          </a:xfrm>
          <a:prstGeom prst="rect">
            <a:avLst/>
          </a:prstGeom>
        </p:spPr>
      </p:pic>
      <p:graphicFrame>
        <p:nvGraphicFramePr>
          <p:cNvPr id="17" name="표 6">
            <a:extLst>
              <a:ext uri="{FF2B5EF4-FFF2-40B4-BE49-F238E27FC236}">
                <a16:creationId xmlns:a16="http://schemas.microsoft.com/office/drawing/2014/main" id="{6D2BA762-2613-4005-882E-A650E2A74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496039"/>
              </p:ext>
            </p:extLst>
          </p:nvPr>
        </p:nvGraphicFramePr>
        <p:xfrm>
          <a:off x="6762914" y="2670499"/>
          <a:ext cx="1984211" cy="379888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4211">
                  <a:extLst>
                    <a:ext uri="{9D8B030D-6E8A-4147-A177-3AD203B41FA5}">
                      <a16:colId xmlns:a16="http://schemas.microsoft.com/office/drawing/2014/main" val="2030009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가공식품</a:t>
                      </a:r>
                    </a:p>
                  </a:txBody>
                  <a:tcPr>
                    <a:lnL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201125"/>
                  </a:ext>
                </a:extLst>
              </a:tr>
              <a:tr h="176434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B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309147"/>
                  </a:ext>
                </a:extLst>
              </a:tr>
              <a:tr h="16078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유기 농산물과 축산물을 원료 또는 재료로 제조</a:t>
                      </a:r>
                      <a:r>
                        <a:rPr lang="en-US" altLang="ko-KR" sz="2000" dirty="0"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2000" dirty="0">
                          <a:latin typeface="+mn-ea"/>
                          <a:ea typeface="+mn-ea"/>
                        </a:rPr>
                        <a:t>가공한 식품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3685977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192EE9F0-8566-485A-AD48-B132CDB5FF9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4863" y="3218887"/>
            <a:ext cx="1681779" cy="160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700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인증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제도란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7B97D7A6-B640-461F-A312-93AB7D44F759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FE868B-D26E-4B8D-A3B2-1D762B3CAAB6}"/>
              </a:ext>
            </a:extLst>
          </p:cNvPr>
          <p:cNvSpPr txBox="1"/>
          <p:nvPr/>
        </p:nvSpPr>
        <p:spPr>
          <a:xfrm>
            <a:off x="915505" y="946925"/>
            <a:ext cx="7780819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원산지 표시제도</a:t>
            </a:r>
            <a:endParaRPr lang="en-US" altLang="ko-KR" sz="24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38A7B5-316A-44B7-A063-B18266333966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3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1BB111E-3DAC-48A2-B2F9-BA7AA0CD9305}"/>
              </a:ext>
            </a:extLst>
          </p:cNvPr>
          <p:cNvSpPr/>
          <p:nvPr/>
        </p:nvSpPr>
        <p:spPr>
          <a:xfrm>
            <a:off x="915506" y="1778281"/>
            <a:ext cx="7831619" cy="1193519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A4377B-EA32-4B59-8C08-0DCD648CE9A5}"/>
              </a:ext>
            </a:extLst>
          </p:cNvPr>
          <p:cNvSpPr txBox="1"/>
          <p:nvPr/>
        </p:nvSpPr>
        <p:spPr>
          <a:xfrm>
            <a:off x="961549" y="1869027"/>
            <a:ext cx="7556173" cy="99746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농산물이 생산 또는 채취된 국가나 지역을 표시하는 제도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8E9D771-421B-4724-A419-8985474EF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3132178"/>
            <a:ext cx="7917180" cy="2834281"/>
          </a:xfrm>
          <a:prstGeom prst="rect">
            <a:avLst/>
          </a:prstGeom>
        </p:spPr>
      </p:pic>
      <p:sp>
        <p:nvSpPr>
          <p:cNvPr id="18" name="Google Shape;375;p27">
            <a:extLst>
              <a:ext uri="{FF2B5EF4-FFF2-40B4-BE49-F238E27FC236}">
                <a16:creationId xmlns:a16="http://schemas.microsoft.com/office/drawing/2014/main" id="{2E6762F9-944A-4397-AF98-76E33B98297B}"/>
              </a:ext>
            </a:extLst>
          </p:cNvPr>
          <p:cNvSpPr txBox="1">
            <a:spLocks/>
          </p:cNvSpPr>
          <p:nvPr/>
        </p:nvSpPr>
        <p:spPr>
          <a:xfrm>
            <a:off x="2253587" y="6022847"/>
            <a:ext cx="3638607" cy="324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농산물 원산지 표시 방법의 예시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9" name="Google Shape;375;p27">
            <a:extLst>
              <a:ext uri="{FF2B5EF4-FFF2-40B4-BE49-F238E27FC236}">
                <a16:creationId xmlns:a16="http://schemas.microsoft.com/office/drawing/2014/main" id="{AAB174CE-7C59-4354-B134-8C34FB2E37F9}"/>
              </a:ext>
            </a:extLst>
          </p:cNvPr>
          <p:cNvSpPr txBox="1">
            <a:spLocks/>
          </p:cNvSpPr>
          <p:nvPr/>
        </p:nvSpPr>
        <p:spPr>
          <a:xfrm>
            <a:off x="7269480" y="6022847"/>
            <a:ext cx="1477645" cy="568453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0" tIns="91425" rIns="0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음식물 원산지</a:t>
            </a:r>
            <a:br>
              <a:rPr kumimoji="0" lang="en-US" altLang="ko-KR" sz="1800" b="1" i="0" u="none" strike="noStrike" kern="0" cap="none" spc="-15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</a:br>
            <a:r>
              <a:rPr kumimoji="0" lang="ko-KR" altLang="en-US" sz="1800" b="1" i="0" u="none" strike="noStrike" kern="0" cap="none" spc="-15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표시 예시</a:t>
            </a:r>
            <a:endParaRPr kumimoji="0" lang="en-US" sz="1800" b="1" i="0" u="none" strike="noStrike" kern="0" cap="none" spc="-15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B60999-0860-4C09-B804-0FF6D64F8AF7}"/>
              </a:ext>
            </a:extLst>
          </p:cNvPr>
          <p:cNvSpPr txBox="1"/>
          <p:nvPr/>
        </p:nvSpPr>
        <p:spPr>
          <a:xfrm>
            <a:off x="1211580" y="5548995"/>
            <a:ext cx="1544055" cy="272415"/>
          </a:xfrm>
          <a:prstGeom prst="roundRect">
            <a:avLst/>
          </a:prstGeom>
          <a:solidFill>
            <a:srgbClr val="B9E5FB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600" b="1" dirty="0">
                <a:solidFill>
                  <a:srgbClr val="434343"/>
                </a:solidFill>
              </a:rPr>
              <a:t>포장 농산물 표시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DFECF5-918E-4F43-A0AC-4A0BB28ECBB9}"/>
              </a:ext>
            </a:extLst>
          </p:cNvPr>
          <p:cNvSpPr txBox="1"/>
          <p:nvPr/>
        </p:nvSpPr>
        <p:spPr>
          <a:xfrm>
            <a:off x="3398044" y="5548995"/>
            <a:ext cx="1349691" cy="272415"/>
          </a:xfrm>
          <a:prstGeom prst="roundRect">
            <a:avLst/>
          </a:prstGeom>
          <a:solidFill>
            <a:srgbClr val="B9E5FB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600" b="1" dirty="0">
                <a:solidFill>
                  <a:srgbClr val="434343"/>
                </a:solidFill>
              </a:rPr>
              <a:t>판매 장소 표시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49E7F7-5147-4E71-A5A7-55CB71956C4F}"/>
              </a:ext>
            </a:extLst>
          </p:cNvPr>
          <p:cNvSpPr txBox="1"/>
          <p:nvPr/>
        </p:nvSpPr>
        <p:spPr>
          <a:xfrm>
            <a:off x="5623084" y="5548995"/>
            <a:ext cx="1093152" cy="272415"/>
          </a:xfrm>
          <a:prstGeom prst="roundRect">
            <a:avLst/>
          </a:prstGeom>
          <a:solidFill>
            <a:srgbClr val="B9E5FB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600" b="1" dirty="0">
                <a:solidFill>
                  <a:srgbClr val="434343"/>
                </a:solidFill>
              </a:rPr>
              <a:t>꼬리표 표시</a:t>
            </a:r>
          </a:p>
        </p:txBody>
      </p:sp>
    </p:spTree>
    <p:extLst>
      <p:ext uri="{BB962C8B-B14F-4D97-AF65-F5344CB8AC3E}">
        <p14:creationId xmlns:p14="http://schemas.microsoft.com/office/powerpoint/2010/main" val="4257503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C14C7D-0DE4-4784-AE89-B424D3A850B2}"/>
              </a:ext>
            </a:extLst>
          </p:cNvPr>
          <p:cNvSpPr/>
          <p:nvPr/>
        </p:nvSpPr>
        <p:spPr>
          <a:xfrm>
            <a:off x="1244073" y="3814389"/>
            <a:ext cx="7303027" cy="2395911"/>
          </a:xfrm>
          <a:prstGeom prst="roundRect">
            <a:avLst>
              <a:gd name="adj" fmla="val 8716"/>
            </a:avLst>
          </a:prstGeom>
          <a:noFill/>
          <a:ln w="28575">
            <a:solidFill>
              <a:srgbClr val="F2D6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나만의 </a:t>
            </a:r>
            <a:r>
              <a:rPr lang="ko-KR" altLang="en-US" sz="3000" b="1" spc="-150" dirty="0" err="1">
                <a:solidFill>
                  <a:schemeClr val="bg1"/>
                </a:solidFill>
                <a:latin typeface="+mj-ea"/>
                <a:ea typeface="+mj-ea"/>
              </a:rPr>
              <a:t>농식품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 로고</a:t>
            </a:r>
            <a:r>
              <a:rPr lang="en-US" altLang="ko-KR" sz="3000" b="1" spc="-150" dirty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인증 표시</a:t>
            </a:r>
            <a:r>
              <a:rPr lang="en-US" altLang="ko-KR" sz="3000" b="1" spc="-150" dirty="0">
                <a:solidFill>
                  <a:schemeClr val="bg1"/>
                </a:solidFill>
                <a:latin typeface="+mj-ea"/>
                <a:ea typeface="+mj-ea"/>
              </a:rPr>
              <a:t>) 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디자인해 보기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A07C9A-9759-4B28-8044-DEF4319C919C}"/>
              </a:ext>
            </a:extLst>
          </p:cNvPr>
          <p:cNvSpPr txBox="1"/>
          <p:nvPr/>
        </p:nvSpPr>
        <p:spPr>
          <a:xfrm>
            <a:off x="612476" y="950205"/>
            <a:ext cx="8057071" cy="2677656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로고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(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표시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)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는 상품이나 단체 등의 이미지를 쉽게 떠올릴 수 있도록 글자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이미지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특정한 글씨체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(</a:t>
            </a:r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시그니처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),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그래픽적 요소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또는 모든 유형을 복합적으로 사용하여 만든 시각 디자인이다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식품안전과 관련된 인증을 의미하는 나만의 로고를 만들어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Google Shape;11;p2">
            <a:extLst>
              <a:ext uri="{FF2B5EF4-FFF2-40B4-BE49-F238E27FC236}">
                <a16:creationId xmlns:a16="http://schemas.microsoft.com/office/drawing/2014/main" id="{5E6A08A3-F28F-452E-8A39-45E783A8B46D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59B78A1-DC11-46CF-9D88-3AB30E905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872" y="3951879"/>
            <a:ext cx="1789172" cy="212926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A9152C45-FDAA-4E19-8932-CDB6AB386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605" y="3951879"/>
            <a:ext cx="1799377" cy="2129263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9C3A159-2C4E-49E6-9FD6-BF9D567387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6544" y="3951878"/>
            <a:ext cx="1809374" cy="2129263"/>
          </a:xfrm>
          <a:prstGeom prst="rect">
            <a:avLst/>
          </a:prstGeom>
        </p:spPr>
      </p:pic>
      <p:sp>
        <p:nvSpPr>
          <p:cNvPr id="17" name="Google Shape;457;p32">
            <a:extLst>
              <a:ext uri="{FF2B5EF4-FFF2-40B4-BE49-F238E27FC236}">
                <a16:creationId xmlns:a16="http://schemas.microsoft.com/office/drawing/2014/main" id="{C89265D9-A031-4E20-BAB9-52E8EBB17A02}"/>
              </a:ext>
            </a:extLst>
          </p:cNvPr>
          <p:cNvSpPr txBox="1">
            <a:spLocks/>
          </p:cNvSpPr>
          <p:nvPr/>
        </p:nvSpPr>
        <p:spPr>
          <a:xfrm>
            <a:off x="863600" y="4481495"/>
            <a:ext cx="971546" cy="636606"/>
          </a:xfrm>
          <a:prstGeom prst="roundRect">
            <a:avLst/>
          </a:prstGeom>
          <a:solidFill>
            <a:srgbClr val="F2D6C4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algn="ctr" defTabSz="914400"/>
            <a:r>
              <a:rPr lang="ko-KR" altLang="en-US" sz="2400" kern="0" dirty="0">
                <a:latin typeface="+mj-ea"/>
                <a:ea typeface="+mj-ea"/>
              </a:rPr>
              <a:t>예시</a:t>
            </a:r>
            <a:endParaRPr lang="ko-KR" altLang="en-US" sz="24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09214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E27DE5-4A80-44AB-A344-809C4D519AA9}"/>
              </a:ext>
            </a:extLst>
          </p:cNvPr>
          <p:cNvSpPr txBox="1"/>
          <p:nvPr/>
        </p:nvSpPr>
        <p:spPr>
          <a:xfrm>
            <a:off x="2109218" y="2111192"/>
            <a:ext cx="65991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 표시의 의미를 이해하여 </a:t>
            </a:r>
            <a:b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</a:b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안전한 식품을 선택할 수 있다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D155E4-EE92-43DD-8D8C-56B40D8A9F87}"/>
              </a:ext>
            </a:extLst>
          </p:cNvPr>
          <p:cNvSpPr txBox="1"/>
          <p:nvPr/>
        </p:nvSpPr>
        <p:spPr>
          <a:xfrm>
            <a:off x="2109218" y="3647577"/>
            <a:ext cx="743597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spc="-150" baseline="0" dirty="0">
                <a:solidFill>
                  <a:srgbClr val="434343"/>
                </a:solidFill>
                <a:latin typeface="+mn-ea"/>
              </a:rPr>
              <a:t>식품첨가물의 역할과 안전성에 대해 알고</a:t>
            </a:r>
            <a:r>
              <a:rPr lang="en-US" altLang="ko-KR" sz="3000" b="1" i="0" u="none" strike="noStrike" spc="-150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3000" b="1" i="0" u="none" strike="noStrike" spc="-150" baseline="0" dirty="0">
                <a:solidFill>
                  <a:srgbClr val="434343"/>
                </a:solidFill>
                <a:latin typeface="+mn-ea"/>
              </a:rPr>
              <a:t>안전한 식품 섭취 방안을 제안할 수 있다</a:t>
            </a:r>
            <a:r>
              <a:rPr lang="en-US" altLang="ko-KR" sz="3000" b="1" i="0" u="none" strike="noStrike" spc="-150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4" name="Freeform 35">
            <a:extLst>
              <a:ext uri="{FF2B5EF4-FFF2-40B4-BE49-F238E27FC236}">
                <a16:creationId xmlns:a16="http://schemas.microsoft.com/office/drawing/2014/main" id="{2745543F-6311-417A-B221-7FFE037F1E39}"/>
              </a:ext>
            </a:extLst>
          </p:cNvPr>
          <p:cNvSpPr>
            <a:spLocks/>
          </p:cNvSpPr>
          <p:nvPr/>
        </p:nvSpPr>
        <p:spPr bwMode="auto">
          <a:xfrm>
            <a:off x="1671068" y="4010945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35">
            <a:extLst>
              <a:ext uri="{FF2B5EF4-FFF2-40B4-BE49-F238E27FC236}">
                <a16:creationId xmlns:a16="http://schemas.microsoft.com/office/drawing/2014/main" id="{C91A74E7-7BA1-4E93-AC0E-AA997CF2F86B}"/>
              </a:ext>
            </a:extLst>
          </p:cNvPr>
          <p:cNvSpPr>
            <a:spLocks/>
          </p:cNvSpPr>
          <p:nvPr/>
        </p:nvSpPr>
        <p:spPr bwMode="auto">
          <a:xfrm>
            <a:off x="1671068" y="2474561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2E0761-00A5-4BE2-B35F-D93A62505FD7}"/>
              </a:ext>
            </a:extLst>
          </p:cNvPr>
          <p:cNvSpPr txBox="1"/>
          <p:nvPr/>
        </p:nvSpPr>
        <p:spPr>
          <a:xfrm>
            <a:off x="2109218" y="5183962"/>
            <a:ext cx="647842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 인증 표시의 의미와 내용을 해석할 수 있다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7" name="Freeform 35">
            <a:extLst>
              <a:ext uri="{FF2B5EF4-FFF2-40B4-BE49-F238E27FC236}">
                <a16:creationId xmlns:a16="http://schemas.microsoft.com/office/drawing/2014/main" id="{AFDBF308-93BF-4022-963F-BDB7FB69A0C2}"/>
              </a:ext>
            </a:extLst>
          </p:cNvPr>
          <p:cNvSpPr>
            <a:spLocks/>
          </p:cNvSpPr>
          <p:nvPr/>
        </p:nvSpPr>
        <p:spPr bwMode="auto">
          <a:xfrm>
            <a:off x="1671068" y="5514597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26974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나만의 </a:t>
            </a:r>
            <a:r>
              <a:rPr lang="ko-KR" altLang="en-US" sz="3000" b="1" spc="-150" dirty="0" err="1">
                <a:solidFill>
                  <a:schemeClr val="bg1"/>
                </a:solidFill>
                <a:latin typeface="+mj-ea"/>
                <a:ea typeface="+mj-ea"/>
              </a:rPr>
              <a:t>농식품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 로고</a:t>
            </a:r>
            <a:r>
              <a:rPr lang="en-US" altLang="ko-KR" sz="3000" b="1" spc="-150" dirty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인증 표시</a:t>
            </a:r>
            <a:r>
              <a:rPr lang="en-US" altLang="ko-KR" sz="3000" b="1" spc="-150" dirty="0">
                <a:solidFill>
                  <a:schemeClr val="bg1"/>
                </a:solidFill>
                <a:latin typeface="+mj-ea"/>
                <a:ea typeface="+mj-ea"/>
              </a:rPr>
              <a:t>) 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디자인해 보기</a:t>
            </a:r>
          </a:p>
        </p:txBody>
      </p:sp>
      <p:graphicFrame>
        <p:nvGraphicFramePr>
          <p:cNvPr id="19" name="표 4">
            <a:extLst>
              <a:ext uri="{FF2B5EF4-FFF2-40B4-BE49-F238E27FC236}">
                <a16:creationId xmlns:a16="http://schemas.microsoft.com/office/drawing/2014/main" id="{3C970285-14A9-4672-BB17-3316E4450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42102"/>
              </p:ext>
            </p:extLst>
          </p:nvPr>
        </p:nvGraphicFramePr>
        <p:xfrm>
          <a:off x="191207" y="1601760"/>
          <a:ext cx="8555919" cy="48602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746380">
                  <a:extLst>
                    <a:ext uri="{9D8B030D-6E8A-4147-A177-3AD203B41FA5}">
                      <a16:colId xmlns:a16="http://schemas.microsoft.com/office/drawing/2014/main" val="2615714959"/>
                    </a:ext>
                  </a:extLst>
                </a:gridCol>
                <a:gridCol w="4535688">
                  <a:extLst>
                    <a:ext uri="{9D8B030D-6E8A-4147-A177-3AD203B41FA5}">
                      <a16:colId xmlns:a16="http://schemas.microsoft.com/office/drawing/2014/main" val="1017569723"/>
                    </a:ext>
                  </a:extLst>
                </a:gridCol>
                <a:gridCol w="2273851">
                  <a:extLst>
                    <a:ext uri="{9D8B030D-6E8A-4147-A177-3AD203B41FA5}">
                      <a16:colId xmlns:a16="http://schemas.microsoft.com/office/drawing/2014/main" val="1997027094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로고 명칭</a:t>
                      </a:r>
                    </a:p>
                  </a:txBody>
                  <a:tcPr>
                    <a:lnL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A67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로고 내용</a:t>
                      </a:r>
                    </a:p>
                  </a:txBody>
                  <a:tcPr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A67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로고 디자인</a:t>
                      </a:r>
                    </a:p>
                  </a:txBody>
                  <a:tcPr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A6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263710"/>
                  </a:ext>
                </a:extLst>
              </a:tr>
              <a:tr h="4464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A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382696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0441528F-42A5-4E50-A668-92FA1A204C17}"/>
              </a:ext>
            </a:extLst>
          </p:cNvPr>
          <p:cNvSpPr txBox="1"/>
          <p:nvPr/>
        </p:nvSpPr>
        <p:spPr>
          <a:xfrm>
            <a:off x="176529" y="2034359"/>
            <a:ext cx="1755787" cy="2707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냉동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냉장유통</a:t>
            </a:r>
            <a:endParaRPr lang="en-US" altLang="ko-KR" sz="2500" b="1" dirty="0">
              <a:solidFill>
                <a:srgbClr val="C00000"/>
              </a:solidFill>
              <a:latin typeface="+mn-ea"/>
            </a:endParaRPr>
          </a:p>
          <a:p>
            <a:pPr algn="ctr"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인증표시</a:t>
            </a:r>
          </a:p>
          <a:p>
            <a:pPr algn="ctr" latinLnBrk="1">
              <a:lnSpc>
                <a:spcPts val="3800"/>
              </a:lnSpc>
              <a:spcAft>
                <a:spcPts val="600"/>
              </a:spcAft>
            </a:pP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콜드체인</a:t>
            </a:r>
          </a:p>
          <a:p>
            <a:pPr algn="ctr"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시스템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)</a:t>
            </a:r>
            <a:endParaRPr lang="ko-KR" altLang="en-US" sz="25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18E850-BE4D-4CE2-933F-F5955266E975}"/>
              </a:ext>
            </a:extLst>
          </p:cNvPr>
          <p:cNvSpPr txBox="1"/>
          <p:nvPr/>
        </p:nvSpPr>
        <p:spPr>
          <a:xfrm>
            <a:off x="1946995" y="2080593"/>
            <a:ext cx="4471058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온도 관리가 필수적인 제품을 유통하는 데 있어 유통 과정 온도를 낮게 유지해 제품의 신선도와 품질을 보장하는 시스템인 ‘콜드체인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시스템’의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중요성이 커지고 있고 우리나라가 국제적으로 콜드체인 시스템의 표준을 선도하고 있지만 소비자는 그 내용을 잘 모르고 있으므로 콜드체인 시스템을 인증하는 표시가 있어야 함 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C7AC79C8-7C52-4527-98AA-0B04DB310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619" y="2151808"/>
            <a:ext cx="1867132" cy="248682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32F9CB7-F095-4787-A0FB-2BFDE69D4E6D}"/>
              </a:ext>
            </a:extLst>
          </p:cNvPr>
          <p:cNvSpPr txBox="1"/>
          <p:nvPr/>
        </p:nvSpPr>
        <p:spPr>
          <a:xfrm>
            <a:off x="612476" y="952413"/>
            <a:ext cx="8134650" cy="492443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디자인한 로고의 명칭과 내용을 적어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6" name="Google Shape;11;p2">
            <a:extLst>
              <a:ext uri="{FF2B5EF4-FFF2-40B4-BE49-F238E27FC236}">
                <a16:creationId xmlns:a16="http://schemas.microsoft.com/office/drawing/2014/main" id="{F0AE17A7-532D-422E-9232-A8A663F369BA}"/>
              </a:ext>
            </a:extLst>
          </p:cNvPr>
          <p:cNvSpPr>
            <a:spLocks noChangeAspect="1"/>
          </p:cNvSpPr>
          <p:nvPr/>
        </p:nvSpPr>
        <p:spPr>
          <a:xfrm>
            <a:off x="191207" y="1001378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9271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나만의 </a:t>
            </a:r>
            <a:r>
              <a:rPr lang="ko-KR" altLang="en-US" sz="3000" b="1" spc="-150" dirty="0" err="1">
                <a:solidFill>
                  <a:schemeClr val="bg1"/>
                </a:solidFill>
                <a:latin typeface="+mj-ea"/>
                <a:ea typeface="+mj-ea"/>
              </a:rPr>
              <a:t>농식품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 로고</a:t>
            </a:r>
            <a:r>
              <a:rPr lang="en-US" altLang="ko-KR" sz="3000" b="1" spc="-150" dirty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인증 표시</a:t>
            </a:r>
            <a:r>
              <a:rPr lang="en-US" altLang="ko-KR" sz="3000" b="1" spc="-150" dirty="0">
                <a:solidFill>
                  <a:schemeClr val="bg1"/>
                </a:solidFill>
                <a:latin typeface="+mj-ea"/>
                <a:ea typeface="+mj-ea"/>
              </a:rPr>
              <a:t>) </a:t>
            </a:r>
            <a:r>
              <a:rPr lang="ko-KR" altLang="en-US" sz="3000" b="1" spc="-150" dirty="0">
                <a:solidFill>
                  <a:schemeClr val="bg1"/>
                </a:solidFill>
                <a:latin typeface="+mj-ea"/>
                <a:ea typeface="+mj-ea"/>
              </a:rPr>
              <a:t>디자인해 보기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DB9D23-68CD-45EB-8046-5819CDA84D74}"/>
              </a:ext>
            </a:extLst>
          </p:cNvPr>
          <p:cNvSpPr txBox="1"/>
          <p:nvPr/>
        </p:nvSpPr>
        <p:spPr>
          <a:xfrm>
            <a:off x="612476" y="946346"/>
            <a:ext cx="8134650" cy="89255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내가 디자인한 로고를 대중에게 널리 알리기 위한 방법을 생각하여 적어 보자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C861383C-E9AF-4264-988A-2F9535DCF947}"/>
              </a:ext>
            </a:extLst>
          </p:cNvPr>
          <p:cNvSpPr>
            <a:spLocks noChangeAspect="1"/>
          </p:cNvSpPr>
          <p:nvPr/>
        </p:nvSpPr>
        <p:spPr>
          <a:xfrm>
            <a:off x="191207" y="995311"/>
            <a:ext cx="360752" cy="3600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0FEBCA-6221-44AC-AF8B-C09840DCFA55}"/>
              </a:ext>
            </a:extLst>
          </p:cNvPr>
          <p:cNvSpPr txBox="1"/>
          <p:nvPr/>
        </p:nvSpPr>
        <p:spPr>
          <a:xfrm>
            <a:off x="707342" y="2008867"/>
            <a:ext cx="8134650" cy="40671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latinLnBrk="1">
              <a:lnSpc>
                <a:spcPts val="38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신선도가 중요한 식품이 유통 과정에서 실온에 방치되는 경우에 대한 경각심을 주는 다큐멘터리나 시사 보도를 할 수 있도록 방송국에 제보한다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</a:t>
            </a:r>
          </a:p>
          <a:p>
            <a:pPr marL="342900" indent="-342900" latinLnBrk="1">
              <a:lnSpc>
                <a:spcPts val="38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콜드체인 시민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학생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)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감시단을 조직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·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운영하여 콜드체인 시스템 인증 관리를 철저히 하고 있는지 감시하면 소비자들이 우선적으로 찾게 될 것이고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기업도 콜드체인 시스템의 가치를 높게 평가하여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인증받기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위해 노력할 것이다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5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354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11;p2">
            <a:extLst>
              <a:ext uri="{FF2B5EF4-FFF2-40B4-BE49-F238E27FC236}">
                <a16:creationId xmlns:a16="http://schemas.microsoft.com/office/drawing/2014/main" id="{12DE5718-34D7-4601-B479-29A68E48AC10}"/>
              </a:ext>
            </a:extLst>
          </p:cNvPr>
          <p:cNvSpPr/>
          <p:nvPr/>
        </p:nvSpPr>
        <p:spPr>
          <a:xfrm>
            <a:off x="48" y="6728608"/>
            <a:ext cx="9143952" cy="129391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21" name="Google Shape;9;p2">
            <a:extLst>
              <a:ext uri="{FF2B5EF4-FFF2-40B4-BE49-F238E27FC236}">
                <a16:creationId xmlns:a16="http://schemas.microsoft.com/office/drawing/2014/main" id="{D4B52E15-20E2-4310-BBEF-F4D358971607}"/>
              </a:ext>
            </a:extLst>
          </p:cNvPr>
          <p:cNvSpPr/>
          <p:nvPr/>
        </p:nvSpPr>
        <p:spPr>
          <a:xfrm>
            <a:off x="0" y="-4174"/>
            <a:ext cx="9144000" cy="34462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374;p27">
            <a:extLst>
              <a:ext uri="{FF2B5EF4-FFF2-40B4-BE49-F238E27FC236}">
                <a16:creationId xmlns:a16="http://schemas.microsoft.com/office/drawing/2014/main" id="{168B89BE-E942-4165-A2BB-76B04F5B92F3}"/>
              </a:ext>
            </a:extLst>
          </p:cNvPr>
          <p:cNvSpPr txBox="1">
            <a:spLocks/>
          </p:cNvSpPr>
          <p:nvPr/>
        </p:nvSpPr>
        <p:spPr>
          <a:xfrm>
            <a:off x="1306200" y="2301490"/>
            <a:ext cx="6531600" cy="236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65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lang="ko-KR" altLang="en-US" sz="7000" kern="0" dirty="0">
                <a:latin typeface="+mj-ea"/>
                <a:ea typeface="+mj-ea"/>
              </a:rPr>
              <a:t>단원이</a:t>
            </a:r>
            <a:endParaRPr lang="en-US" altLang="ko-KR" sz="7000" kern="0" dirty="0"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lang="ko-KR" altLang="en-US" sz="7000" kern="0" dirty="0">
                <a:latin typeface="+mj-ea"/>
                <a:ea typeface="+mj-ea"/>
              </a:rPr>
              <a:t>끝났습니다</a:t>
            </a:r>
            <a:r>
              <a:rPr lang="en-US" altLang="ko-KR" sz="7000" kern="0" dirty="0">
                <a:latin typeface="+mj-ea"/>
                <a:ea typeface="+mj-ea"/>
              </a:rPr>
              <a:t>.</a:t>
            </a:r>
            <a:endParaRPr kumimoji="0" lang="en-US" sz="7000" b="1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+mj-ea"/>
              <a:ea typeface="+mj-ea"/>
              <a:sym typeface="Rokkitt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BE1577DA-02DF-4407-8240-901AAE0B8237}"/>
              </a:ext>
            </a:extLst>
          </p:cNvPr>
          <p:cNvGrpSpPr/>
          <p:nvPr/>
        </p:nvGrpSpPr>
        <p:grpSpPr>
          <a:xfrm>
            <a:off x="1000125" y="3182247"/>
            <a:ext cx="7013815" cy="1948551"/>
            <a:chOff x="1000125" y="3175899"/>
            <a:chExt cx="7013815" cy="1948551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AE3ECB0B-FDCF-4105-BDCC-072D03F18B39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4A9B5C51-713D-468D-BFEC-F5E892D695A8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C400C6B7-936B-4A9E-96BB-CEABA798FF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002B8518-D4E5-4EE0-BE02-B74D67DE43AE}"/>
              </a:ext>
            </a:extLst>
          </p:cNvPr>
          <p:cNvGrpSpPr/>
          <p:nvPr/>
        </p:nvGrpSpPr>
        <p:grpSpPr>
          <a:xfrm flipV="1">
            <a:off x="1000125" y="1487919"/>
            <a:ext cx="7013815" cy="1947600"/>
            <a:chOff x="1000125" y="3175899"/>
            <a:chExt cx="7013815" cy="1948551"/>
          </a:xfrm>
        </p:grpSpPr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8BC59A12-1A8D-405E-82FA-2ED7756CB6CE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B162792B-3F77-45DB-A9AD-4B2AADBBFE81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AA7E077B-9A03-4C06-9E43-1613F298AB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Google Shape;11;p2">
            <a:extLst>
              <a:ext uri="{FF2B5EF4-FFF2-40B4-BE49-F238E27FC236}">
                <a16:creationId xmlns:a16="http://schemas.microsoft.com/office/drawing/2014/main" id="{7C2474B6-2973-4ADE-ABFC-804DB4DFA333}"/>
              </a:ext>
            </a:extLst>
          </p:cNvPr>
          <p:cNvSpPr/>
          <p:nvPr/>
        </p:nvSpPr>
        <p:spPr>
          <a:xfrm>
            <a:off x="48" y="-5015"/>
            <a:ext cx="9143952" cy="143038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312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BD8638-3DFC-4FE3-BA9E-B0FDC92853B2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아래 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‘</a:t>
            </a: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대한민국 식품안전 지키기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‘ </a:t>
            </a: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포스터를 보고 질문에 답해 보자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8EBC473-E293-46D8-8787-4BE14CB782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1" r="20833"/>
          <a:stretch/>
        </p:blipFill>
        <p:spPr>
          <a:xfrm>
            <a:off x="1152524" y="1529323"/>
            <a:ext cx="7134225" cy="507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6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2FAA6CA-64E6-4EEC-8186-03166986736F}"/>
              </a:ext>
            </a:extLst>
          </p:cNvPr>
          <p:cNvSpPr/>
          <p:nvPr/>
        </p:nvSpPr>
        <p:spPr>
          <a:xfrm>
            <a:off x="679548" y="1754113"/>
            <a:ext cx="995868" cy="764800"/>
          </a:xfrm>
          <a:prstGeom prst="roundRect">
            <a:avLst/>
          </a:prstGeom>
          <a:ln w="57150">
            <a:solidFill>
              <a:srgbClr val="33996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rgbClr val="339966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74DD18-443A-43F6-9328-86BB7312F4AE}"/>
              </a:ext>
            </a:extLst>
          </p:cNvPr>
          <p:cNvSpPr txBox="1"/>
          <p:nvPr/>
        </p:nvSpPr>
        <p:spPr>
          <a:xfrm>
            <a:off x="1923643" y="1659460"/>
            <a:ext cx="696829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식품 표시에 어떤 정보가 있기에 그것을 보면 건강이 보인다고 하는지 생각해 보자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879C38-5084-4153-B40F-F459D0C31FC6}"/>
              </a:ext>
            </a:extLst>
          </p:cNvPr>
          <p:cNvSpPr txBox="1"/>
          <p:nvPr/>
        </p:nvSpPr>
        <p:spPr>
          <a:xfrm>
            <a:off x="1088775" y="3004072"/>
            <a:ext cx="7321800" cy="2094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영양정보 등을 통해 영양 성분을 알 수 있고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유통기한과 보관 방법을 제시하여 </a:t>
            </a:r>
            <a:endParaRPr lang="en-US" altLang="ko-KR" sz="2800" b="1" dirty="0">
              <a:solidFill>
                <a:srgbClr val="C00000"/>
              </a:solidFill>
              <a:latin typeface="+mn-ea"/>
            </a:endParaRPr>
          </a:p>
          <a:p>
            <a:pPr latinLnBrk="1">
              <a:lnSpc>
                <a:spcPts val="4000"/>
              </a:lnSpc>
            </a:pP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소비자가 안전하고 건강한 식품을 </a:t>
            </a:r>
            <a:br>
              <a:rPr lang="en-US" altLang="ko-KR" sz="2800" b="1" dirty="0">
                <a:solidFill>
                  <a:srgbClr val="C00000"/>
                </a:solidFill>
                <a:latin typeface="+mn-ea"/>
              </a:rPr>
            </a:b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선택할 수 있게 한다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8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16F49E-C543-4036-9D55-7379CDD4491A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아래 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‘</a:t>
            </a: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대한민국 식품안전 지키기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‘ </a:t>
            </a: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포스터를 보고 질문에 답해 보자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615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표시란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2D9261E5-FF3B-4C41-8EF3-F5EF3C005574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BC6A7A-2F5B-4AEE-AE42-D6C115E7971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표시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EBE1038-A7F3-4BEB-AE57-F407234EE336}"/>
              </a:ext>
            </a:extLst>
          </p:cNvPr>
          <p:cNvSpPr/>
          <p:nvPr/>
        </p:nvSpPr>
        <p:spPr>
          <a:xfrm>
            <a:off x="915506" y="1726526"/>
            <a:ext cx="7831619" cy="4655224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F2FCB2-20A4-4B74-811B-CFCAF2CE3E35}"/>
              </a:ext>
            </a:extLst>
          </p:cNvPr>
          <p:cNvSpPr txBox="1"/>
          <p:nvPr/>
        </p:nvSpPr>
        <p:spPr>
          <a:xfrm>
            <a:off x="1001230" y="1853933"/>
            <a:ext cx="7695095" cy="439620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포장지에 식품에 대한 다양한 정보를 표시하여 알려주는 것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표시는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「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등의 표시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광고에 관한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법률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」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에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따라 표시 대상 식품에 정해진 사항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즉 제품명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유형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업소명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및 소재지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제조연월일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유통기한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내용량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원재료명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성분명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및 함량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용기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포장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재질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 성분 등을 포함하여 표시해야 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28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표시란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2D9261E5-FF3B-4C41-8EF3-F5EF3C005574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BC6A7A-2F5B-4AEE-AE42-D6C115E7971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표시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A2615F5B-2584-4206-A8FD-5FE94A8EB092}"/>
              </a:ext>
            </a:extLst>
          </p:cNvPr>
          <p:cNvGrpSpPr/>
          <p:nvPr/>
        </p:nvGrpSpPr>
        <p:grpSpPr>
          <a:xfrm>
            <a:off x="915506" y="1832650"/>
            <a:ext cx="7833208" cy="4015432"/>
            <a:chOff x="395288" y="1832650"/>
            <a:chExt cx="8353426" cy="4552474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36D9104D-5AB3-4771-86F2-09B20EC89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8" y="1832650"/>
              <a:ext cx="8353426" cy="220595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B18931F9-7F36-4318-99E4-C709E9DB13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1310" b="23646"/>
            <a:stretch/>
          </p:blipFill>
          <p:spPr>
            <a:xfrm>
              <a:off x="395288" y="3552824"/>
              <a:ext cx="8353426" cy="2000251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E2F8D198-C8AD-4BFE-8D67-24D0AC4DAC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1310"/>
            <a:stretch/>
          </p:blipFill>
          <p:spPr>
            <a:xfrm>
              <a:off x="395288" y="5311039"/>
              <a:ext cx="8353426" cy="1074085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7D7E45D-8C18-4D6E-AB60-6C349CD7AC84}"/>
              </a:ext>
            </a:extLst>
          </p:cNvPr>
          <p:cNvSpPr txBox="1"/>
          <p:nvPr/>
        </p:nvSpPr>
        <p:spPr>
          <a:xfrm>
            <a:off x="1066800" y="2390120"/>
            <a:ext cx="7429499" cy="3276000"/>
          </a:xfrm>
          <a:prstGeom prst="roundRect">
            <a:avLst>
              <a:gd name="adj" fmla="val 7982"/>
            </a:avLst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marL="514350" indent="-514350">
              <a:spcAft>
                <a:spcPts val="1500"/>
              </a:spcAft>
              <a:buClr>
                <a:srgbClr val="AB6643"/>
              </a:buClr>
              <a:buFont typeface="+mj-ea"/>
              <a:buAutoNum type="circleNumDbPlain"/>
            </a:pPr>
            <a:r>
              <a:rPr lang="ko-KR" altLang="en-US" sz="2700" b="1" i="0" u="none" strike="noStrike" baseline="0" dirty="0">
                <a:solidFill>
                  <a:srgbClr val="434343"/>
                </a:solidFill>
                <a:latin typeface="?"/>
              </a:rPr>
              <a:t>소비자에게 올바른 정보를 제공하여 소비자가 알고 선택할 수 있는 권리 보장 </a:t>
            </a:r>
          </a:p>
          <a:p>
            <a:pPr marL="514350" indent="-514350">
              <a:spcAft>
                <a:spcPts val="1500"/>
              </a:spcAft>
              <a:buClr>
                <a:srgbClr val="AB6643"/>
              </a:buClr>
              <a:buFont typeface="+mj-ea"/>
              <a:buAutoNum type="circleNumDbPlain"/>
            </a:pPr>
            <a:r>
              <a:rPr lang="ko-KR" altLang="en-US" sz="2700" b="1" i="0" u="none" strike="noStrike" baseline="0" dirty="0">
                <a:solidFill>
                  <a:srgbClr val="434343"/>
                </a:solidFill>
                <a:latin typeface="?"/>
              </a:rPr>
              <a:t>위생적인 취급 및 안전성 보장을 위해 적정한 보관 방법 및 유통기한 표시 </a:t>
            </a:r>
          </a:p>
          <a:p>
            <a:pPr marL="514350" indent="-514350">
              <a:spcAft>
                <a:spcPts val="1500"/>
              </a:spcAft>
              <a:buClr>
                <a:srgbClr val="AB6643"/>
              </a:buClr>
              <a:buFont typeface="+mj-ea"/>
              <a:buAutoNum type="circleNumDbPlain"/>
            </a:pPr>
            <a:r>
              <a:rPr lang="ko-KR" altLang="en-US" sz="2700" b="1" i="0" u="none" strike="noStrike" baseline="0" dirty="0">
                <a:solidFill>
                  <a:srgbClr val="434343"/>
                </a:solidFill>
                <a:latin typeface="?"/>
              </a:rPr>
              <a:t>건전한 상거래 유통 질서 확립을 위해 허위 과대광고 등 소비자 기만 행위 방지 </a:t>
            </a:r>
            <a:endParaRPr lang="ko-KR" altLang="en-US" sz="2700" b="1" dirty="0">
              <a:solidFill>
                <a:srgbClr val="434343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0FEB1C-3526-46C1-9AAE-65C72C2DC440}"/>
              </a:ext>
            </a:extLst>
          </p:cNvPr>
          <p:cNvSpPr txBox="1"/>
          <p:nvPr/>
        </p:nvSpPr>
        <p:spPr>
          <a:xfrm>
            <a:off x="1391756" y="1866900"/>
            <a:ext cx="286168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2800" b="1" dirty="0">
                <a:solidFill>
                  <a:srgbClr val="AB6643"/>
                </a:solidFill>
              </a:rPr>
              <a:t>식품 표시의 목적</a:t>
            </a:r>
          </a:p>
        </p:txBody>
      </p:sp>
    </p:spTree>
    <p:extLst>
      <p:ext uri="{BB962C8B-B14F-4D97-AF65-F5344CB8AC3E}">
        <p14:creationId xmlns:p14="http://schemas.microsoft.com/office/powerpoint/2010/main" val="4125842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표시란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 무엇일까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2D9261E5-FF3B-4C41-8EF3-F5EF3C005574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BC6A7A-2F5B-4AEE-AE42-D6C115E79712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표시의 구성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EACA7BCC-1657-4CFE-B3FE-EDB7E5F792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61" r="30208"/>
          <a:stretch/>
        </p:blipFill>
        <p:spPr>
          <a:xfrm>
            <a:off x="3394493" y="2617286"/>
            <a:ext cx="2659127" cy="36651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5C9B89B-0389-411A-A74E-BBA71657FF5D}"/>
              </a:ext>
            </a:extLst>
          </p:cNvPr>
          <p:cNvSpPr txBox="1"/>
          <p:nvPr/>
        </p:nvSpPr>
        <p:spPr>
          <a:xfrm>
            <a:off x="6117120" y="3734651"/>
            <a:ext cx="2791991" cy="544830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600" b="1" i="0" u="none" strike="noStrike" baseline="0" dirty="0">
                <a:solidFill>
                  <a:srgbClr val="434343"/>
                </a:solidFill>
                <a:latin typeface="+mn-ea"/>
              </a:rPr>
              <a:t>주 표시면</a:t>
            </a:r>
            <a:endParaRPr lang="en-US" altLang="ko-KR" sz="26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EC0021-8CB1-486B-B60B-B2019A776A81}"/>
              </a:ext>
            </a:extLst>
          </p:cNvPr>
          <p:cNvSpPr txBox="1"/>
          <p:nvPr/>
        </p:nvSpPr>
        <p:spPr>
          <a:xfrm>
            <a:off x="6091720" y="4330659"/>
            <a:ext cx="3001480" cy="1493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</a:pP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주로 제품의 앞면으로 제품명과 열량을 포함한 </a:t>
            </a:r>
            <a:r>
              <a:rPr lang="ko-KR" altLang="en-US" sz="2200" i="0" u="none" strike="noStrike" baseline="0" dirty="0" err="1">
                <a:solidFill>
                  <a:srgbClr val="434343"/>
                </a:solidFill>
                <a:latin typeface="+mn-ea"/>
              </a:rPr>
              <a:t>내용량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 등을 표시</a:t>
            </a:r>
            <a:endParaRPr lang="ko-KR" altLang="en-US" sz="220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4CE4FF-10BB-44CF-849A-DF627DC7353D}"/>
              </a:ext>
            </a:extLst>
          </p:cNvPr>
          <p:cNvSpPr txBox="1"/>
          <p:nvPr/>
        </p:nvSpPr>
        <p:spPr>
          <a:xfrm>
            <a:off x="344488" y="2050965"/>
            <a:ext cx="3579812" cy="544830"/>
          </a:xfrm>
          <a:prstGeom prst="roundRect">
            <a:avLst/>
          </a:prstGeom>
          <a:solidFill>
            <a:srgbClr val="F2D6C4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221E1F"/>
                </a:solidFill>
                <a:latin typeface="+mn-ea"/>
              </a:rPr>
              <a:t>정보</a:t>
            </a: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 표시면</a:t>
            </a:r>
            <a:endParaRPr lang="en-US" altLang="ko-KR" sz="26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713E8B-71DD-4407-B382-CD4E6334D04D}"/>
              </a:ext>
            </a:extLst>
          </p:cNvPr>
          <p:cNvSpPr txBox="1"/>
          <p:nvPr/>
        </p:nvSpPr>
        <p:spPr>
          <a:xfrm>
            <a:off x="234889" y="2628995"/>
            <a:ext cx="3197704" cy="3448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</a:pP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주로 제품의 옆면이나 뒷면으로 식품 유형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200" i="0" u="none" strike="noStrike" baseline="0" dirty="0" err="1">
                <a:solidFill>
                  <a:srgbClr val="434343"/>
                </a:solidFill>
                <a:latin typeface="+mn-ea"/>
              </a:rPr>
              <a:t>업소명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 및 소재지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유통기한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(</a:t>
            </a:r>
            <a:r>
              <a:rPr lang="ko-KR" altLang="en-US" sz="2200" i="0" u="none" strike="noStrike" baseline="0" dirty="0" err="1">
                <a:solidFill>
                  <a:srgbClr val="434343"/>
                </a:solidFill>
                <a:latin typeface="+mn-ea"/>
              </a:rPr>
              <a:t>제조연월일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 또는 품질유지기한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), 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원재료명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주의 사항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영양 성분 표시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(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영양정보</a:t>
            </a:r>
            <a:r>
              <a:rPr lang="en-US" altLang="ko-KR" sz="2200" i="0" u="none" strike="noStrike" baseline="0" dirty="0">
                <a:solidFill>
                  <a:srgbClr val="434343"/>
                </a:solidFill>
                <a:latin typeface="+mn-ea"/>
              </a:rPr>
              <a:t>) </a:t>
            </a:r>
            <a:r>
              <a:rPr lang="ko-KR" altLang="en-US" sz="2200" i="0" u="none" strike="noStrike" baseline="0" dirty="0">
                <a:solidFill>
                  <a:srgbClr val="434343"/>
                </a:solidFill>
                <a:latin typeface="+mn-ea"/>
              </a:rPr>
              <a:t>등을 표시</a:t>
            </a:r>
            <a:endParaRPr lang="ko-KR" altLang="en-US" sz="2200" dirty="0">
              <a:solidFill>
                <a:srgbClr val="43434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3051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1815</TotalTime>
  <Words>2007</Words>
  <Application>Microsoft Office PowerPoint</Application>
  <PresentationFormat>화면 슬라이드 쇼(4:3)</PresentationFormat>
  <Paragraphs>348</Paragraphs>
  <Slides>42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50" baseType="lpstr">
      <vt:lpstr>?</vt:lpstr>
      <vt:lpstr>Arimo</vt:lpstr>
      <vt:lpstr>Rokkitt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107</cp:revision>
  <dcterms:created xsi:type="dcterms:W3CDTF">2021-02-16T08:40:53Z</dcterms:created>
  <dcterms:modified xsi:type="dcterms:W3CDTF">2021-05-04T07:36:56Z</dcterms:modified>
</cp:coreProperties>
</file>