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774"/>
    <a:srgbClr val="430000"/>
    <a:srgbClr val="1D3D2E"/>
    <a:srgbClr val="A7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79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7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7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0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3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321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1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84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2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15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1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D974-5855-4424-B73F-09772E4F9BEE}" type="datetimeFigureOut">
              <a:rPr lang="ko-KR" altLang="en-US" smtClean="0"/>
              <a:t>2021-02-22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D750-B1F0-43C2-9178-BBE96A4999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3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;p4">
            <a:extLst>
              <a:ext uri="{FF2B5EF4-FFF2-40B4-BE49-F238E27FC236}">
                <a16:creationId xmlns:a16="http://schemas.microsoft.com/office/drawing/2014/main" id="{7D8C0531-3A72-4C2A-9158-07C513A5EE3B}"/>
              </a:ext>
            </a:extLst>
          </p:cNvPr>
          <p:cNvSpPr/>
          <p:nvPr/>
        </p:nvSpPr>
        <p:spPr>
          <a:xfrm>
            <a:off x="0" y="-12050"/>
            <a:ext cx="9144242" cy="436219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487D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51;p4">
            <a:extLst>
              <a:ext uri="{FF2B5EF4-FFF2-40B4-BE49-F238E27FC236}">
                <a16:creationId xmlns:a16="http://schemas.microsoft.com/office/drawing/2014/main" id="{96F086D7-FE88-4C35-9AAC-8977A5760947}"/>
              </a:ext>
            </a:extLst>
          </p:cNvPr>
          <p:cNvGrpSpPr/>
          <p:nvPr/>
        </p:nvGrpSpPr>
        <p:grpSpPr>
          <a:xfrm>
            <a:off x="3783813" y="171771"/>
            <a:ext cx="1576375" cy="68575"/>
            <a:chOff x="4824950" y="1899200"/>
            <a:chExt cx="1576375" cy="68575"/>
          </a:xfrm>
        </p:grpSpPr>
        <p:sp>
          <p:nvSpPr>
            <p:cNvPr id="6" name="Google Shape;52;p4">
              <a:extLst>
                <a:ext uri="{FF2B5EF4-FFF2-40B4-BE49-F238E27FC236}">
                  <a16:creationId xmlns:a16="http://schemas.microsoft.com/office/drawing/2014/main" id="{2E254F1B-FFEA-4AD5-AFE2-4253AF810726}"/>
                </a:ext>
              </a:extLst>
            </p:cNvPr>
            <p:cNvSpPr/>
            <p:nvPr/>
          </p:nvSpPr>
          <p:spPr>
            <a:xfrm>
              <a:off x="48249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648" y="1"/>
                    <a:pt x="0" y="649"/>
                    <a:pt x="0" y="1397"/>
                  </a:cubicBezTo>
                  <a:cubicBezTo>
                    <a:pt x="0" y="2144"/>
                    <a:pt x="648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3;p4">
              <a:extLst>
                <a:ext uri="{FF2B5EF4-FFF2-40B4-BE49-F238E27FC236}">
                  <a16:creationId xmlns:a16="http://schemas.microsoft.com/office/drawing/2014/main" id="{CA01B338-C7C9-4095-BB13-8ECE2ED47139}"/>
                </a:ext>
              </a:extLst>
            </p:cNvPr>
            <p:cNvSpPr/>
            <p:nvPr/>
          </p:nvSpPr>
          <p:spPr>
            <a:xfrm>
              <a:off x="51265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97" y="1"/>
                  </a:moveTo>
                  <a:cubicBezTo>
                    <a:pt x="649" y="1"/>
                    <a:pt x="1" y="649"/>
                    <a:pt x="1" y="1397"/>
                  </a:cubicBezTo>
                  <a:cubicBezTo>
                    <a:pt x="1" y="2144"/>
                    <a:pt x="649" y="2742"/>
                    <a:pt x="1397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7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;p4">
              <a:extLst>
                <a:ext uri="{FF2B5EF4-FFF2-40B4-BE49-F238E27FC236}">
                  <a16:creationId xmlns:a16="http://schemas.microsoft.com/office/drawing/2014/main" id="{D848E7A1-1EDC-4F09-A73A-EE93AA27C6D4}"/>
                </a:ext>
              </a:extLst>
            </p:cNvPr>
            <p:cNvSpPr/>
            <p:nvPr/>
          </p:nvSpPr>
          <p:spPr>
            <a:xfrm>
              <a:off x="54280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9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96" y="2742"/>
                  </a:cubicBezTo>
                  <a:cubicBezTo>
                    <a:pt x="2144" y="2742"/>
                    <a:pt x="2742" y="2144"/>
                    <a:pt x="2742" y="1397"/>
                  </a:cubicBezTo>
                  <a:cubicBezTo>
                    <a:pt x="2742" y="649"/>
                    <a:pt x="2144" y="1"/>
                    <a:pt x="139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5;p4">
              <a:extLst>
                <a:ext uri="{FF2B5EF4-FFF2-40B4-BE49-F238E27FC236}">
                  <a16:creationId xmlns:a16="http://schemas.microsoft.com/office/drawing/2014/main" id="{9B8810D6-13DD-4604-BF16-45A811C98E16}"/>
                </a:ext>
              </a:extLst>
            </p:cNvPr>
            <p:cNvSpPr/>
            <p:nvPr/>
          </p:nvSpPr>
          <p:spPr>
            <a:xfrm>
              <a:off x="5729650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143" y="2742"/>
                    <a:pt x="2742" y="2144"/>
                    <a:pt x="2742" y="1397"/>
                  </a:cubicBezTo>
                  <a:cubicBezTo>
                    <a:pt x="2742" y="649"/>
                    <a:pt x="2143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6;p4">
              <a:extLst>
                <a:ext uri="{FF2B5EF4-FFF2-40B4-BE49-F238E27FC236}">
                  <a16:creationId xmlns:a16="http://schemas.microsoft.com/office/drawing/2014/main" id="{188C6D18-8286-4C98-94BF-7AA766A3CE3C}"/>
                </a:ext>
              </a:extLst>
            </p:cNvPr>
            <p:cNvSpPr/>
            <p:nvPr/>
          </p:nvSpPr>
          <p:spPr>
            <a:xfrm>
              <a:off x="6031200" y="1899200"/>
              <a:ext cx="68575" cy="68575"/>
            </a:xfrm>
            <a:custGeom>
              <a:avLst/>
              <a:gdLst/>
              <a:ahLst/>
              <a:cxnLst/>
              <a:rect l="l" t="t" r="r" b="b"/>
              <a:pathLst>
                <a:path w="2743" h="2743" extrusionOk="0">
                  <a:moveTo>
                    <a:pt x="1346" y="1"/>
                  </a:moveTo>
                  <a:cubicBezTo>
                    <a:pt x="599" y="1"/>
                    <a:pt x="1" y="649"/>
                    <a:pt x="1" y="1397"/>
                  </a:cubicBezTo>
                  <a:cubicBezTo>
                    <a:pt x="1" y="2144"/>
                    <a:pt x="599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;p4">
              <a:extLst>
                <a:ext uri="{FF2B5EF4-FFF2-40B4-BE49-F238E27FC236}">
                  <a16:creationId xmlns:a16="http://schemas.microsoft.com/office/drawing/2014/main" id="{66DD9C61-8D1F-410B-B533-E8E5CF7373C9}"/>
                </a:ext>
              </a:extLst>
            </p:cNvPr>
            <p:cNvSpPr/>
            <p:nvPr/>
          </p:nvSpPr>
          <p:spPr>
            <a:xfrm>
              <a:off x="6332775" y="1899200"/>
              <a:ext cx="68550" cy="68575"/>
            </a:xfrm>
            <a:custGeom>
              <a:avLst/>
              <a:gdLst/>
              <a:ahLst/>
              <a:cxnLst/>
              <a:rect l="l" t="t" r="r" b="b"/>
              <a:pathLst>
                <a:path w="2742" h="2743" extrusionOk="0">
                  <a:moveTo>
                    <a:pt x="1346" y="1"/>
                  </a:moveTo>
                  <a:cubicBezTo>
                    <a:pt x="598" y="1"/>
                    <a:pt x="0" y="649"/>
                    <a:pt x="0" y="1397"/>
                  </a:cubicBezTo>
                  <a:cubicBezTo>
                    <a:pt x="0" y="2144"/>
                    <a:pt x="598" y="2742"/>
                    <a:pt x="1346" y="2742"/>
                  </a:cubicBezTo>
                  <a:cubicBezTo>
                    <a:pt x="2094" y="2742"/>
                    <a:pt x="2742" y="2144"/>
                    <a:pt x="2742" y="1397"/>
                  </a:cubicBezTo>
                  <a:cubicBezTo>
                    <a:pt x="2742" y="649"/>
                    <a:pt x="2094" y="1"/>
                    <a:pt x="1346" y="1"/>
                  </a:cubicBezTo>
                  <a:close/>
                </a:path>
              </a:pathLst>
            </a:custGeom>
            <a:solidFill>
              <a:srgbClr val="F6E3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58;p4">
            <a:extLst>
              <a:ext uri="{FF2B5EF4-FFF2-40B4-BE49-F238E27FC236}">
                <a16:creationId xmlns:a16="http://schemas.microsoft.com/office/drawing/2014/main" id="{ED56FAF2-0FA6-4A66-A5A4-5E1681949316}"/>
              </a:ext>
            </a:extLst>
          </p:cNvPr>
          <p:cNvSpPr/>
          <p:nvPr/>
        </p:nvSpPr>
        <p:spPr>
          <a:xfrm flipV="1">
            <a:off x="0" y="6711351"/>
            <a:ext cx="9144242" cy="155275"/>
          </a:xfrm>
          <a:custGeom>
            <a:avLst/>
            <a:gdLst/>
            <a:ahLst/>
            <a:cxnLst/>
            <a:rect l="l" t="t" r="r" b="b"/>
            <a:pathLst>
              <a:path w="93012" h="10817" extrusionOk="0">
                <a:moveTo>
                  <a:pt x="1" y="0"/>
                </a:moveTo>
                <a:lnTo>
                  <a:pt x="1" y="10816"/>
                </a:lnTo>
                <a:lnTo>
                  <a:pt x="93012" y="10816"/>
                </a:lnTo>
                <a:lnTo>
                  <a:pt x="93012" y="0"/>
                </a:lnTo>
                <a:close/>
              </a:path>
            </a:pathLst>
          </a:custGeom>
          <a:solidFill>
            <a:srgbClr val="A7CD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D1876FF1-ACF0-41B7-B21E-23D040404917}"/>
              </a:ext>
            </a:extLst>
          </p:cNvPr>
          <p:cNvSpPr/>
          <p:nvPr/>
        </p:nvSpPr>
        <p:spPr>
          <a:xfrm>
            <a:off x="69011" y="500332"/>
            <a:ext cx="4468483" cy="3025203"/>
          </a:xfrm>
          <a:prstGeom prst="roundRect">
            <a:avLst>
              <a:gd name="adj" fmla="val 518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3BDBBBD-BA85-4168-84BD-CA2EAD789551}"/>
              </a:ext>
            </a:extLst>
          </p:cNvPr>
          <p:cNvSpPr/>
          <p:nvPr/>
        </p:nvSpPr>
        <p:spPr>
          <a:xfrm>
            <a:off x="4606506" y="500332"/>
            <a:ext cx="4468483" cy="3025203"/>
          </a:xfrm>
          <a:prstGeom prst="roundRect">
            <a:avLst>
              <a:gd name="adj" fmla="val 518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625E032-8826-47D1-A84E-860604D90C76}"/>
              </a:ext>
            </a:extLst>
          </p:cNvPr>
          <p:cNvSpPr/>
          <p:nvPr/>
        </p:nvSpPr>
        <p:spPr>
          <a:xfrm>
            <a:off x="69011" y="3584445"/>
            <a:ext cx="4468483" cy="3025203"/>
          </a:xfrm>
          <a:prstGeom prst="roundRect">
            <a:avLst>
              <a:gd name="adj" fmla="val 518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0E9591-8825-46C9-AF28-99E304D464E2}"/>
              </a:ext>
            </a:extLst>
          </p:cNvPr>
          <p:cNvSpPr/>
          <p:nvPr/>
        </p:nvSpPr>
        <p:spPr>
          <a:xfrm>
            <a:off x="4606506" y="3584445"/>
            <a:ext cx="4468483" cy="3025203"/>
          </a:xfrm>
          <a:prstGeom prst="roundRect">
            <a:avLst>
              <a:gd name="adj" fmla="val 518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B59223E-8F75-4EFE-AF35-1845A2E003CB}"/>
              </a:ext>
            </a:extLst>
          </p:cNvPr>
          <p:cNvSpPr txBox="1"/>
          <p:nvPr/>
        </p:nvSpPr>
        <p:spPr>
          <a:xfrm>
            <a:off x="155976" y="645400"/>
            <a:ext cx="4299512" cy="1687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200"/>
              </a:lnSpc>
            </a:pPr>
            <a:r>
              <a:rPr lang="ko-KR" altLang="en-US" sz="2200" b="1" i="0" u="none" strike="noStrike" baseline="0" dirty="0" err="1">
                <a:solidFill>
                  <a:srgbClr val="233F8F"/>
                </a:solidFill>
                <a:latin typeface="+mj-ea"/>
                <a:ea typeface="+mj-ea"/>
              </a:rPr>
              <a:t>소브산</a:t>
            </a:r>
            <a:r>
              <a:rPr lang="ko-KR" altLang="en-US" sz="2200" b="1" i="0" u="none" strike="noStrike" baseline="0" dirty="0">
                <a:solidFill>
                  <a:srgbClr val="233F8F"/>
                </a:solidFill>
                <a:latin typeface="+mj-ea"/>
                <a:ea typeface="+mj-ea"/>
              </a:rPr>
              <a:t> </a:t>
            </a:r>
          </a:p>
          <a:p>
            <a:pPr latinLnBrk="1">
              <a:lnSpc>
                <a:spcPts val="3200"/>
              </a:lnSpc>
            </a:pP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하루에 햄 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4.74kg(60g×79</a:t>
            </a: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조각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)</a:t>
            </a: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을 섭취할 경우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, 1</a:t>
            </a: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일 섭취 허용량을 초과한다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.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18BF11B-3A07-4159-A793-C1B3D9FC0CF0}"/>
              </a:ext>
            </a:extLst>
          </p:cNvPr>
          <p:cNvSpPr txBox="1"/>
          <p:nvPr/>
        </p:nvSpPr>
        <p:spPr>
          <a:xfrm>
            <a:off x="4688513" y="645399"/>
            <a:ext cx="4153562" cy="1276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200"/>
              </a:lnSpc>
            </a:pPr>
            <a:r>
              <a:rPr lang="ko-KR" altLang="en-US" sz="2200" b="1" i="0" u="none" strike="noStrike" baseline="0" dirty="0" err="1">
                <a:solidFill>
                  <a:srgbClr val="233F8F"/>
                </a:solidFill>
                <a:latin typeface="+mj-ea"/>
                <a:ea typeface="+mj-ea"/>
              </a:rPr>
              <a:t>파라옥시안식향산</a:t>
            </a:r>
            <a:r>
              <a:rPr lang="ko-KR" altLang="en-US" sz="2200" b="1" i="0" u="none" strike="noStrike" baseline="0" dirty="0">
                <a:solidFill>
                  <a:srgbClr val="233F8F"/>
                </a:solidFill>
                <a:latin typeface="+mj-ea"/>
                <a:ea typeface="+mj-ea"/>
              </a:rPr>
              <a:t> </a:t>
            </a:r>
          </a:p>
          <a:p>
            <a:pPr latinLnBrk="1">
              <a:lnSpc>
                <a:spcPts val="3200"/>
              </a:lnSpc>
            </a:pP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하루에 간장 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8.37L</a:t>
            </a: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를 섭취할 경우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, 1</a:t>
            </a: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일 섭취 허용량을 초과한다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.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031974D-6468-41A8-AE60-9B26A366D8EA}"/>
              </a:ext>
            </a:extLst>
          </p:cNvPr>
          <p:cNvSpPr txBox="1"/>
          <p:nvPr/>
        </p:nvSpPr>
        <p:spPr>
          <a:xfrm>
            <a:off x="155976" y="3724639"/>
            <a:ext cx="4230500" cy="1276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200"/>
              </a:lnSpc>
            </a:pPr>
            <a:r>
              <a:rPr lang="ko-KR" altLang="en-US" sz="2200" b="1" i="0" u="none" strike="noStrike" baseline="0" dirty="0" err="1">
                <a:solidFill>
                  <a:srgbClr val="233F8F"/>
                </a:solidFill>
                <a:latin typeface="+mj-ea"/>
                <a:ea typeface="+mj-ea"/>
              </a:rPr>
              <a:t>아스파탐</a:t>
            </a:r>
            <a:r>
              <a:rPr lang="ko-KR" altLang="en-US" sz="2000" i="0" u="none" strike="noStrike" baseline="0" dirty="0">
                <a:solidFill>
                  <a:srgbClr val="233F8F"/>
                </a:solidFill>
                <a:latin typeface="+mj-ea"/>
                <a:ea typeface="+mj-ea"/>
              </a:rPr>
              <a:t> </a:t>
            </a:r>
          </a:p>
          <a:p>
            <a:pPr latinLnBrk="1">
              <a:lnSpc>
                <a:spcPts val="3200"/>
              </a:lnSpc>
            </a:pP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하루에 캔디 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247</a:t>
            </a: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개를 섭취할 경우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, 1</a:t>
            </a: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일 섭취 허용량을 초과한다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.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C6EEE75-B9B1-4160-9D43-BA156859B730}"/>
              </a:ext>
            </a:extLst>
          </p:cNvPr>
          <p:cNvSpPr txBox="1"/>
          <p:nvPr/>
        </p:nvSpPr>
        <p:spPr>
          <a:xfrm>
            <a:off x="4688513" y="3724639"/>
            <a:ext cx="4299511" cy="1276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200"/>
              </a:lnSpc>
            </a:pPr>
            <a:r>
              <a:rPr lang="ko-KR" altLang="en-US" sz="2200" b="1" i="0" u="none" strike="noStrike" baseline="0" dirty="0" err="1">
                <a:solidFill>
                  <a:srgbClr val="233F8F"/>
                </a:solidFill>
                <a:latin typeface="+mj-ea"/>
                <a:ea typeface="+mj-ea"/>
              </a:rPr>
              <a:t>사카린나트륨</a:t>
            </a:r>
            <a:r>
              <a:rPr lang="ko-KR" altLang="en-US" sz="2200" b="1" i="0" u="none" strike="noStrike" baseline="0" dirty="0">
                <a:solidFill>
                  <a:srgbClr val="233F8F"/>
                </a:solidFill>
                <a:latin typeface="+mj-ea"/>
                <a:ea typeface="+mj-ea"/>
              </a:rPr>
              <a:t> </a:t>
            </a:r>
          </a:p>
          <a:p>
            <a:pPr latinLnBrk="1">
              <a:lnSpc>
                <a:spcPts val="3200"/>
              </a:lnSpc>
            </a:pP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하루에 뻥튀기 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15,789</a:t>
            </a: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개를 섭취할 경우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, 1</a:t>
            </a:r>
            <a:r>
              <a:rPr lang="ko-KR" altLang="en-US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일 섭취 허용량을 초과한다</a:t>
            </a:r>
            <a:r>
              <a:rPr lang="en-US" altLang="ko-KR" sz="20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. 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464C89E-4D86-4BB0-88C3-67B7AE35F5F6}"/>
              </a:ext>
            </a:extLst>
          </p:cNvPr>
          <p:cNvSpPr txBox="1"/>
          <p:nvPr/>
        </p:nvSpPr>
        <p:spPr>
          <a:xfrm>
            <a:off x="947826" y="2804032"/>
            <a:ext cx="20399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800" b="0" i="0" u="none" strike="noStrike" baseline="0" dirty="0" err="1">
                <a:solidFill>
                  <a:srgbClr val="221E1F"/>
                </a:solidFill>
                <a:latin typeface="+mj-ea"/>
                <a:ea typeface="+mj-ea"/>
              </a:rPr>
              <a:t>소브산</a:t>
            </a:r>
            <a:r>
              <a:rPr lang="ko-KR" altLang="en-US" sz="1800" b="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 함량 기준</a:t>
            </a:r>
            <a:r>
              <a:rPr lang="en-US" altLang="ko-KR" sz="1800" b="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: </a:t>
            </a:r>
            <a:br>
              <a:rPr lang="en-US" altLang="ko-KR" sz="1800" b="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</a:br>
            <a:r>
              <a:rPr lang="ko-KR" altLang="en-US" sz="1800" b="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햄 </a:t>
            </a:r>
            <a:r>
              <a:rPr lang="en-US" altLang="ko-KR" sz="1800" b="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60g</a:t>
            </a:r>
            <a:r>
              <a:rPr lang="ko-KR" altLang="en-US" sz="1800" b="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당 </a:t>
            </a:r>
            <a:r>
              <a:rPr lang="en-US" altLang="ko-KR" sz="1800" b="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56.6mg </a:t>
            </a:r>
            <a:endParaRPr lang="ko-KR" altLang="en-US" dirty="0"/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7D509A73-F41E-458B-9640-7278037D46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620"/>
          <a:stretch/>
        </p:blipFill>
        <p:spPr>
          <a:xfrm>
            <a:off x="2985692" y="2116390"/>
            <a:ext cx="1547435" cy="1366352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7810B5F1-9096-40B7-9C66-96A59B2215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6337" y="1664898"/>
            <a:ext cx="1950026" cy="1899594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9B8CC76-C491-4277-9A64-FFCA1E83F3AB}"/>
              </a:ext>
            </a:extLst>
          </p:cNvPr>
          <p:cNvSpPr txBox="1"/>
          <p:nvPr/>
        </p:nvSpPr>
        <p:spPr>
          <a:xfrm>
            <a:off x="4602139" y="2804032"/>
            <a:ext cx="28907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800" i="0" u="none" strike="noStrike" spc="-150" baseline="0" dirty="0" err="1">
                <a:solidFill>
                  <a:srgbClr val="221E1F"/>
                </a:solidFill>
                <a:latin typeface="+mj-ea"/>
                <a:ea typeface="+mj-ea"/>
              </a:rPr>
              <a:t>파라옥시안식향산</a:t>
            </a:r>
            <a:r>
              <a:rPr lang="ko-KR" altLang="en-US" sz="1800" i="0" u="none" strike="noStrike" spc="-150" baseline="0" dirty="0">
                <a:solidFill>
                  <a:srgbClr val="221E1F"/>
                </a:solidFill>
                <a:latin typeface="+mj-ea"/>
                <a:ea typeface="+mj-ea"/>
              </a:rPr>
              <a:t> 함량 기준</a:t>
            </a:r>
            <a:r>
              <a:rPr lang="en-US" altLang="ko-KR" sz="1800" i="0" u="none" strike="noStrike" spc="-150" baseline="0" dirty="0">
                <a:solidFill>
                  <a:srgbClr val="221E1F"/>
                </a:solidFill>
                <a:latin typeface="+mj-ea"/>
                <a:ea typeface="+mj-ea"/>
              </a:rPr>
              <a:t>:</a:t>
            </a:r>
            <a:br>
              <a:rPr lang="en-US" altLang="ko-KR" sz="1800" i="0" u="none" strike="noStrike" spc="-150" baseline="0" dirty="0">
                <a:solidFill>
                  <a:srgbClr val="221E1F"/>
                </a:solidFill>
                <a:latin typeface="+mj-ea"/>
                <a:ea typeface="+mj-ea"/>
              </a:rPr>
            </a:br>
            <a:r>
              <a:rPr lang="ko-KR" altLang="en-US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간장 </a:t>
            </a:r>
            <a:r>
              <a:rPr lang="en-US" altLang="ko-KR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930ml</a:t>
            </a:r>
            <a:r>
              <a:rPr lang="ko-KR" altLang="en-US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당 </a:t>
            </a:r>
            <a:r>
              <a:rPr lang="en-US" altLang="ko-KR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82mg</a:t>
            </a:r>
            <a:endParaRPr lang="ko-KR" altLang="en-US" dirty="0"/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46E113BC-A8F6-4752-9172-2767251E93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1" r="39641" b="9910"/>
          <a:stretch/>
        </p:blipFill>
        <p:spPr>
          <a:xfrm>
            <a:off x="2672161" y="4869404"/>
            <a:ext cx="1860046" cy="1599270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772C94EE-BE4F-4E7B-84CB-B5097F29BB42}"/>
              </a:ext>
            </a:extLst>
          </p:cNvPr>
          <p:cNvSpPr txBox="1"/>
          <p:nvPr/>
        </p:nvSpPr>
        <p:spPr>
          <a:xfrm>
            <a:off x="1091188" y="5910289"/>
            <a:ext cx="22041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800" i="0" u="none" strike="noStrike" baseline="0" dirty="0" err="1">
                <a:solidFill>
                  <a:srgbClr val="221E1F"/>
                </a:solidFill>
                <a:latin typeface="+mj-ea"/>
                <a:ea typeface="+mj-ea"/>
              </a:rPr>
              <a:t>아스파탐</a:t>
            </a:r>
            <a:r>
              <a:rPr lang="ko-KR" altLang="en-US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 함량 기준</a:t>
            </a:r>
            <a:r>
              <a:rPr lang="en-US" altLang="ko-KR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:</a:t>
            </a:r>
            <a:br>
              <a:rPr lang="en-US" altLang="ko-KR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</a:br>
            <a:r>
              <a:rPr lang="ko-KR" altLang="en-US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캔디 </a:t>
            </a:r>
            <a:r>
              <a:rPr lang="en-US" altLang="ko-KR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1</a:t>
            </a:r>
            <a:r>
              <a:rPr lang="ko-KR" altLang="en-US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개당 </a:t>
            </a:r>
            <a:r>
              <a:rPr lang="en-US" altLang="ko-KR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9.7mg</a:t>
            </a:r>
            <a:endParaRPr lang="ko-KR" altLang="en-US" dirty="0"/>
          </a:p>
        </p:txBody>
      </p:sp>
      <p:pic>
        <p:nvPicPr>
          <p:cNvPr id="46" name="그림 45">
            <a:extLst>
              <a:ext uri="{FF2B5EF4-FFF2-40B4-BE49-F238E27FC236}">
                <a16:creationId xmlns:a16="http://schemas.microsoft.com/office/drawing/2014/main" id="{90674C3F-BA5D-40FF-9B80-BE0C1276D9A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5170" y="4911481"/>
            <a:ext cx="1599819" cy="1835507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D43E77A-296D-4DC2-8F1C-4E1001A49627}"/>
              </a:ext>
            </a:extLst>
          </p:cNvPr>
          <p:cNvSpPr txBox="1"/>
          <p:nvPr/>
        </p:nvSpPr>
        <p:spPr>
          <a:xfrm>
            <a:off x="4905247" y="5910289"/>
            <a:ext cx="26773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800" i="0" u="none" strike="noStrike" baseline="0" dirty="0" err="1">
                <a:solidFill>
                  <a:srgbClr val="221E1F"/>
                </a:solidFill>
                <a:latin typeface="+mj-ea"/>
                <a:ea typeface="+mj-ea"/>
              </a:rPr>
              <a:t>사카린나트륨</a:t>
            </a:r>
            <a:r>
              <a:rPr lang="ko-KR" altLang="en-US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 함량 기준</a:t>
            </a:r>
            <a:r>
              <a:rPr lang="en-US" altLang="ko-KR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:</a:t>
            </a:r>
            <a:br>
              <a:rPr lang="en-US" altLang="ko-KR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</a:br>
            <a:r>
              <a:rPr lang="ko-KR" altLang="en-US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뻥튀기 </a:t>
            </a:r>
            <a:r>
              <a:rPr lang="en-US" altLang="ko-KR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1</a:t>
            </a:r>
            <a:r>
              <a:rPr lang="ko-KR" altLang="en-US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개당 </a:t>
            </a:r>
            <a:r>
              <a:rPr lang="en-US" altLang="ko-KR" sz="1800" i="0" u="none" strike="noStrike" baseline="0" dirty="0">
                <a:solidFill>
                  <a:srgbClr val="221E1F"/>
                </a:solidFill>
                <a:latin typeface="+mj-ea"/>
                <a:ea typeface="+mj-ea"/>
              </a:rPr>
              <a:t>0.019mg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3444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286</TotalTime>
  <Words>98</Words>
  <Application>Microsoft Office PowerPoint</Application>
  <PresentationFormat>화면 슬라이드 쇼(4:3)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지연</dc:creator>
  <cp:lastModifiedBy>김 지연</cp:lastModifiedBy>
  <cp:revision>16</cp:revision>
  <dcterms:created xsi:type="dcterms:W3CDTF">2021-02-18T08:30:34Z</dcterms:created>
  <dcterms:modified xsi:type="dcterms:W3CDTF">2021-02-22T06:44:38Z</dcterms:modified>
</cp:coreProperties>
</file>