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D1E6C4"/>
    <a:srgbClr val="F47774"/>
    <a:srgbClr val="430000"/>
    <a:srgbClr val="1D3D2E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;p2">
            <a:extLst>
              <a:ext uri="{FF2B5EF4-FFF2-40B4-BE49-F238E27FC236}">
                <a16:creationId xmlns:a16="http://schemas.microsoft.com/office/drawing/2014/main" id="{A5DCE2F8-500A-4A1C-BCDE-5B4E71CE3B3A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8A4810-53FA-4254-982C-F96D2488D580}"/>
              </a:ext>
            </a:extLst>
          </p:cNvPr>
          <p:cNvSpPr txBox="1"/>
          <p:nvPr/>
        </p:nvSpPr>
        <p:spPr>
          <a:xfrm>
            <a:off x="820616" y="590550"/>
            <a:ext cx="8000594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우리는 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GMO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식품을 어떻게 소비해야 할까요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?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0AC8209E-FA71-4BED-AD62-9439420581DA}"/>
              </a:ext>
            </a:extLst>
          </p:cNvPr>
          <p:cNvSpPr/>
          <p:nvPr/>
        </p:nvSpPr>
        <p:spPr>
          <a:xfrm>
            <a:off x="365923" y="2006739"/>
            <a:ext cx="8588117" cy="4307797"/>
          </a:xfrm>
          <a:prstGeom prst="roundRect">
            <a:avLst>
              <a:gd name="adj" fmla="val 374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9A20B72A-ABDF-4327-9C8C-FE67A111C8EF}"/>
              </a:ext>
            </a:extLst>
          </p:cNvPr>
          <p:cNvSpPr/>
          <p:nvPr/>
        </p:nvSpPr>
        <p:spPr>
          <a:xfrm>
            <a:off x="365923" y="1321810"/>
            <a:ext cx="8588117" cy="610508"/>
          </a:xfrm>
          <a:prstGeom prst="roundRect">
            <a:avLst>
              <a:gd name="adj" fmla="val 5108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17EA7E-0258-43DA-AA97-DA13C8FEE93F}"/>
              </a:ext>
            </a:extLst>
          </p:cNvPr>
          <p:cNvSpPr txBox="1"/>
          <p:nvPr/>
        </p:nvSpPr>
        <p:spPr>
          <a:xfrm>
            <a:off x="2995083" y="1396231"/>
            <a:ext cx="332979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2600" b="1" dirty="0">
                <a:solidFill>
                  <a:srgbClr val="434343"/>
                </a:solidFill>
              </a:rPr>
              <a:t>“</a:t>
            </a:r>
            <a:r>
              <a:rPr lang="en-US" altLang="ko-KR" sz="2600" b="1" dirty="0">
                <a:solidFill>
                  <a:srgbClr val="434343"/>
                </a:solidFill>
              </a:rPr>
              <a:t>GMO</a:t>
            </a:r>
            <a:r>
              <a:rPr lang="ko-KR" altLang="en-US" sz="2600" b="1" dirty="0">
                <a:solidFill>
                  <a:srgbClr val="434343"/>
                </a:solidFill>
              </a:rPr>
              <a:t>를 </a:t>
            </a:r>
            <a:r>
              <a:rPr lang="ko-KR" altLang="en-US" sz="2600" b="1" dirty="0">
                <a:solidFill>
                  <a:srgbClr val="FF0000"/>
                </a:solidFill>
              </a:rPr>
              <a:t>반대</a:t>
            </a:r>
            <a:r>
              <a:rPr lang="ko-KR" altLang="en-US" sz="2600" b="1" dirty="0">
                <a:solidFill>
                  <a:srgbClr val="434343"/>
                </a:solidFill>
              </a:rPr>
              <a:t>합니다</a:t>
            </a:r>
            <a:r>
              <a:rPr lang="en-US" altLang="ko-KR" sz="2600" b="1" dirty="0">
                <a:solidFill>
                  <a:srgbClr val="434343"/>
                </a:solidFill>
              </a:rPr>
              <a:t>.”</a:t>
            </a:r>
            <a:endParaRPr lang="ko-KR" altLang="en-US" sz="2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7F24F4-CFF4-4F14-9F35-9591E2398EE9}"/>
              </a:ext>
            </a:extLst>
          </p:cNvPr>
          <p:cNvSpPr txBox="1"/>
          <p:nvPr/>
        </p:nvSpPr>
        <p:spPr>
          <a:xfrm>
            <a:off x="571703" y="2210749"/>
            <a:ext cx="8206374" cy="3947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latinLnBrk="1">
              <a:lnSpc>
                <a:spcPts val="3800"/>
              </a:lnSpc>
            </a:pP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가 기존의 농작물과 차이가 없는 식품으로 안전하다고 인정되어 이를 이용한 다양한 가공식품에 이용되고 있으나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,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새로 생긴 변종 생물에 대한 우려나 변형된 먹거리에 대한 불안감 등이 있다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현재까지 알려진 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섭취에 따른 부작용은 없으나 장기간 섭취에 대한 안전성 불확신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,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병해충 독성을 나타내는 물질의 알레르기 유발 가능성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, 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슈퍼 잡초 등 환경 적응력이 뛰어난 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</a:t>
            </a:r>
            <a:r>
              <a:rPr lang="ko-KR" altLang="en-US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에 따른 환경 변화 등의 발생할 수 있는 잠재적 위험성에 대한 논란이 지속되고 있다</a:t>
            </a:r>
            <a:r>
              <a:rPr lang="en-US" altLang="ko-KR" sz="24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1;p2">
            <a:extLst>
              <a:ext uri="{FF2B5EF4-FFF2-40B4-BE49-F238E27FC236}">
                <a16:creationId xmlns:a16="http://schemas.microsoft.com/office/drawing/2014/main" id="{A5DCE2F8-500A-4A1C-BCDE-5B4E71CE3B3A}"/>
              </a:ext>
            </a:extLst>
          </p:cNvPr>
          <p:cNvSpPr/>
          <p:nvPr/>
        </p:nvSpPr>
        <p:spPr>
          <a:xfrm rot="20974956">
            <a:off x="357922" y="638379"/>
            <a:ext cx="427562" cy="427562"/>
          </a:xfrm>
          <a:prstGeom prst="donut">
            <a:avLst/>
          </a:prstGeom>
          <a:solidFill>
            <a:srgbClr val="F4777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8A4810-53FA-4254-982C-F96D2488D580}"/>
              </a:ext>
            </a:extLst>
          </p:cNvPr>
          <p:cNvSpPr txBox="1"/>
          <p:nvPr/>
        </p:nvSpPr>
        <p:spPr>
          <a:xfrm>
            <a:off x="820616" y="590550"/>
            <a:ext cx="8000594" cy="523220"/>
          </a:xfrm>
          <a:prstGeom prst="rect">
            <a:avLst/>
          </a:prstGeom>
          <a:noFill/>
        </p:spPr>
        <p:txBody>
          <a:bodyPr wrap="square" lIns="144000">
            <a:spAutoFit/>
          </a:bodyPr>
          <a:lstStyle/>
          <a:p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우리는 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GMO </a:t>
            </a:r>
            <a:r>
              <a:rPr lang="ko-KR" altLang="en-US" sz="2800" b="1" dirty="0">
                <a:solidFill>
                  <a:srgbClr val="434343"/>
                </a:solidFill>
                <a:latin typeface="+mn-ea"/>
              </a:rPr>
              <a:t>식품을 어떻게 소비해야 할까요</a:t>
            </a:r>
            <a:r>
              <a:rPr lang="en-US" altLang="ko-KR" sz="2800" b="1" dirty="0">
                <a:solidFill>
                  <a:srgbClr val="434343"/>
                </a:solidFill>
                <a:latin typeface="+mn-ea"/>
              </a:rPr>
              <a:t>?</a:t>
            </a:r>
            <a:endParaRPr lang="en-US" altLang="ko-KR" sz="2800" b="1" i="0" u="none" strike="noStrike" baseline="0" dirty="0">
              <a:solidFill>
                <a:srgbClr val="434343"/>
              </a:solidFill>
              <a:latin typeface="+mn-ea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0AC8209E-FA71-4BED-AD62-9439420581DA}"/>
              </a:ext>
            </a:extLst>
          </p:cNvPr>
          <p:cNvSpPr/>
          <p:nvPr/>
        </p:nvSpPr>
        <p:spPr>
          <a:xfrm>
            <a:off x="365923" y="2006739"/>
            <a:ext cx="8588117" cy="3669442"/>
          </a:xfrm>
          <a:prstGeom prst="roundRect">
            <a:avLst>
              <a:gd name="adj" fmla="val 3740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7F24F4-CFF4-4F14-9F35-9591E2398EE9}"/>
              </a:ext>
            </a:extLst>
          </p:cNvPr>
          <p:cNvSpPr txBox="1"/>
          <p:nvPr/>
        </p:nvSpPr>
        <p:spPr>
          <a:xfrm>
            <a:off x="571703" y="2132681"/>
            <a:ext cx="8206374" cy="338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latinLnBrk="1">
              <a:lnSpc>
                <a:spcPts val="4000"/>
              </a:lnSpc>
              <a:spcAft>
                <a:spcPts val="1000"/>
              </a:spcAft>
              <a:buClr>
                <a:schemeClr val="accent2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GMO</a:t>
            </a: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는 획일화된 품종 개발로 생물 다양성을 훼손할 가능성이 높다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</a:p>
          <a:p>
            <a:pPr marL="514350" indent="-514350" latinLnBrk="1">
              <a:lnSpc>
                <a:spcPts val="4000"/>
              </a:lnSpc>
              <a:spcAft>
                <a:spcPts val="1000"/>
              </a:spcAft>
              <a:buClr>
                <a:schemeClr val="accent2">
                  <a:lumMod val="75000"/>
                </a:schemeClr>
              </a:buClr>
              <a:buFont typeface="+mj-ea"/>
              <a:buAutoNum type="circleNumDbPlain"/>
            </a:pP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향후 인체에 미칠 부작용까지 모두 다 확인된 것은 아니다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</a:p>
          <a:p>
            <a:pPr marL="514350" indent="-514350" latinLnBrk="1">
              <a:lnSpc>
                <a:spcPts val="4000"/>
              </a:lnSpc>
              <a:spcAft>
                <a:spcPts val="1000"/>
              </a:spcAft>
              <a:buClr>
                <a:schemeClr val="accent2">
                  <a:lumMod val="75000"/>
                </a:schemeClr>
              </a:buClr>
              <a:buFont typeface="+mj-ea"/>
              <a:buAutoNum type="circleNumDbPlain"/>
            </a:pP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다국적 기업의 기술 독점 문제로 불평등을 </a:t>
            </a:r>
            <a:r>
              <a:rPr lang="ko-KR" altLang="en-US" sz="2600" b="1" i="0" u="none" strike="noStrike" baseline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심화시킬</a:t>
            </a:r>
            <a:r>
              <a:rPr lang="ko-KR" altLang="en-US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 수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?"/>
              </a:rPr>
              <a:t>.</a:t>
            </a:r>
            <a:endParaRPr lang="ko-KR" altLang="en-US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B564B83B-7380-4B1E-A8C3-5C507FF718DA}"/>
              </a:ext>
            </a:extLst>
          </p:cNvPr>
          <p:cNvSpPr/>
          <p:nvPr/>
        </p:nvSpPr>
        <p:spPr>
          <a:xfrm>
            <a:off x="365923" y="1321810"/>
            <a:ext cx="8588117" cy="610508"/>
          </a:xfrm>
          <a:prstGeom prst="roundRect">
            <a:avLst>
              <a:gd name="adj" fmla="val 5108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500"/>
              </a:spcAft>
            </a:pPr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4E8104-BAA2-4C74-B827-BAAD85EEA9F3}"/>
              </a:ext>
            </a:extLst>
          </p:cNvPr>
          <p:cNvSpPr txBox="1"/>
          <p:nvPr/>
        </p:nvSpPr>
        <p:spPr>
          <a:xfrm>
            <a:off x="2995083" y="1396231"/>
            <a:ext cx="332979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>
                <a:solidFill>
                  <a:srgbClr val="434343"/>
                </a:solidFill>
              </a:rPr>
              <a:t>반대 측 주요 근거</a:t>
            </a:r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205101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300</TotalTime>
  <Words>126</Words>
  <Application>Microsoft Office PowerPoint</Application>
  <PresentationFormat>화면 슬라이드 쇼(4:3)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?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21</cp:revision>
  <dcterms:created xsi:type="dcterms:W3CDTF">2021-02-18T08:30:34Z</dcterms:created>
  <dcterms:modified xsi:type="dcterms:W3CDTF">2021-02-26T02:43:19Z</dcterms:modified>
</cp:coreProperties>
</file>