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774"/>
    <a:srgbClr val="430000"/>
    <a:srgbClr val="1D3D2E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56019BFD-FF71-447A-AA71-8EBB6A8489CB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820616" y="590550"/>
            <a:ext cx="6454498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영양 표시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62ADA-32EB-4326-A864-0582EFEF84D2}"/>
              </a:ext>
            </a:extLst>
          </p:cNvPr>
          <p:cNvSpPr txBox="1"/>
          <p:nvPr/>
        </p:nvSpPr>
        <p:spPr>
          <a:xfrm>
            <a:off x="229744" y="1158906"/>
            <a:ext cx="8853871" cy="142923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식품에 들어 있는 영양에 관한 정보를 표시한 것으로</a:t>
            </a:r>
            <a:r>
              <a:rPr kumimoji="0" lang="en-US" altLang="ko-KR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소비자가 건강하고 안전한 식품을 보다 합리적으로 선택할 수 있도록 돕기 위한 제도</a:t>
            </a:r>
            <a:endParaRPr kumimoji="0" lang="en-US" altLang="ko-KR" sz="27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F6B675E-3BDF-4D4F-A133-3F2A1E848E65}"/>
              </a:ext>
            </a:extLst>
          </p:cNvPr>
          <p:cNvSpPr/>
          <p:nvPr/>
        </p:nvSpPr>
        <p:spPr>
          <a:xfrm>
            <a:off x="322790" y="2677412"/>
            <a:ext cx="8588117" cy="3895915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350A68-EDA4-4EF1-8D83-D12E55AA2402}"/>
              </a:ext>
            </a:extLst>
          </p:cNvPr>
          <p:cNvSpPr txBox="1"/>
          <p:nvPr/>
        </p:nvSpPr>
        <p:spPr>
          <a:xfrm>
            <a:off x="349421" y="2704429"/>
            <a:ext cx="8394152" cy="386802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영양 성분 표시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영양정보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는 제품의 일정량에 함유된 영양 성분의 함량을 표시</a:t>
            </a:r>
            <a:endParaRPr lang="en-US" altLang="ko-KR" sz="2600" b="1" dirty="0">
              <a:solidFill>
                <a:schemeClr val="accent5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42900" marR="0" lvl="0" indent="-3429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총 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9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가지 영양 성분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열량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나트륨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탄수화물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당류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지방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트랜스지방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포화지방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콜레스테롤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단백질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과 그 밖에 영양 강조 표시를 하고자 하는 영양 성분이 포함됨</a:t>
            </a:r>
            <a:endParaRPr kumimoji="0" lang="en-US" altLang="ko-KR" sz="2500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342900" marR="0" lvl="0" indent="-3429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특히 의무적으로 포함된 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9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가지 영양 성분 중 다수는 비만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당뇨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고혈압 등 만성 질환 발생과 관련성이 높은 영양소로 식품 선택 시 양을 확인하는 것이 중요함</a:t>
            </a:r>
            <a:endParaRPr kumimoji="0" lang="en-US" altLang="ko-KR" sz="2500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56019BFD-FF71-447A-AA71-8EBB6A8489CB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820616" y="590550"/>
            <a:ext cx="6454498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영양 표시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62ADA-32EB-4326-A864-0582EFEF84D2}"/>
              </a:ext>
            </a:extLst>
          </p:cNvPr>
          <p:cNvSpPr txBox="1"/>
          <p:nvPr/>
        </p:nvSpPr>
        <p:spPr>
          <a:xfrm>
            <a:off x="229744" y="1158906"/>
            <a:ext cx="8853871" cy="142923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식품에 들어 있는 영양에 관한 정보를 표시한 것으로</a:t>
            </a:r>
            <a:r>
              <a:rPr kumimoji="0" lang="en-US" altLang="ko-KR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소비자가 건강하고 안전한 식품을 보다 합리적으로 선택할 수 있도록 돕기 위한 제도</a:t>
            </a:r>
            <a:endParaRPr kumimoji="0" lang="en-US" altLang="ko-KR" sz="27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F6B675E-3BDF-4D4F-A133-3F2A1E848E65}"/>
              </a:ext>
            </a:extLst>
          </p:cNvPr>
          <p:cNvSpPr/>
          <p:nvPr/>
        </p:nvSpPr>
        <p:spPr>
          <a:xfrm>
            <a:off x="322790" y="2677412"/>
            <a:ext cx="8588117" cy="2627833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350A68-EDA4-4EF1-8D83-D12E55AA2402}"/>
              </a:ext>
            </a:extLst>
          </p:cNvPr>
          <p:cNvSpPr txBox="1"/>
          <p:nvPr/>
        </p:nvSpPr>
        <p:spPr>
          <a:xfrm>
            <a:off x="349421" y="2704429"/>
            <a:ext cx="8394152" cy="2495458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영양 강조 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표시란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영양 성분의 함유 사실 또는 함유 정도를 ‘무’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‘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저’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‘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고’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‘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강화’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‘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첨가’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‘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감소’ 등의 특정한 용어를 사용하여 표시하는 것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정부가 정한 용어 사용 기준에 따라 표시되어야 함</a:t>
            </a:r>
            <a:endParaRPr kumimoji="0" lang="en-US" altLang="ko-KR" sz="2500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예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0" lang="ko-KR" altLang="en-US" sz="2500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무지방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저칼로리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비타민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C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첨가</a:t>
            </a:r>
            <a:r>
              <a:rPr kumimoji="0" lang="en-US" altLang="ko-KR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500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칼슘 강화 등</a:t>
            </a:r>
            <a:endParaRPr kumimoji="0" lang="en-US" altLang="ko-KR" sz="2500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27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56019BFD-FF71-447A-AA71-8EBB6A8489CB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820616" y="590550"/>
            <a:ext cx="6454498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영양 성분 표시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(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영양정보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) 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활용하기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62ADA-32EB-4326-A864-0582EFEF84D2}"/>
              </a:ext>
            </a:extLst>
          </p:cNvPr>
          <p:cNvSpPr txBox="1"/>
          <p:nvPr/>
        </p:nvSpPr>
        <p:spPr>
          <a:xfrm>
            <a:off x="177119" y="1593320"/>
            <a:ext cx="2725472" cy="963216"/>
          </a:xfrm>
          <a:prstGeom prst="roundRect">
            <a:avLst>
              <a:gd name="adj" fmla="val 3471"/>
            </a:avLst>
          </a:prstGeom>
          <a:noFill/>
          <a:ln w="19050">
            <a:solidFill>
              <a:srgbClr val="F47774"/>
            </a:solidFill>
          </a:ln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-50" normalizeH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ko-KR" altLang="en-US" sz="2400" b="1" i="0" u="none" strike="noStrike" kern="1200" cap="none" spc="-50" normalizeH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단계 </a:t>
            </a:r>
            <a:r>
              <a:rPr kumimoji="0" lang="ko-KR" altLang="en-US" sz="24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총 내용량을 확인한다</a:t>
            </a:r>
            <a:r>
              <a:rPr kumimoji="0" lang="en-US" altLang="ko-KR" sz="24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43FC503-CF57-492D-94BE-44E10D919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803" y="1466969"/>
            <a:ext cx="3085769" cy="485619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DD41D2E-B004-42D8-8C91-4259DBF8A605}"/>
              </a:ext>
            </a:extLst>
          </p:cNvPr>
          <p:cNvSpPr txBox="1"/>
          <p:nvPr/>
        </p:nvSpPr>
        <p:spPr>
          <a:xfrm>
            <a:off x="3119802" y="1483843"/>
            <a:ext cx="3090283" cy="733143"/>
          </a:xfrm>
          <a:prstGeom prst="roundRect">
            <a:avLst>
              <a:gd name="adj" fmla="val 3471"/>
            </a:avLst>
          </a:prstGeom>
          <a:noFill/>
          <a:ln w="28575">
            <a:solidFill>
              <a:srgbClr val="F47774"/>
            </a:solidFill>
          </a:ln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endParaRPr kumimoji="0" lang="en-US" altLang="ko-KR" sz="24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92ECF17E-8CB2-4741-AA5F-F1936213CD18}"/>
              </a:ext>
            </a:extLst>
          </p:cNvPr>
          <p:cNvCxnSpPr>
            <a:cxnSpLocks/>
            <a:stCxn id="19" idx="3"/>
            <a:endCxn id="21" idx="1"/>
          </p:cNvCxnSpPr>
          <p:nvPr/>
        </p:nvCxnSpPr>
        <p:spPr>
          <a:xfrm flipV="1">
            <a:off x="2902591" y="1850415"/>
            <a:ext cx="217211" cy="224513"/>
          </a:xfrm>
          <a:prstGeom prst="line">
            <a:avLst/>
          </a:prstGeom>
          <a:ln w="190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0004255B-35A0-48E9-AE86-DBD3FDE17D09}"/>
              </a:ext>
            </a:extLst>
          </p:cNvPr>
          <p:cNvSpPr/>
          <p:nvPr/>
        </p:nvSpPr>
        <p:spPr>
          <a:xfrm>
            <a:off x="3115290" y="2216986"/>
            <a:ext cx="1680996" cy="3536729"/>
          </a:xfrm>
          <a:prstGeom prst="rect">
            <a:avLst/>
          </a:prstGeom>
          <a:noFill/>
          <a:ln w="28575">
            <a:solidFill>
              <a:srgbClr val="F477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46341370-EA27-4D3A-B250-7B9989AF6949}"/>
              </a:ext>
            </a:extLst>
          </p:cNvPr>
          <p:cNvSpPr/>
          <p:nvPr/>
        </p:nvSpPr>
        <p:spPr>
          <a:xfrm>
            <a:off x="4830791" y="2216986"/>
            <a:ext cx="1370667" cy="3536729"/>
          </a:xfrm>
          <a:prstGeom prst="rect">
            <a:avLst/>
          </a:prstGeom>
          <a:noFill/>
          <a:ln w="28575">
            <a:solidFill>
              <a:srgbClr val="F477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7B7AB48-FEA4-486E-9352-49E2F4F3A94D}"/>
              </a:ext>
            </a:extLst>
          </p:cNvPr>
          <p:cNvSpPr txBox="1"/>
          <p:nvPr/>
        </p:nvSpPr>
        <p:spPr>
          <a:xfrm>
            <a:off x="177119" y="3062798"/>
            <a:ext cx="2725472" cy="2324345"/>
          </a:xfrm>
          <a:prstGeom prst="roundRect">
            <a:avLst>
              <a:gd name="adj" fmla="val 3471"/>
            </a:avLst>
          </a:prstGeom>
          <a:noFill/>
          <a:ln w="19050">
            <a:solidFill>
              <a:srgbClr val="F47774"/>
            </a:solidFill>
          </a:ln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-50" normalizeH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  <a:r>
              <a:rPr kumimoji="0" lang="ko-KR" altLang="en-US" sz="2400" b="1" i="0" u="none" strike="noStrike" kern="1200" cap="none" spc="-50" normalizeH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단계 </a:t>
            </a:r>
            <a:r>
              <a:rPr kumimoji="0" lang="ko-KR" altLang="en-US" sz="24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관심 있는 영양 성분의 함량을 확인한다</a:t>
            </a:r>
            <a:r>
              <a:rPr kumimoji="0" lang="en-US" altLang="ko-KR" sz="24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br>
              <a:rPr kumimoji="0" lang="en-US" altLang="ko-KR" sz="24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특히 나트륨</a:t>
            </a:r>
            <a:r>
              <a:rPr kumimoji="0" lang="en-US" altLang="ko-KR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당류</a:t>
            </a:r>
            <a:r>
              <a:rPr kumimoji="0" lang="en-US" altLang="ko-KR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지방 함량</a:t>
            </a:r>
            <a:r>
              <a:rPr kumimoji="0" lang="en-US" altLang="ko-KR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endParaRPr kumimoji="0" lang="en-US" altLang="ko-KR" sz="24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1C8084A-BA18-4101-B80F-7ECCE1048FE1}"/>
              </a:ext>
            </a:extLst>
          </p:cNvPr>
          <p:cNvSpPr txBox="1"/>
          <p:nvPr/>
        </p:nvSpPr>
        <p:spPr>
          <a:xfrm>
            <a:off x="6451206" y="1962671"/>
            <a:ext cx="2510287" cy="4115019"/>
          </a:xfrm>
          <a:prstGeom prst="roundRect">
            <a:avLst>
              <a:gd name="adj" fmla="val 3471"/>
            </a:avLst>
          </a:prstGeom>
          <a:noFill/>
          <a:ln w="19050">
            <a:solidFill>
              <a:srgbClr val="F47774"/>
            </a:solidFill>
          </a:ln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-50" normalizeH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</a:t>
            </a:r>
            <a:r>
              <a:rPr kumimoji="0" lang="ko-KR" altLang="en-US" sz="2400" b="1" i="0" u="none" strike="noStrike" kern="1200" cap="none" spc="-50" normalizeH="0" noProof="0" dirty="0">
                <a:ln>
                  <a:noFill/>
                </a:ln>
                <a:solidFill>
                  <a:srgbClr val="F47774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단계 </a:t>
            </a:r>
            <a:r>
              <a:rPr kumimoji="0" lang="en-US" altLang="ko-KR" sz="24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ko-KR" altLang="en-US" sz="24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일 영양 성분 기준치에 대한 비율을 따져 나에게 필요한 제품을 고른다</a:t>
            </a:r>
            <a:r>
              <a:rPr kumimoji="0" lang="en-US" altLang="ko-KR" sz="24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br>
              <a:rPr kumimoji="0" lang="en-US" altLang="ko-KR" sz="24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예</a:t>
            </a:r>
            <a:r>
              <a:rPr kumimoji="0" lang="en-US" altLang="ko-KR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 </a:t>
            </a:r>
            <a:r>
              <a:rPr kumimoji="0" lang="ko-KR" altLang="en-US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나트륨</a:t>
            </a:r>
            <a:r>
              <a:rPr kumimoji="0" lang="en-US" altLang="ko-KR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0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당류가 가장 낮은 제품 고르기 </a:t>
            </a:r>
            <a:endParaRPr kumimoji="0" lang="en-US" altLang="ko-KR" sz="20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ADC2664A-3C00-4238-852E-9CBE911F7B9F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2902591" y="4224971"/>
            <a:ext cx="212699" cy="0"/>
          </a:xfrm>
          <a:prstGeom prst="line">
            <a:avLst/>
          </a:prstGeom>
          <a:ln w="190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FF3F3FBF-74BD-4E30-A1CD-ABD579F82EFE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6196726" y="4020181"/>
            <a:ext cx="254480" cy="101274"/>
          </a:xfrm>
          <a:prstGeom prst="line">
            <a:avLst/>
          </a:prstGeom>
          <a:ln w="190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6343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</TotalTime>
  <Words>240</Words>
  <Application>Microsoft Office PowerPoint</Application>
  <PresentationFormat>화면 슬라이드 쇼(4:3)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14</cp:revision>
  <dcterms:created xsi:type="dcterms:W3CDTF">2021-02-18T08:30:34Z</dcterms:created>
  <dcterms:modified xsi:type="dcterms:W3CDTF">2021-02-22T01:23:21Z</dcterms:modified>
</cp:coreProperties>
</file>